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99" r:id="rId2"/>
    <p:sldId id="344" r:id="rId3"/>
    <p:sldId id="345" r:id="rId4"/>
    <p:sldId id="336" r:id="rId5"/>
    <p:sldId id="337" r:id="rId6"/>
    <p:sldId id="338" r:id="rId7"/>
    <p:sldId id="340" r:id="rId8"/>
    <p:sldId id="341" r:id="rId9"/>
    <p:sldId id="342" r:id="rId10"/>
    <p:sldId id="262" r:id="rId11"/>
    <p:sldId id="335" r:id="rId12"/>
    <p:sldId id="275" r:id="rId13"/>
    <p:sldId id="304" r:id="rId14"/>
    <p:sldId id="285" r:id="rId15"/>
    <p:sldId id="305" r:id="rId16"/>
    <p:sldId id="343" r:id="rId17"/>
    <p:sldId id="308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</p:sldIdLst>
  <p:sldSz cx="9144000" cy="6858000" type="screen4x3"/>
  <p:notesSz cx="6934200" cy="9220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0" autoAdjust="0"/>
    <p:restoredTop sz="86358" autoAdjust="0"/>
  </p:normalViewPr>
  <p:slideViewPr>
    <p:cSldViewPr>
      <p:cViewPr varScale="1">
        <p:scale>
          <a:sx n="82" d="100"/>
          <a:sy n="82" d="100"/>
        </p:scale>
        <p:origin x="90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8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0.xml"/><Relationship Id="rId1" Type="http://schemas.openxmlformats.org/officeDocument/2006/relationships/slide" Target="slides/slide1.xml"/><Relationship Id="rId6" Type="http://schemas.openxmlformats.org/officeDocument/2006/relationships/slide" Target="slides/slide16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46FDBE-EB12-4E20-B551-96718C69E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168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0B851F-A785-4DE5-9EB2-699763DD7C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826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47181F-10ED-4B26-A6F0-02BDB23733F2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13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33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08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20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695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21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076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22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51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23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661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24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767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25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79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9809E2-5255-480F-BD30-5F0A9945C21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26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18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5B133B-05D5-45F6-84BC-1484039F782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9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5B133B-05D5-45F6-84BC-1484039F7823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68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2BB684-4449-4E5D-BEFB-AF253BD5BA52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23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5C1175-5BC0-46B0-A0AB-40B52205AE08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A1F75B-9CCB-4A24-9B2D-BA50B18FE3F5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4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ED1C92-25C3-49C1-BA60-6329B74DCD18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46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F654E4-566E-4F79-A943-3897A0DCAF41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51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2BB684-4449-4E5D-BEFB-AF253BD5BA52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kumimoji="0" lang="en-GB" altLang="en-US" smtClean="0">
              <a:latin typeface="Tahom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8AD4FB8-8971-4DD7-821A-B81C3CF318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829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FD296-069C-4212-A892-B5A2E9DED0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436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48472-5D19-4C21-AEED-D8B9A10C71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485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440E-EFCC-4D24-B712-B59E8FD7B5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4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5C38-71C4-4ED1-AE24-3063A9C85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76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5CDE9-0356-447F-B27F-F5B1111E61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818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7C57C-0ADE-4DEB-8EEB-F668F8F0FC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57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7303-1260-4F92-9424-36CF158564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7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1511-7B4B-402E-B5F8-9AB4C8D4F7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84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8CA4-B54D-4E15-8A73-2C1C876DE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9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3333-B41C-4828-B32A-0AA0F74D50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18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12 October 2010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5EE2A62-BEE1-41CB-8F07-343DDDE142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d@its.bbk.ac.uk" TargetMode="External"/><Relationship Id="rId2" Type="http://schemas.openxmlformats.org/officeDocument/2006/relationships/hyperlink" Target="mailto:submit@dcs.bbk.ac.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12 May 2020</a:t>
            </a:r>
            <a:endParaRPr lang="en-GB" altLang="en-US" sz="1400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026115-8626-4E9E-BE33-6409DDBEB22E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Introduction to Computer Systems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772400" cy="38560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Department of Computer Science and Information 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buNone/>
            </a:pPr>
            <a:r>
              <a:rPr lang="en-GB" altLang="en-US" sz="2400" dirty="0"/>
              <a:t>Lecturer: Steve </a:t>
            </a:r>
            <a:r>
              <a:rPr lang="en-GB" altLang="en-US" sz="2400" dirty="0" smtClean="0"/>
              <a:t>Maybank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>
                <a:hlinkClick r:id="rId3"/>
              </a:rPr>
              <a:t>sjmaybank@dcs.bbk.ac.uk</a:t>
            </a:r>
            <a:endParaRPr lang="en-GB" altLang="en-US" sz="24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Spring 2020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Revision Class 2019-2020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BB Section 5.1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92ED04-6873-49DF-A23C-8B779253C09A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Hardware and Environment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900" y="2276872"/>
            <a:ext cx="7772400" cy="3811488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Use an adequate machine</a:t>
            </a:r>
          </a:p>
          <a:p>
            <a:pPr eaLnBrk="1" hangingPunct="1"/>
            <a:r>
              <a:rPr lang="en-GB" altLang="en-US" sz="2800" dirty="0" smtClean="0"/>
              <a:t>Obtain a reliable broadband connection</a:t>
            </a:r>
          </a:p>
          <a:p>
            <a:pPr eaLnBrk="1" hangingPunct="1"/>
            <a:r>
              <a:rPr lang="en-GB" altLang="en-US" sz="2800" dirty="0" smtClean="0"/>
              <a:t>Consider a back up connection, e.g. </a:t>
            </a:r>
            <a:r>
              <a:rPr lang="en-GB" altLang="en-US" sz="2800" dirty="0" err="1" smtClean="0"/>
              <a:t>Mi</a:t>
            </a:r>
            <a:r>
              <a:rPr lang="en-GB" altLang="en-US" sz="2800" dirty="0" smtClean="0"/>
              <a:t>-Fi device or dongle (aka pocket </a:t>
            </a:r>
            <a:r>
              <a:rPr lang="en-GB" altLang="en-US" sz="2800" dirty="0" err="1" smtClean="0"/>
              <a:t>WiFi</a:t>
            </a:r>
            <a:r>
              <a:rPr lang="en-GB" altLang="en-US" sz="2800" dirty="0" smtClean="0"/>
              <a:t>) or a tether to a mobile Phone.</a:t>
            </a:r>
          </a:p>
          <a:p>
            <a:pPr eaLnBrk="1" hangingPunct="1"/>
            <a:r>
              <a:rPr lang="en-GB" altLang="en-US" sz="2800" dirty="0" smtClean="0"/>
              <a:t>Find a comfortable quiet room</a:t>
            </a:r>
          </a:p>
          <a:p>
            <a:pPr eaLnBrk="1" hangingPunct="1"/>
            <a:r>
              <a:rPr lang="en-GB" altLang="en-US" sz="2800" dirty="0" smtClean="0"/>
              <a:t>Print out the questions if it helps</a:t>
            </a:r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In Case Things Go Wrong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6890" y="2132856"/>
            <a:ext cx="8775700" cy="4306887"/>
          </a:xfrm>
        </p:spPr>
        <p:txBody>
          <a:bodyPr/>
          <a:lstStyle/>
          <a:p>
            <a:r>
              <a:rPr lang="en-GB" altLang="en-US" sz="2800" dirty="0" smtClean="0"/>
              <a:t>If uploading fails, then send your file as an attachment to </a:t>
            </a:r>
            <a:r>
              <a:rPr lang="en-GB" altLang="en-US" sz="2800" dirty="0" smtClean="0">
                <a:hlinkClick r:id="rId2"/>
              </a:rPr>
              <a:t>submit@dcs.bbk.ac.uk</a:t>
            </a:r>
            <a:endParaRPr lang="en-GB" altLang="en-US" sz="2800" dirty="0" smtClean="0"/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For technical queries contact ITS, e.g.</a:t>
            </a:r>
          </a:p>
          <a:p>
            <a:pPr marL="0" indent="0">
              <a:buNone/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logging into Moodle</a:t>
            </a:r>
          </a:p>
          <a:p>
            <a:pPr marL="0" indent="0">
              <a:buNone/>
            </a:pPr>
            <a:r>
              <a:rPr lang="en-GB" altLang="en-US" sz="2800" dirty="0" smtClean="0"/>
              <a:t>	scanning handwritten work</a:t>
            </a:r>
          </a:p>
          <a:p>
            <a:pPr marL="0" indent="0">
              <a:buNone/>
            </a:pPr>
            <a:r>
              <a:rPr lang="en-GB" altLang="en-US" sz="2800" dirty="0" smtClean="0"/>
              <a:t>    email: </a:t>
            </a:r>
            <a:r>
              <a:rPr lang="en-GB" altLang="en-US" sz="2800" dirty="0" smtClean="0">
                <a:hlinkClick r:id="rId3"/>
              </a:rPr>
              <a:t>sd@its.bbk.ac.uk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dirty="0" smtClean="0"/>
              <a:t>    phone: 020 3926 3456</a:t>
            </a:r>
          </a:p>
          <a:p>
            <a:pPr marL="0" indent="0">
              <a:buNone/>
            </a:pPr>
            <a:endParaRPr lang="en-GB" altLang="en-US" sz="2800" dirty="0" smtClean="0"/>
          </a:p>
          <a:p>
            <a:endParaRPr lang="en-GB" altLang="en-US" dirty="0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495E37-7955-4B1C-BEAD-BCA55C05B9C9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3ECD6E-8373-4E0B-B65D-0517502D444D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Prepare for the Exam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354" y="2233613"/>
            <a:ext cx="8135937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Study the lecture slides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Check the syllabus: week 1b and weeks 2-8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Refer to the book: Computer science: an overview.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Study past papers: check the electronic library and the ICS web page.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EF7924-7905-42C7-A37D-3B392A8C174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ICS Syllabus Week 1b</a:t>
            </a:r>
            <a:endParaRPr lang="en-GB" altLang="en-US" dirty="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852936"/>
            <a:ext cx="8207375" cy="23036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Definition of an algorithm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Variable</a:t>
            </a:r>
            <a:r>
              <a:rPr lang="en-GB" altLang="en-US" sz="2400" dirty="0" smtClean="0"/>
              <a:t>s, q = 5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Algorithms for quotient and remainder, 25 = 3*7+4</a:t>
            </a: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74AC3C-62F7-48B9-8390-0BDA76142391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dirty="0" smtClean="0"/>
              <a:t>Week 2a (Representations of Integers)</a:t>
            </a:r>
            <a:endParaRPr lang="en-GB" altLang="en-US" sz="3200" dirty="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2177226"/>
            <a:ext cx="7918450" cy="398807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Powers of 10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Decimal representation of integers</a:t>
            </a:r>
          </a:p>
          <a:p>
            <a:pPr marL="0" indent="0" eaLnBrk="1" hangingPunct="1">
              <a:lnSpc>
                <a:spcPct val="90000"/>
              </a:lnSpc>
              <a:buSzPct val="120000"/>
              <a:buNone/>
            </a:pPr>
            <a:r>
              <a:rPr lang="en-GB" altLang="en-US" sz="2400" dirty="0" smtClean="0"/>
              <a:t>	381= 3*100+8*10+1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Powers of 2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Binary representation of integers,</a:t>
            </a:r>
          </a:p>
          <a:p>
            <a:pPr marL="0" indent="0" eaLnBrk="1" hangingPunct="1">
              <a:lnSpc>
                <a:spcPct val="90000"/>
              </a:lnSpc>
              <a:buSzPct val="120000"/>
              <a:buNone/>
            </a:pPr>
            <a:r>
              <a:rPr lang="en-GB" altLang="en-US" sz="2400" dirty="0" smtClean="0"/>
              <a:t>	</a:t>
            </a:r>
            <a:r>
              <a:rPr lang="en-GB" altLang="en-US" sz="2400" dirty="0" smtClean="0"/>
              <a:t>1101 = 1*8+1*4+0*2+1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Powers of 16</a:t>
            </a: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Hexadecimal representation of integers,</a:t>
            </a:r>
          </a:p>
          <a:p>
            <a:pPr marL="0" indent="0" eaLnBrk="1" hangingPunct="1">
              <a:lnSpc>
                <a:spcPct val="90000"/>
              </a:lnSpc>
              <a:buSzPct val="120000"/>
              <a:buNone/>
            </a:pPr>
            <a:r>
              <a:rPr lang="en-GB" altLang="en-US" sz="2400" dirty="0" smtClean="0"/>
              <a:t>	A5F = 10*256+5*16+15</a:t>
            </a: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2097DF-E63C-41DF-814D-12193356B42E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2a (Continued)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938" y="2492896"/>
            <a:ext cx="7772400" cy="331207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ym typeface="Mathematica1" pitchFamily="2" charset="2"/>
              </a:rPr>
              <a:t>Addition:</a:t>
            </a:r>
          </a:p>
          <a:p>
            <a:pPr marL="0" indent="0" eaLnBrk="1" hangingPunct="1">
              <a:lnSpc>
                <a:spcPct val="90000"/>
              </a:lnSpc>
              <a:buSzPct val="120000"/>
              <a:buNone/>
            </a:pPr>
            <a:r>
              <a:rPr lang="en-GB" altLang="en-US" sz="2400" dirty="0" smtClean="0">
                <a:sym typeface="Mathematica1" pitchFamily="2" charset="2"/>
              </a:rPr>
              <a:t>	1101+1 = 1110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>
              <a:sym typeface="Mathematica1" pitchFamily="2" charset="2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ym typeface="Mathematica1" pitchFamily="2" charset="2"/>
              </a:rPr>
              <a:t>Multiplication:</a:t>
            </a:r>
          </a:p>
          <a:p>
            <a:pPr marL="0" indent="0" eaLnBrk="1" hangingPunct="1">
              <a:lnSpc>
                <a:spcPct val="90000"/>
              </a:lnSpc>
              <a:buSzPct val="120000"/>
              <a:buNone/>
            </a:pPr>
            <a:r>
              <a:rPr lang="en-GB" altLang="en-US" sz="2400" dirty="0" smtClean="0">
                <a:sym typeface="Mathematica1" pitchFamily="2" charset="2"/>
              </a:rPr>
              <a:t>	1101*11 = 1101*(10+1)</a:t>
            </a:r>
          </a:p>
          <a:p>
            <a:pPr marL="0" indent="0" eaLnBrk="1" hangingPunct="1">
              <a:lnSpc>
                <a:spcPct val="90000"/>
              </a:lnSpc>
              <a:buSzPct val="120000"/>
              <a:buNone/>
            </a:pPr>
            <a:r>
              <a:rPr lang="en-GB" altLang="en-US" sz="2400" dirty="0">
                <a:sym typeface="Mathematica1" pitchFamily="2" charset="2"/>
              </a:rPr>
              <a:t>	</a:t>
            </a:r>
            <a:r>
              <a:rPr lang="en-GB" altLang="en-US" sz="2400" dirty="0" smtClean="0">
                <a:sym typeface="Mathematica1" pitchFamily="2" charset="2"/>
              </a:rPr>
              <a:t> = 1101*10+1101*1</a:t>
            </a:r>
          </a:p>
          <a:p>
            <a:pPr marL="0" indent="0" eaLnBrk="1" hangingPunct="1">
              <a:lnSpc>
                <a:spcPct val="90000"/>
              </a:lnSpc>
              <a:buSzPct val="120000"/>
              <a:buNone/>
            </a:pPr>
            <a:r>
              <a:rPr lang="en-GB" altLang="en-US" sz="2400" dirty="0">
                <a:sym typeface="Mathematica1" pitchFamily="2" charset="2"/>
              </a:rPr>
              <a:t>	</a:t>
            </a:r>
            <a:r>
              <a:rPr lang="en-GB" altLang="en-US" sz="2400" dirty="0" smtClean="0">
                <a:sym typeface="Mathematica1" pitchFamily="2" charset="2"/>
              </a:rPr>
              <a:t> = 11010+1101</a:t>
            </a:r>
          </a:p>
          <a:p>
            <a:pPr marL="0" indent="0" eaLnBrk="1" hangingPunct="1">
              <a:lnSpc>
                <a:spcPct val="90000"/>
              </a:lnSpc>
              <a:buSzPct val="120000"/>
              <a:buNone/>
            </a:pPr>
            <a:r>
              <a:rPr lang="en-GB" altLang="en-US" sz="2400" dirty="0">
                <a:sym typeface="Mathematica1" pitchFamily="2" charset="2"/>
              </a:rPr>
              <a:t>	</a:t>
            </a:r>
            <a:r>
              <a:rPr lang="en-GB" altLang="en-US" sz="2400" dirty="0" smtClean="0">
                <a:sym typeface="Mathematica1" pitchFamily="2" charset="2"/>
              </a:rPr>
              <a:t> = 100111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Birkbeck College, U. London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92ED04-6873-49DF-A23C-8B779253C09A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2b (Excess and TC)</a:t>
            </a:r>
            <a:endParaRPr lang="en-GB" altLang="en-US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032448"/>
          </a:xfrm>
        </p:spPr>
        <p:txBody>
          <a:bodyPr/>
          <a:lstStyle/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Excess notation</a:t>
            </a:r>
          </a:p>
          <a:p>
            <a:pPr marL="0" indent="0" eaLnBrk="1" hangingPunct="1">
              <a:buSzPct val="120000"/>
              <a:buNone/>
            </a:pPr>
            <a:r>
              <a:rPr lang="en-GB" altLang="en-US" sz="2800" dirty="0" smtClean="0"/>
              <a:t>	1-&gt; add 4 -&gt;101</a:t>
            </a:r>
            <a:endParaRPr lang="en-GB" altLang="en-US" sz="2800" dirty="0" smtClean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endParaRPr lang="en-GB" altLang="en-US" sz="2800" dirty="0" smtClean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Two’s complement notation</a:t>
            </a:r>
          </a:p>
          <a:p>
            <a:pPr marL="0" indent="0" eaLnBrk="1" hangingPunct="1">
              <a:buSzPct val="120000"/>
              <a:buNone/>
            </a:pPr>
            <a:r>
              <a:rPr lang="en-GB" altLang="en-US" sz="2800" dirty="0" smtClean="0"/>
              <a:t>	1-&gt;rightmost three bits of 2^(3)+1 = 001</a:t>
            </a:r>
          </a:p>
          <a:p>
            <a:pPr marL="0" indent="0" eaLnBrk="1" hangingPunct="1">
              <a:buSzPct val="120000"/>
              <a:buNone/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-1-&gt;right</a:t>
            </a:r>
            <a:r>
              <a:rPr lang="en-GB" altLang="en-US" sz="2800" dirty="0" smtClean="0"/>
              <a:t>most three bits of 2^(3)-1 = 111</a:t>
            </a:r>
          </a:p>
          <a:p>
            <a:pPr marL="0" indent="0" eaLnBrk="1" hangingPunct="1">
              <a:buSzPct val="120000"/>
              <a:buNone/>
            </a:pPr>
            <a:endParaRPr lang="en-GB" altLang="en-US" sz="2800" dirty="0" smtClean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TC and subtraction</a:t>
            </a: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600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3a, Boolean Operations</a:t>
            </a:r>
            <a:endParaRPr lang="en-US" alt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938" y="2132856"/>
            <a:ext cx="7772400" cy="3528392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&gt;, &gt;=, ==, !=, &lt;, &lt;=</a:t>
            </a:r>
          </a:p>
          <a:p>
            <a:pPr eaLnBrk="1" hangingPunct="1"/>
            <a:r>
              <a:rPr lang="en-GB" altLang="en-US" sz="2800" dirty="0" smtClean="0"/>
              <a:t>Truth values</a:t>
            </a:r>
          </a:p>
          <a:p>
            <a:pPr eaLnBrk="1" hangingPunct="1"/>
            <a:r>
              <a:rPr lang="en-GB" altLang="en-US" sz="2800" dirty="0" smtClean="0"/>
              <a:t>Truth tables (AND, OR, NOT)</a:t>
            </a:r>
          </a:p>
          <a:p>
            <a:pPr eaLnBrk="1" hangingPunct="1"/>
            <a:r>
              <a:rPr lang="en-GB" altLang="en-US" sz="2800" dirty="0" smtClean="0"/>
              <a:t>Combinations of Boolean operations</a:t>
            </a:r>
          </a:p>
          <a:p>
            <a:pPr marL="0" indent="0" eaLnBrk="1" hangingPunct="1">
              <a:buNone/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NOT(A OR B)</a:t>
            </a:r>
          </a:p>
          <a:p>
            <a:pPr marL="0" indent="0" eaLnBrk="1" hangingPunct="1">
              <a:buNone/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NOT(A) AND NOT(B)</a:t>
            </a:r>
          </a:p>
          <a:p>
            <a:pPr eaLnBrk="1" hangingPunct="1"/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3b (Floating Point)</a:t>
            </a:r>
            <a:endParaRPr lang="en-US" alt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65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41222" y="2852936"/>
                <a:ext cx="7772400" cy="3024336"/>
              </a:xfrm>
            </p:spPr>
            <p:txBody>
              <a:bodyPr/>
              <a:lstStyle/>
              <a:p>
                <a:pPr eaLnBrk="1" hangingPunct="1"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800" dirty="0" smtClean="0"/>
                  <a:t>Binary fractions 100.11</a:t>
                </a:r>
              </a:p>
              <a:p>
                <a:pPr eaLnBrk="1" hangingPunct="1"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800" dirty="0" smtClean="0"/>
                  <a:t>Standard form</a:t>
                </a:r>
              </a:p>
              <a:p>
                <a:pPr marL="0" indent="0" eaLnBrk="1" hangingPunct="1">
                  <a:buSzPct val="120000"/>
                  <a:buNone/>
                </a:pPr>
                <a:r>
                  <a:rPr lang="en-GB" altLang="en-US" sz="2800" dirty="0"/>
                  <a:t>	</a:t>
                </a:r>
                <a14:m>
                  <m:oMath xmlns:m="http://schemas.openxmlformats.org/officeDocument/2006/math">
                    <m:r>
                      <a:rPr lang="en-GB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sSup>
                      <m:sSupPr>
                        <m:ctrlPr>
                          <a:rPr lang="en-GB" alt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GB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</m:t>
                    </m:r>
                    <m:r>
                      <a:rPr lang="en-GB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GB" altLang="en-US" sz="2800" dirty="0" smtClean="0"/>
              </a:p>
              <a:p>
                <a:pPr eaLnBrk="1" hangingPunct="1">
                  <a:buSzPct val="120000"/>
                  <a:buFont typeface="Wingdings" panose="05000000000000000000" pitchFamily="2" charset="2"/>
                  <a:buChar char="§"/>
                </a:pPr>
                <a:endParaRPr lang="en-GB" altLang="en-US" sz="2800" dirty="0" smtClean="0"/>
              </a:p>
              <a:p>
                <a:pPr eaLnBrk="1" hangingPunct="1"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altLang="en-US" sz="2800" dirty="0" smtClean="0"/>
                  <a:t>Round off errors</a:t>
                </a:r>
                <a:r>
                  <a:rPr lang="en-GB" altLang="en-US" sz="2800" dirty="0" smtClean="0"/>
                  <a:t>	</a:t>
                </a:r>
              </a:p>
            </p:txBody>
          </p:sp>
        </mc:Choice>
        <mc:Fallback>
          <p:sp>
            <p:nvSpPr>
              <p:cNvPr id="2765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41222" y="2852936"/>
                <a:ext cx="7772400" cy="3024336"/>
              </a:xfrm>
              <a:blipFill>
                <a:blip r:embed="rId3"/>
                <a:stretch>
                  <a:fillRect l="-1882" t="-34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41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4a (Hardware)</a:t>
            </a:r>
            <a:endParaRPr lang="en-US" alt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92896"/>
            <a:ext cx="7772400" cy="3024336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Hard disk, tracks, sectors</a:t>
            </a:r>
          </a:p>
          <a:p>
            <a:pPr eaLnBrk="1" hangingPunct="1"/>
            <a:r>
              <a:rPr lang="en-GB" altLang="en-US" sz="2800" dirty="0" smtClean="0"/>
              <a:t>Seek time, latency, access time</a:t>
            </a:r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Data rate</a:t>
            </a:r>
          </a:p>
          <a:p>
            <a:pPr eaLnBrk="1" hangingPunct="1"/>
            <a:r>
              <a:rPr lang="en-GB" altLang="en-US" sz="2800" dirty="0" smtClean="0"/>
              <a:t>Compact Disk</a:t>
            </a:r>
          </a:p>
          <a:p>
            <a:pPr eaLnBrk="1" hangingPunct="1"/>
            <a:r>
              <a:rPr lang="en-GB" altLang="en-US" sz="2800" dirty="0" smtClean="0"/>
              <a:t>Magnetic tape, flash memory, RAM</a:t>
            </a:r>
          </a:p>
          <a:p>
            <a:pPr eaLnBrk="1" hangingPunct="1"/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483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Brookshire Section 0.1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801E82-1651-4F92-A07D-5B54022DE0E6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About the Exam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044" y="2132856"/>
            <a:ext cx="7772400" cy="3960440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Remote</a:t>
            </a:r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Weight 80% (in-class test weight 20%)</a:t>
            </a:r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Date: Friday 29</a:t>
            </a:r>
            <a:r>
              <a:rPr lang="en-GB" altLang="en-US" sz="2800" baseline="30000" dirty="0" smtClean="0"/>
              <a:t>th</a:t>
            </a:r>
            <a:r>
              <a:rPr lang="en-GB" altLang="en-US" sz="2800" dirty="0" smtClean="0"/>
              <a:t> May 2020</a:t>
            </a:r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Moodle Time: 14.00-18.00</a:t>
            </a:r>
          </a:p>
        </p:txBody>
      </p:sp>
    </p:spTree>
    <p:extLst>
      <p:ext uri="{BB962C8B-B14F-4D97-AF65-F5344CB8AC3E}">
        <p14:creationId xmlns:p14="http://schemas.microsoft.com/office/powerpoint/2010/main" val="29169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4a (Continued)</a:t>
            </a:r>
            <a:endParaRPr lang="en-US" alt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070" y="2708920"/>
            <a:ext cx="7772400" cy="3094843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Computer Architecture</a:t>
            </a:r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Von Neumann bottleneck</a:t>
            </a:r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Machine cycle</a:t>
            </a:r>
          </a:p>
          <a:p>
            <a:pPr eaLnBrk="1" hangingPunct="1"/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6154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5b (Instructions)</a:t>
            </a:r>
            <a:endParaRPr lang="en-US" alt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782" y="2132856"/>
            <a:ext cx="7772400" cy="3888432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Types of instruction 156C, 256C</a:t>
            </a:r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Op code 7 (OR)</a:t>
            </a:r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Machine language</a:t>
            </a:r>
          </a:p>
          <a:p>
            <a:pPr eaLnBrk="1" hangingPunct="1"/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Machine cycle</a:t>
            </a:r>
          </a:p>
          <a:p>
            <a:pPr eaLnBrk="1" hangingPunct="1"/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2417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6b (Arrays)</a:t>
            </a:r>
            <a:endParaRPr lang="en-US" alt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492" y="2506090"/>
            <a:ext cx="7772400" cy="3094843"/>
          </a:xfrm>
        </p:spPr>
        <p:txBody>
          <a:bodyPr/>
          <a:lstStyle/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Definition of an array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Two dimensional array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Array indexing</a:t>
            </a:r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Address polynomial</a:t>
            </a:r>
          </a:p>
          <a:p>
            <a:pPr marL="0" indent="0" eaLnBrk="1" hangingPunct="1">
              <a:buSzPct val="120000"/>
              <a:buNone/>
            </a:pPr>
            <a:r>
              <a:rPr lang="en-GB" altLang="en-US" sz="2800" dirty="0" smtClean="0"/>
              <a:t>	5x5 array A, A[</a:t>
            </a:r>
            <a:r>
              <a:rPr lang="en-GB" altLang="en-US" sz="2800" dirty="0" err="1"/>
              <a:t>i</a:t>
            </a:r>
            <a:r>
              <a:rPr lang="en-GB" altLang="en-US" sz="2800" dirty="0" smtClean="0"/>
              <a:t>, j] stored at x+5*</a:t>
            </a:r>
            <a:r>
              <a:rPr lang="en-GB" altLang="en-US" sz="2800" dirty="0" err="1" smtClean="0"/>
              <a:t>i+j</a:t>
            </a:r>
            <a:endParaRPr lang="en-GB" altLang="en-US" sz="2800" dirty="0" smtClean="0"/>
          </a:p>
          <a:p>
            <a:pPr eaLnBrk="1" hangingPunct="1"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Algorithms involving arrays</a:t>
            </a:r>
          </a:p>
          <a:p>
            <a:pPr eaLnBrk="1" hangingPunct="1"/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5204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7a (Pointers)</a:t>
            </a:r>
            <a:endParaRPr lang="en-US" alt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4864"/>
            <a:ext cx="7772400" cy="3888432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Definition of a pointer</a:t>
            </a:r>
          </a:p>
          <a:p>
            <a:pPr eaLnBrk="1" hangingPunct="1"/>
            <a:r>
              <a:rPr lang="en-GB" altLang="en-US" sz="2800" dirty="0" smtClean="0"/>
              <a:t>Definition of a linked list</a:t>
            </a:r>
          </a:p>
          <a:p>
            <a:pPr eaLnBrk="1" hangingPunct="1"/>
            <a:r>
              <a:rPr lang="en-GB" altLang="en-US" sz="2800" dirty="0" smtClean="0"/>
              <a:t>Add an element to a linked list</a:t>
            </a:r>
          </a:p>
          <a:p>
            <a:pPr eaLnBrk="1" hangingPunct="1"/>
            <a:r>
              <a:rPr lang="en-GB" altLang="en-US" sz="2800" dirty="0" smtClean="0"/>
              <a:t>Remove an element from a linked list</a:t>
            </a:r>
          </a:p>
          <a:p>
            <a:pPr eaLnBrk="1" hangingPunct="1"/>
            <a:r>
              <a:rPr lang="en-GB" altLang="en-US" sz="2800" dirty="0" smtClean="0"/>
              <a:t>Pseudo code for pointers</a:t>
            </a:r>
          </a:p>
          <a:p>
            <a:pPr marL="0" indent="0" eaLnBrk="1" hangingPunct="1">
              <a:buNone/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f1.data = 5,</a:t>
            </a:r>
          </a:p>
          <a:p>
            <a:pPr marL="0" indent="0" eaLnBrk="1" hangingPunct="1">
              <a:buNone/>
            </a:pPr>
            <a:r>
              <a:rPr lang="en-GB" altLang="en-US" sz="2800" dirty="0"/>
              <a:t>	</a:t>
            </a:r>
            <a:r>
              <a:rPr lang="en-GB" altLang="en-US" sz="2800" dirty="0" smtClean="0"/>
              <a:t>f1.pointer = memory address 10011011</a:t>
            </a:r>
          </a:p>
          <a:p>
            <a:pPr eaLnBrk="1" hangingPunct="1"/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2864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7b (File Management)</a:t>
            </a:r>
            <a:endParaRPr lang="en-US" alt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48880"/>
            <a:ext cx="7772400" cy="3615680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Sequential file</a:t>
            </a:r>
          </a:p>
          <a:p>
            <a:pPr eaLnBrk="1" hangingPunct="1"/>
            <a:r>
              <a:rPr lang="en-GB" altLang="en-US" sz="2800" dirty="0" smtClean="0"/>
              <a:t>Merging of sequential files</a:t>
            </a:r>
          </a:p>
          <a:p>
            <a:pPr eaLnBrk="1" hangingPunct="1"/>
            <a:r>
              <a:rPr lang="en-GB" altLang="en-US" sz="2800" dirty="0" smtClean="0"/>
              <a:t>Index file</a:t>
            </a:r>
          </a:p>
          <a:p>
            <a:pPr eaLnBrk="1" hangingPunct="1"/>
            <a:r>
              <a:rPr lang="en-GB" altLang="en-US" sz="2800" dirty="0" smtClean="0"/>
              <a:t>Hash file</a:t>
            </a:r>
          </a:p>
          <a:p>
            <a:pPr eaLnBrk="1" hangingPunct="1"/>
            <a:r>
              <a:rPr lang="en-GB" altLang="en-US" sz="2800" dirty="0" smtClean="0"/>
              <a:t>Hash function</a:t>
            </a:r>
          </a:p>
          <a:p>
            <a:pPr eaLnBrk="1" hangingPunct="1"/>
            <a:r>
              <a:rPr lang="en-GB" altLang="en-US" sz="2800" dirty="0" smtClean="0"/>
              <a:t>Bucket</a:t>
            </a:r>
          </a:p>
          <a:p>
            <a:pPr eaLnBrk="1" hangingPunct="1"/>
            <a:r>
              <a:rPr lang="en-GB" altLang="en-US" sz="2800" dirty="0" smtClean="0"/>
              <a:t>Collision</a:t>
            </a:r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2196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8a (Pseudo Code)</a:t>
            </a:r>
            <a:endParaRPr lang="en-US" alt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36912"/>
            <a:ext cx="7772400" cy="2880320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Assignment</a:t>
            </a:r>
          </a:p>
          <a:p>
            <a:pPr eaLnBrk="1" hangingPunct="1"/>
            <a:r>
              <a:rPr lang="en-GB" altLang="en-US" sz="2800" dirty="0" smtClean="0"/>
              <a:t>Conditional selection</a:t>
            </a:r>
          </a:p>
          <a:p>
            <a:pPr eaLnBrk="1" hangingPunct="1"/>
            <a:r>
              <a:rPr lang="en-GB" altLang="en-US" sz="2800" dirty="0" smtClean="0"/>
              <a:t>Repeated execution</a:t>
            </a:r>
          </a:p>
          <a:p>
            <a:pPr eaLnBrk="1" hangingPunct="1"/>
            <a:r>
              <a:rPr lang="en-GB" altLang="en-US" sz="2800" dirty="0" smtClean="0"/>
              <a:t>Function</a:t>
            </a:r>
            <a:endParaRPr lang="en-GB" altLang="en-US" sz="2800" dirty="0"/>
          </a:p>
          <a:p>
            <a:pPr eaLnBrk="1" hangingPunct="1"/>
            <a:r>
              <a:rPr lang="en-GB" altLang="en-US" sz="2800" dirty="0" smtClean="0"/>
              <a:t>Parts of a function</a:t>
            </a: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409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4C0FFF-E280-4A47-8AF1-C17101FDC663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Week 8b (Algorithm Design)</a:t>
            </a:r>
            <a:endParaRPr lang="en-US" alt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0" y="2780928"/>
            <a:ext cx="5745832" cy="2736304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Bottom up design</a:t>
            </a:r>
          </a:p>
          <a:p>
            <a:pPr eaLnBrk="1" hangingPunct="1"/>
            <a:r>
              <a:rPr lang="en-GB" altLang="en-US" sz="2800" dirty="0" smtClean="0"/>
              <a:t>Top down design</a:t>
            </a:r>
          </a:p>
          <a:p>
            <a:pPr eaLnBrk="1" hangingPunct="1"/>
            <a:r>
              <a:rPr lang="en-GB" altLang="en-US" sz="2800" dirty="0" smtClean="0"/>
              <a:t>Search a sorted list</a:t>
            </a:r>
          </a:p>
          <a:p>
            <a:pPr eaLnBrk="1" hangingPunct="1"/>
            <a:r>
              <a:rPr lang="en-GB" altLang="en-US" sz="2800" dirty="0" smtClean="0"/>
              <a:t>Iteration, </a:t>
            </a:r>
            <a:r>
              <a:rPr lang="en-GB" altLang="en-US" sz="2800" dirty="0" err="1" smtClean="0"/>
              <a:t>sqrt</a:t>
            </a:r>
            <a:r>
              <a:rPr lang="en-GB" altLang="en-US" sz="2800" dirty="0" smtClean="0"/>
              <a:t>(2)</a:t>
            </a:r>
          </a:p>
          <a:p>
            <a:pPr eaLnBrk="1" hangingPunct="1"/>
            <a:r>
              <a:rPr lang="en-GB" altLang="en-US" sz="2800" dirty="0" smtClean="0"/>
              <a:t>Ferry problem</a:t>
            </a:r>
            <a:endParaRPr lang="en-GB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7316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 smtClean="0"/>
              <a:t>Brookshire Section 0.1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801E82-1651-4F92-A07D-5B54022DE0E6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About the Exam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861" y="2636912"/>
            <a:ext cx="7772400" cy="280858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Downloading the Answer Book: 30 </a:t>
            </a:r>
            <a:r>
              <a:rPr lang="en-GB" altLang="en-US" sz="2800" dirty="0" err="1" smtClean="0"/>
              <a:t>mins</a:t>
            </a:r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Completing answers: 3 hours</a:t>
            </a:r>
          </a:p>
          <a:p>
            <a:pPr eaLnBrk="1" hangingPunct="1"/>
            <a:r>
              <a:rPr lang="en-GB" altLang="en-US" sz="2800" dirty="0" smtClean="0"/>
              <a:t>Uploading the Answer Book: 30 </a:t>
            </a:r>
            <a:r>
              <a:rPr lang="en-GB" altLang="en-US" sz="2800" dirty="0" err="1" smtClean="0"/>
              <a:t>mins</a:t>
            </a:r>
            <a:endParaRPr lang="en-GB" altLang="en-US" sz="2800" dirty="0" smtClean="0"/>
          </a:p>
          <a:p>
            <a:pPr eaLnBrk="1" hangingPunct="1"/>
            <a:r>
              <a:rPr lang="en-GB" altLang="en-US" sz="2800" dirty="0" smtClean="0"/>
              <a:t>Total: 4 hours </a:t>
            </a:r>
            <a:r>
              <a:rPr lang="en-GB" altLang="en-US" sz="2800" dirty="0" smtClean="0">
                <a:solidFill>
                  <a:srgbClr val="FF0000"/>
                </a:solidFill>
              </a:rPr>
              <a:t>(5 hours if you have an SSP)</a:t>
            </a:r>
          </a:p>
          <a:p>
            <a:pPr eaLnBrk="1" hangingPunct="1"/>
            <a:r>
              <a:rPr lang="en-GB" altLang="en-US" sz="2800" dirty="0" smtClean="0"/>
              <a:t>Uploading is not possible after the deadlines</a:t>
            </a:r>
          </a:p>
        </p:txBody>
      </p:sp>
    </p:spTree>
    <p:extLst>
      <p:ext uri="{BB962C8B-B14F-4D97-AF65-F5344CB8AC3E}">
        <p14:creationId xmlns:p14="http://schemas.microsoft.com/office/powerpoint/2010/main" val="9224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 dirty="0" smtClean="0"/>
              <a:t>About the Exam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50938" y="2276872"/>
            <a:ext cx="7772400" cy="3787551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Open book – but no copying or collusion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2800" dirty="0" smtClean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9 questions, 100 marks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altLang="en-US" sz="2800" dirty="0" smtClean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Marks awarded for understanding the material, correct working and sound arguments.</a:t>
            </a:r>
            <a:endParaRPr lang="en-GB" altLang="en-US" sz="2800" dirty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 Section 5.1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4C31B5-7FD1-4AE5-8F7A-96DB68F8D66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About the Exam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2117725"/>
            <a:ext cx="7772400" cy="3903563"/>
          </a:xfrm>
        </p:spPr>
        <p:txBody>
          <a:bodyPr/>
          <a:lstStyle/>
          <a:p>
            <a:r>
              <a:rPr lang="en-GB" altLang="en-US" sz="2800" dirty="0" smtClean="0"/>
              <a:t>Download an Answer Book (Word) containing the questions</a:t>
            </a:r>
          </a:p>
          <a:p>
            <a:r>
              <a:rPr lang="en-GB" altLang="en-US" sz="2800" dirty="0" smtClean="0"/>
              <a:t>Write your answers in the Answer Book</a:t>
            </a:r>
          </a:p>
          <a:p>
            <a:r>
              <a:rPr lang="en-GB" altLang="en-US" sz="2800" dirty="0" smtClean="0"/>
              <a:t>Upload the Answer Book at the end of the examination.</a:t>
            </a:r>
          </a:p>
          <a:p>
            <a:r>
              <a:rPr lang="en-GB" altLang="en-US" sz="2800" dirty="0" smtClean="0"/>
              <a:t>PDF versions of the answer book and of the examination paper in the old style can be downloaded for reference.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8B6F92-3A42-4C45-9243-ED6E892DDBF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000" dirty="0" smtClean="0"/>
              <a:t>About the Answer Book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44260" y="2179405"/>
            <a:ext cx="7772400" cy="371475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Use Word if possible</a:t>
            </a:r>
            <a:endParaRPr lang="en-GB" altLang="en-US" sz="2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If not then use a text editor such as </a:t>
            </a:r>
            <a:r>
              <a:rPr lang="en-GB" altLang="en-US" sz="2800" dirty="0" err="1" smtClean="0"/>
              <a:t>Libre</a:t>
            </a:r>
            <a:r>
              <a:rPr lang="en-GB" altLang="en-US" sz="2800" dirty="0" smtClean="0"/>
              <a:t> Office on Linux, Google Docs, </a:t>
            </a:r>
            <a:r>
              <a:rPr lang="en-GB" altLang="en-US" sz="2800" dirty="0" err="1" smtClean="0"/>
              <a:t>TextEdit</a:t>
            </a:r>
            <a:r>
              <a:rPr lang="en-GB" altLang="en-US" sz="2800" dirty="0" smtClean="0"/>
              <a:t> on Mac.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If possible, upload a Word version of the Answer Book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If not, then upload a PDF version of your answer file.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1AED9B-269E-4A73-B273-DB9152C71191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Check Word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14400" y="2924944"/>
            <a:ext cx="7772400" cy="2880841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Text formatting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Indentation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smtClean="0"/>
              <a:t>Lists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/>
              <a:t>I</a:t>
            </a:r>
            <a:r>
              <a:rPr lang="en-GB" altLang="en-US" sz="2800" dirty="0" smtClean="0"/>
              <a:t>nsertion of images, diagrams or pictures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800" dirty="0" err="1" smtClean="0"/>
              <a:t>etc</a:t>
            </a:r>
            <a:endParaRPr lang="en-GB" altLang="en-US" sz="2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DF9C64-7CFD-48AF-BB51-FCC36A3CCB70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Handwritten Answers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50938" y="2060848"/>
            <a:ext cx="7772400" cy="3960439"/>
          </a:xfrm>
        </p:spPr>
        <p:txBody>
          <a:bodyPr/>
          <a:lstStyle/>
          <a:p>
            <a:pPr marL="0" indent="0">
              <a:buNone/>
              <a:defRPr/>
            </a:pPr>
            <a:endParaRPr lang="en-GB" altLang="en-US" sz="2800" dirty="0" smtClean="0"/>
          </a:p>
          <a:p>
            <a:pPr>
              <a:defRPr/>
            </a:pPr>
            <a:r>
              <a:rPr lang="en-GB" altLang="en-US" sz="2800" dirty="0" smtClean="0"/>
              <a:t>If there is no other way then take pictures or scans of your handwritten answers.</a:t>
            </a:r>
          </a:p>
          <a:p>
            <a:pPr>
              <a:defRPr/>
            </a:pPr>
            <a:r>
              <a:rPr lang="en-GB" altLang="en-US" sz="2800" dirty="0" smtClean="0"/>
              <a:t>Option 1: Insert the pictures or scans in the Answer Book</a:t>
            </a:r>
          </a:p>
          <a:p>
            <a:pPr>
              <a:defRPr/>
            </a:pPr>
            <a:r>
              <a:rPr lang="en-GB" altLang="en-US" sz="2800" dirty="0" smtClean="0"/>
              <a:t>Option 2: save the pictures or scans in a PDF file for uploading. Any uploaded file must be less than 100MB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0C4CD9-B237-4296-8AEF-43A295503CD5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Name the Answer Book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3568" y="2708920"/>
            <a:ext cx="7772400" cy="2808312"/>
          </a:xfrm>
        </p:spPr>
        <p:txBody>
          <a:bodyPr/>
          <a:lstStyle/>
          <a:p>
            <a:r>
              <a:rPr lang="en-GB" altLang="en-US" sz="2800" dirty="0" smtClean="0"/>
              <a:t>Do not put personal information in the Answer Book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Rename the Answer Book using your student number, e.g. SN12345678ICS.docx 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CB599F-8899-42FF-BF11-627BE2024BF4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1769</TotalTime>
  <Words>878</Words>
  <Application>Microsoft Office PowerPoint</Application>
  <PresentationFormat>On-screen Show (4:3)</PresentationFormat>
  <Paragraphs>274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Cambria Math</vt:lpstr>
      <vt:lpstr>Mathematica1</vt:lpstr>
      <vt:lpstr>Tahoma</vt:lpstr>
      <vt:lpstr>Wingdings</vt:lpstr>
      <vt:lpstr>Blends</vt:lpstr>
      <vt:lpstr>Introduction to Computer Systems</vt:lpstr>
      <vt:lpstr>About the Exam</vt:lpstr>
      <vt:lpstr>About the Exam</vt:lpstr>
      <vt:lpstr>About the Exam</vt:lpstr>
      <vt:lpstr>About the Exam</vt:lpstr>
      <vt:lpstr>About the Answer Book</vt:lpstr>
      <vt:lpstr>Check Word</vt:lpstr>
      <vt:lpstr>Handwritten Answers</vt:lpstr>
      <vt:lpstr>Name the Answer Book</vt:lpstr>
      <vt:lpstr>Hardware and Environment</vt:lpstr>
      <vt:lpstr>In Case Things Go Wrong</vt:lpstr>
      <vt:lpstr>Prepare for the Exam</vt:lpstr>
      <vt:lpstr>ICS Syllabus Week 1b</vt:lpstr>
      <vt:lpstr>Week 2a (Representations of Integers)</vt:lpstr>
      <vt:lpstr>Week 2a (Continued)</vt:lpstr>
      <vt:lpstr>Week 2b (Excess and TC)</vt:lpstr>
      <vt:lpstr>Week 3a, Boolean Operations</vt:lpstr>
      <vt:lpstr>Week 3b (Floating Point)</vt:lpstr>
      <vt:lpstr>Week 4a (Hardware)</vt:lpstr>
      <vt:lpstr>Week 4a (Continued)</vt:lpstr>
      <vt:lpstr>Week 5b (Instructions)</vt:lpstr>
      <vt:lpstr>Week 6b (Arrays)</vt:lpstr>
      <vt:lpstr>Week 7a (Pointers)</vt:lpstr>
      <vt:lpstr>Week 7b (File Management)</vt:lpstr>
      <vt:lpstr>Week 8a (Pseudo Code)</vt:lpstr>
      <vt:lpstr>Week 8b (Algorithm Design)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98</cp:revision>
  <cp:lastPrinted>2015-09-22T19:21:32Z</cp:lastPrinted>
  <dcterms:created xsi:type="dcterms:W3CDTF">2004-01-12T10:17:52Z</dcterms:created>
  <dcterms:modified xsi:type="dcterms:W3CDTF">2020-05-05T13:08:59Z</dcterms:modified>
</cp:coreProperties>
</file>