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3"/>
  </p:notesMasterIdLst>
  <p:handoutMasterIdLst>
    <p:handoutMasterId r:id="rId34"/>
  </p:handoutMasterIdLst>
  <p:sldIdLst>
    <p:sldId id="300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</p:sldIdLst>
  <p:sldSz cx="9144000" cy="6858000" type="screen4x3"/>
  <p:notesSz cx="6934200" cy="9220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0" autoAdjust="0"/>
    <p:restoredTop sz="86358" autoAdjust="0"/>
  </p:normalViewPr>
  <p:slideViewPr>
    <p:cSldViewPr>
      <p:cViewPr varScale="1">
        <p:scale>
          <a:sx n="82" d="100"/>
          <a:sy n="82" d="100"/>
        </p:scale>
        <p:origin x="90" y="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8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1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946FDBE-EB12-4E20-B551-96718C69E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7168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79913"/>
            <a:ext cx="508317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F0B851F-A785-4DE5-9EB2-699763DD7C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826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oogle" TargetMode="External"/><Relationship Id="rId3" Type="http://schemas.openxmlformats.org/officeDocument/2006/relationships/hyperlink" Target="https://en.wikipedia.org/wiki/ABC_(programming_language)" TargetMode="External"/><Relationship Id="rId7" Type="http://schemas.openxmlformats.org/officeDocument/2006/relationships/hyperlink" Target="https://en.wikipedia.org/wiki/Monty_Python%27s_Flying_Circus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Hacker_(programmer_subculture)" TargetMode="External"/><Relationship Id="rId5" Type="http://schemas.openxmlformats.org/officeDocument/2006/relationships/hyperlink" Target="https://en.wikipedia.org/wiki/C_(programming_language)" TargetMode="External"/><Relationship Id="rId10" Type="http://schemas.openxmlformats.org/officeDocument/2006/relationships/hyperlink" Target="https://en.wikipedia.org/wiki/Guido_van_Rossum#cite_note-dropbox-3" TargetMode="External"/><Relationship Id="rId4" Type="http://schemas.openxmlformats.org/officeDocument/2006/relationships/hyperlink" Target="https://en.wikipedia.org/wiki/Unix" TargetMode="External"/><Relationship Id="rId9" Type="http://schemas.openxmlformats.org/officeDocument/2006/relationships/hyperlink" Target="https://en.wikipedia.org/wiki/Dropbox_(service)" TargetMode="External"/></Relationships>
</file>

<file path=ppt/notesSlides/_rels/notes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oogle" TargetMode="External"/><Relationship Id="rId3" Type="http://schemas.openxmlformats.org/officeDocument/2006/relationships/hyperlink" Target="https://en.wikipedia.org/wiki/ABC_(programming_language)" TargetMode="External"/><Relationship Id="rId7" Type="http://schemas.openxmlformats.org/officeDocument/2006/relationships/hyperlink" Target="https://en.wikipedia.org/wiki/Monty_Python%27s_Flying_Circus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Hacker_(programmer_subculture)" TargetMode="External"/><Relationship Id="rId5" Type="http://schemas.openxmlformats.org/officeDocument/2006/relationships/hyperlink" Target="https://en.wikipedia.org/wiki/C_(programming_language)" TargetMode="External"/><Relationship Id="rId10" Type="http://schemas.openxmlformats.org/officeDocument/2006/relationships/hyperlink" Target="https://en.wikipedia.org/wiki/Guido_van_Rossum#cite_note-dropbox-3" TargetMode="External"/><Relationship Id="rId4" Type="http://schemas.openxmlformats.org/officeDocument/2006/relationships/hyperlink" Target="https://en.wikipedia.org/wiki/Unix" TargetMode="External"/><Relationship Id="rId9" Type="http://schemas.openxmlformats.org/officeDocument/2006/relationships/hyperlink" Target="https://en.wikipedia.org/wiki/Dropbox_(service)" TargetMode="External"/></Relationships>
</file>

<file path=ppt/notesSlides/_rels/notes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oogle" TargetMode="External"/><Relationship Id="rId3" Type="http://schemas.openxmlformats.org/officeDocument/2006/relationships/hyperlink" Target="https://en.wikipedia.org/wiki/ABC_(programming_language)" TargetMode="External"/><Relationship Id="rId7" Type="http://schemas.openxmlformats.org/officeDocument/2006/relationships/hyperlink" Target="https://en.wikipedia.org/wiki/Monty_Python%27s_Flying_Circus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Hacker_(programmer_subculture)" TargetMode="External"/><Relationship Id="rId5" Type="http://schemas.openxmlformats.org/officeDocument/2006/relationships/hyperlink" Target="https://en.wikipedia.org/wiki/C_(programming_language)" TargetMode="External"/><Relationship Id="rId10" Type="http://schemas.openxmlformats.org/officeDocument/2006/relationships/hyperlink" Target="https://en.wikipedia.org/wiki/Guido_van_Rossum#cite_note-dropbox-3" TargetMode="External"/><Relationship Id="rId4" Type="http://schemas.openxmlformats.org/officeDocument/2006/relationships/hyperlink" Target="https://en.wikipedia.org/wiki/Unix" TargetMode="External"/><Relationship Id="rId9" Type="http://schemas.openxmlformats.org/officeDocument/2006/relationships/hyperlink" Target="https://en.wikipedia.org/wiki/Dropbox_(service)" TargetMode="External"/></Relationships>
</file>

<file path=ppt/notesSlides/_rels/notes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oogle" TargetMode="External"/><Relationship Id="rId3" Type="http://schemas.openxmlformats.org/officeDocument/2006/relationships/hyperlink" Target="https://en.wikipedia.org/wiki/ABC_(programming_language)" TargetMode="External"/><Relationship Id="rId7" Type="http://schemas.openxmlformats.org/officeDocument/2006/relationships/hyperlink" Target="https://en.wikipedia.org/wiki/Monty_Python%27s_Flying_Circus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Hacker_(programmer_subculture)" TargetMode="External"/><Relationship Id="rId5" Type="http://schemas.openxmlformats.org/officeDocument/2006/relationships/hyperlink" Target="https://en.wikipedia.org/wiki/C_(programming_language)" TargetMode="External"/><Relationship Id="rId10" Type="http://schemas.openxmlformats.org/officeDocument/2006/relationships/hyperlink" Target="https://en.wikipedia.org/wiki/Guido_van_Rossum#cite_note-dropbox-3" TargetMode="External"/><Relationship Id="rId4" Type="http://schemas.openxmlformats.org/officeDocument/2006/relationships/hyperlink" Target="https://en.wikipedia.org/wiki/Unix" TargetMode="External"/><Relationship Id="rId9" Type="http://schemas.openxmlformats.org/officeDocument/2006/relationships/hyperlink" Target="https://en.wikipedia.org/wiki/Dropbox_(service)" TargetMode="External"/></Relationships>
</file>

<file path=ppt/notesSlides/_rels/notes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oogle" TargetMode="External"/><Relationship Id="rId3" Type="http://schemas.openxmlformats.org/officeDocument/2006/relationships/hyperlink" Target="https://en.wikipedia.org/wiki/ABC_(programming_language)" TargetMode="External"/><Relationship Id="rId7" Type="http://schemas.openxmlformats.org/officeDocument/2006/relationships/hyperlink" Target="https://en.wikipedia.org/wiki/Monty_Python%27s_Flying_Circus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Hacker_(programmer_subculture)" TargetMode="External"/><Relationship Id="rId5" Type="http://schemas.openxmlformats.org/officeDocument/2006/relationships/hyperlink" Target="https://en.wikipedia.org/wiki/C_(programming_language)" TargetMode="External"/><Relationship Id="rId10" Type="http://schemas.openxmlformats.org/officeDocument/2006/relationships/hyperlink" Target="https://en.wikipedia.org/wiki/Guido_van_Rossum#cite_note-dropbox-3" TargetMode="External"/><Relationship Id="rId4" Type="http://schemas.openxmlformats.org/officeDocument/2006/relationships/hyperlink" Target="https://en.wikipedia.org/wiki/Unix" TargetMode="External"/><Relationship Id="rId9" Type="http://schemas.openxmlformats.org/officeDocument/2006/relationships/hyperlink" Target="https://en.wikipedia.org/wiki/Dropbox_(service)" TargetMode="External"/></Relationships>
</file>

<file path=ppt/notesSlides/_rels/notes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oogle" TargetMode="External"/><Relationship Id="rId3" Type="http://schemas.openxmlformats.org/officeDocument/2006/relationships/hyperlink" Target="https://en.wikipedia.org/wiki/ABC_(programming_language)" TargetMode="External"/><Relationship Id="rId7" Type="http://schemas.openxmlformats.org/officeDocument/2006/relationships/hyperlink" Target="https://en.wikipedia.org/wiki/Monty_Python%27s_Flying_Circus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Hacker_(programmer_subculture)" TargetMode="External"/><Relationship Id="rId5" Type="http://schemas.openxmlformats.org/officeDocument/2006/relationships/hyperlink" Target="https://en.wikipedia.org/wiki/C_(programming_language)" TargetMode="External"/><Relationship Id="rId10" Type="http://schemas.openxmlformats.org/officeDocument/2006/relationships/hyperlink" Target="https://en.wikipedia.org/wiki/Guido_van_Rossum#cite_note-dropbox-3" TargetMode="External"/><Relationship Id="rId4" Type="http://schemas.openxmlformats.org/officeDocument/2006/relationships/hyperlink" Target="https://en.wikipedia.org/wiki/Unix" TargetMode="External"/><Relationship Id="rId9" Type="http://schemas.openxmlformats.org/officeDocument/2006/relationships/hyperlink" Target="https://en.wikipedia.org/wiki/Dropbox_(service)" TargetMode="External"/></Relationships>
</file>

<file path=ppt/notesSlides/_rels/notes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oogle" TargetMode="External"/><Relationship Id="rId3" Type="http://schemas.openxmlformats.org/officeDocument/2006/relationships/hyperlink" Target="https://en.wikipedia.org/wiki/ABC_(programming_language)" TargetMode="External"/><Relationship Id="rId7" Type="http://schemas.openxmlformats.org/officeDocument/2006/relationships/hyperlink" Target="https://en.wikipedia.org/wiki/Monty_Python%27s_Flying_Circus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Hacker_(programmer_subculture)" TargetMode="External"/><Relationship Id="rId5" Type="http://schemas.openxmlformats.org/officeDocument/2006/relationships/hyperlink" Target="https://en.wikipedia.org/wiki/C_(programming_language)" TargetMode="External"/><Relationship Id="rId10" Type="http://schemas.openxmlformats.org/officeDocument/2006/relationships/hyperlink" Target="https://en.wikipedia.org/wiki/Guido_van_Rossum#cite_note-dropbox-3" TargetMode="External"/><Relationship Id="rId4" Type="http://schemas.openxmlformats.org/officeDocument/2006/relationships/hyperlink" Target="https://en.wikipedia.org/wiki/Unix" TargetMode="External"/><Relationship Id="rId9" Type="http://schemas.openxmlformats.org/officeDocument/2006/relationships/hyperlink" Target="https://en.wikipedia.org/wiki/Dropbox_(service)" TargetMode="External"/></Relationships>
</file>

<file path=ppt/notesSlides/_rels/notes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oogle" TargetMode="External"/><Relationship Id="rId3" Type="http://schemas.openxmlformats.org/officeDocument/2006/relationships/hyperlink" Target="https://en.wikipedia.org/wiki/ABC_(programming_language)" TargetMode="External"/><Relationship Id="rId7" Type="http://schemas.openxmlformats.org/officeDocument/2006/relationships/hyperlink" Target="https://en.wikipedia.org/wiki/Monty_Python%27s_Flying_Circus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Hacker_(programmer_subculture)" TargetMode="External"/><Relationship Id="rId5" Type="http://schemas.openxmlformats.org/officeDocument/2006/relationships/hyperlink" Target="https://en.wikipedia.org/wiki/C_(programming_language)" TargetMode="External"/><Relationship Id="rId10" Type="http://schemas.openxmlformats.org/officeDocument/2006/relationships/hyperlink" Target="https://en.wikipedia.org/wiki/Guido_van_Rossum#cite_note-dropbox-3" TargetMode="External"/><Relationship Id="rId4" Type="http://schemas.openxmlformats.org/officeDocument/2006/relationships/hyperlink" Target="https://en.wikipedia.org/wiki/Unix" TargetMode="External"/><Relationship Id="rId9" Type="http://schemas.openxmlformats.org/officeDocument/2006/relationships/hyperlink" Target="https://en.wikipedia.org/wiki/Dropbox_(service)" TargetMode="External"/></Relationships>
</file>

<file path=ppt/notesSlides/_rels/notes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oogle" TargetMode="External"/><Relationship Id="rId3" Type="http://schemas.openxmlformats.org/officeDocument/2006/relationships/hyperlink" Target="https://en.wikipedia.org/wiki/ABC_(programming_language)" TargetMode="External"/><Relationship Id="rId7" Type="http://schemas.openxmlformats.org/officeDocument/2006/relationships/hyperlink" Target="https://en.wikipedia.org/wiki/Monty_Python%27s_Flying_Circus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Hacker_(programmer_subculture)" TargetMode="External"/><Relationship Id="rId5" Type="http://schemas.openxmlformats.org/officeDocument/2006/relationships/hyperlink" Target="https://en.wikipedia.org/wiki/C_(programming_language)" TargetMode="External"/><Relationship Id="rId10" Type="http://schemas.openxmlformats.org/officeDocument/2006/relationships/hyperlink" Target="https://en.wikipedia.org/wiki/Guido_van_Rossum#cite_note-dropbox-3" TargetMode="External"/><Relationship Id="rId4" Type="http://schemas.openxmlformats.org/officeDocument/2006/relationships/hyperlink" Target="https://en.wikipedia.org/wiki/Unix" TargetMode="External"/><Relationship Id="rId9" Type="http://schemas.openxmlformats.org/officeDocument/2006/relationships/hyperlink" Target="https://en.wikipedia.org/wiki/Dropbox_(service)" TargetMode="Externa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oogle" TargetMode="External"/><Relationship Id="rId3" Type="http://schemas.openxmlformats.org/officeDocument/2006/relationships/hyperlink" Target="https://en.wikipedia.org/wiki/ABC_(programming_language)" TargetMode="External"/><Relationship Id="rId7" Type="http://schemas.openxmlformats.org/officeDocument/2006/relationships/hyperlink" Target="https://en.wikipedia.org/wiki/Monty_Python%27s_Flying_Circus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Hacker_(programmer_subculture)" TargetMode="External"/><Relationship Id="rId5" Type="http://schemas.openxmlformats.org/officeDocument/2006/relationships/hyperlink" Target="https://en.wikipedia.org/wiki/C_(programming_language)" TargetMode="External"/><Relationship Id="rId10" Type="http://schemas.openxmlformats.org/officeDocument/2006/relationships/hyperlink" Target="https://en.wikipedia.org/wiki/Guido_van_Rossum#cite_note-dropbox-3" TargetMode="External"/><Relationship Id="rId4" Type="http://schemas.openxmlformats.org/officeDocument/2006/relationships/hyperlink" Target="https://en.wikipedia.org/wiki/Unix" TargetMode="External"/><Relationship Id="rId9" Type="http://schemas.openxmlformats.org/officeDocument/2006/relationships/hyperlink" Target="https://en.wikipedia.org/wiki/Dropbox_(service)" TargetMode="Externa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oogle" TargetMode="External"/><Relationship Id="rId3" Type="http://schemas.openxmlformats.org/officeDocument/2006/relationships/hyperlink" Target="https://en.wikipedia.org/wiki/ABC_(programming_language)" TargetMode="External"/><Relationship Id="rId7" Type="http://schemas.openxmlformats.org/officeDocument/2006/relationships/hyperlink" Target="https://en.wikipedia.org/wiki/Monty_Python%27s_Flying_Circus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Hacker_(programmer_subculture)" TargetMode="External"/><Relationship Id="rId5" Type="http://schemas.openxmlformats.org/officeDocument/2006/relationships/hyperlink" Target="https://en.wikipedia.org/wiki/C_(programming_language)" TargetMode="External"/><Relationship Id="rId10" Type="http://schemas.openxmlformats.org/officeDocument/2006/relationships/hyperlink" Target="https://en.wikipedia.org/wiki/Guido_van_Rossum#cite_note-dropbox-3" TargetMode="External"/><Relationship Id="rId4" Type="http://schemas.openxmlformats.org/officeDocument/2006/relationships/hyperlink" Target="https://en.wikipedia.org/wiki/Unix" TargetMode="External"/><Relationship Id="rId9" Type="http://schemas.openxmlformats.org/officeDocument/2006/relationships/hyperlink" Target="https://en.wikipedia.org/wiki/Dropbox_(service)" TargetMode="Externa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oogle" TargetMode="External"/><Relationship Id="rId3" Type="http://schemas.openxmlformats.org/officeDocument/2006/relationships/hyperlink" Target="https://en.wikipedia.org/wiki/ABC_(programming_language)" TargetMode="External"/><Relationship Id="rId7" Type="http://schemas.openxmlformats.org/officeDocument/2006/relationships/hyperlink" Target="https://en.wikipedia.org/wiki/Monty_Python%27s_Flying_Circus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Hacker_(programmer_subculture)" TargetMode="External"/><Relationship Id="rId5" Type="http://schemas.openxmlformats.org/officeDocument/2006/relationships/hyperlink" Target="https://en.wikipedia.org/wiki/C_(programming_language)" TargetMode="External"/><Relationship Id="rId10" Type="http://schemas.openxmlformats.org/officeDocument/2006/relationships/hyperlink" Target="https://en.wikipedia.org/wiki/Guido_van_Rossum#cite_note-dropbox-3" TargetMode="External"/><Relationship Id="rId4" Type="http://schemas.openxmlformats.org/officeDocument/2006/relationships/hyperlink" Target="https://en.wikipedia.org/wiki/Unix" TargetMode="External"/><Relationship Id="rId9" Type="http://schemas.openxmlformats.org/officeDocument/2006/relationships/hyperlink" Target="https://en.wikipedia.org/wiki/Dropbox_(service)" TargetMode="Externa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oogle" TargetMode="External"/><Relationship Id="rId3" Type="http://schemas.openxmlformats.org/officeDocument/2006/relationships/hyperlink" Target="https://en.wikipedia.org/wiki/ABC_(programming_language)" TargetMode="External"/><Relationship Id="rId7" Type="http://schemas.openxmlformats.org/officeDocument/2006/relationships/hyperlink" Target="https://en.wikipedia.org/wiki/Monty_Python%27s_Flying_Circus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Hacker_(programmer_subculture)" TargetMode="External"/><Relationship Id="rId5" Type="http://schemas.openxmlformats.org/officeDocument/2006/relationships/hyperlink" Target="https://en.wikipedia.org/wiki/C_(programming_language)" TargetMode="External"/><Relationship Id="rId10" Type="http://schemas.openxmlformats.org/officeDocument/2006/relationships/hyperlink" Target="https://en.wikipedia.org/wiki/Guido_van_Rossum#cite_note-dropbox-3" TargetMode="External"/><Relationship Id="rId4" Type="http://schemas.openxmlformats.org/officeDocument/2006/relationships/hyperlink" Target="https://en.wikipedia.org/wiki/Unix" TargetMode="External"/><Relationship Id="rId9" Type="http://schemas.openxmlformats.org/officeDocument/2006/relationships/hyperlink" Target="https://en.wikipedia.org/wiki/Dropbox_(service)" TargetMode="Externa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oogle" TargetMode="External"/><Relationship Id="rId3" Type="http://schemas.openxmlformats.org/officeDocument/2006/relationships/hyperlink" Target="https://en.wikipedia.org/wiki/ABC_(programming_language)" TargetMode="External"/><Relationship Id="rId7" Type="http://schemas.openxmlformats.org/officeDocument/2006/relationships/hyperlink" Target="https://en.wikipedia.org/wiki/Monty_Python%27s_Flying_Circus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Hacker_(programmer_subculture)" TargetMode="External"/><Relationship Id="rId5" Type="http://schemas.openxmlformats.org/officeDocument/2006/relationships/hyperlink" Target="https://en.wikipedia.org/wiki/C_(programming_language)" TargetMode="External"/><Relationship Id="rId10" Type="http://schemas.openxmlformats.org/officeDocument/2006/relationships/hyperlink" Target="https://en.wikipedia.org/wiki/Guido_van_Rossum#cite_note-dropbox-3" TargetMode="External"/><Relationship Id="rId4" Type="http://schemas.openxmlformats.org/officeDocument/2006/relationships/hyperlink" Target="https://en.wikipedia.org/wiki/Unix" TargetMode="External"/><Relationship Id="rId9" Type="http://schemas.openxmlformats.org/officeDocument/2006/relationships/hyperlink" Target="https://en.wikipedia.org/wiki/Dropbox_(service)" TargetMode="External"/></Relationships>
</file>

<file path=ppt/notesSlides/_rels/notes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oogle" TargetMode="External"/><Relationship Id="rId3" Type="http://schemas.openxmlformats.org/officeDocument/2006/relationships/hyperlink" Target="https://en.wikipedia.org/wiki/ABC_(programming_language)" TargetMode="External"/><Relationship Id="rId7" Type="http://schemas.openxmlformats.org/officeDocument/2006/relationships/hyperlink" Target="https://en.wikipedia.org/wiki/Monty_Python%27s_Flying_Circus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Hacker_(programmer_subculture)" TargetMode="External"/><Relationship Id="rId5" Type="http://schemas.openxmlformats.org/officeDocument/2006/relationships/hyperlink" Target="https://en.wikipedia.org/wiki/C_(programming_language)" TargetMode="External"/><Relationship Id="rId10" Type="http://schemas.openxmlformats.org/officeDocument/2006/relationships/hyperlink" Target="https://en.wikipedia.org/wiki/Guido_van_Rossum#cite_note-dropbox-3" TargetMode="External"/><Relationship Id="rId4" Type="http://schemas.openxmlformats.org/officeDocument/2006/relationships/hyperlink" Target="https://en.wikipedia.org/wiki/Unix" TargetMode="External"/><Relationship Id="rId9" Type="http://schemas.openxmlformats.org/officeDocument/2006/relationships/hyperlink" Target="https://en.wikipedia.org/wiki/Dropbox_(service)" TargetMode="External"/></Relationships>
</file>

<file path=ppt/notesSlides/_rels/notes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oogle" TargetMode="External"/><Relationship Id="rId3" Type="http://schemas.openxmlformats.org/officeDocument/2006/relationships/hyperlink" Target="https://en.wikipedia.org/wiki/ABC_(programming_language)" TargetMode="External"/><Relationship Id="rId7" Type="http://schemas.openxmlformats.org/officeDocument/2006/relationships/hyperlink" Target="https://en.wikipedia.org/wiki/Monty_Python%27s_Flying_Circus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Hacker_(programmer_subculture)" TargetMode="External"/><Relationship Id="rId5" Type="http://schemas.openxmlformats.org/officeDocument/2006/relationships/hyperlink" Target="https://en.wikipedia.org/wiki/C_(programming_language)" TargetMode="External"/><Relationship Id="rId10" Type="http://schemas.openxmlformats.org/officeDocument/2006/relationships/hyperlink" Target="https://en.wikipedia.org/wiki/Guido_van_Rossum#cite_note-dropbox-3" TargetMode="External"/><Relationship Id="rId4" Type="http://schemas.openxmlformats.org/officeDocument/2006/relationships/hyperlink" Target="https://en.wikipedia.org/wiki/Unix" TargetMode="External"/><Relationship Id="rId9" Type="http://schemas.openxmlformats.org/officeDocument/2006/relationships/hyperlink" Target="https://en.wikipedia.org/wiki/Dropbox_(service)" TargetMode="External"/></Relationships>
</file>

<file path=ppt/notesSlides/_rels/notes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oogle" TargetMode="External"/><Relationship Id="rId3" Type="http://schemas.openxmlformats.org/officeDocument/2006/relationships/hyperlink" Target="https://en.wikipedia.org/wiki/ABC_(programming_language)" TargetMode="External"/><Relationship Id="rId7" Type="http://schemas.openxmlformats.org/officeDocument/2006/relationships/hyperlink" Target="https://en.wikipedia.org/wiki/Monty_Python%27s_Flying_Circus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Hacker_(programmer_subculture)" TargetMode="External"/><Relationship Id="rId5" Type="http://schemas.openxmlformats.org/officeDocument/2006/relationships/hyperlink" Target="https://en.wikipedia.org/wiki/C_(programming_language)" TargetMode="External"/><Relationship Id="rId10" Type="http://schemas.openxmlformats.org/officeDocument/2006/relationships/hyperlink" Target="https://en.wikipedia.org/wiki/Guido_van_Rossum#cite_note-dropbox-3" TargetMode="External"/><Relationship Id="rId4" Type="http://schemas.openxmlformats.org/officeDocument/2006/relationships/hyperlink" Target="https://en.wikipedia.org/wiki/Unix" TargetMode="External"/><Relationship Id="rId9" Type="http://schemas.openxmlformats.org/officeDocument/2006/relationships/hyperlink" Target="https://en.wikipedia.org/wiki/Dropbox_(service)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61D520F2-D424-4CF0-AF74-AF2EBEFD1869}" type="slidenum">
              <a:rPr lang="en-GB" altLang="en-US" sz="1200" smtClean="0"/>
              <a:pPr/>
              <a:t>1</a:t>
            </a:fld>
            <a:endParaRPr lang="en-GB" altLang="en-US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2889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Over six years ago, in December 1989, I was looking for a "hobby" programming project that would keep me occupied during the week around Christmas. My office ... would be closed, but I had a home computer, and not much else on my hands. I decided to write an interpreter for the new scripting language I had been thinking about lately: a descendant of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 tooltip="ABC (programming language)"/>
              </a:rPr>
              <a:t>ABC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that would appeal to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 tooltip="Unix"/>
              </a:rPr>
              <a:t>Unix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5" tooltip="C (programming language)"/>
              </a:rPr>
              <a:t>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6" tooltip="Hacker (programmer subculture)"/>
              </a:rPr>
              <a:t>hackers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 I chose Python as a working title for the project, being in a slightly irreverent mood (and a big fan of </a:t>
            </a:r>
            <a:r>
              <a:rPr lang="en-GB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hlinkClick r:id="rId7" tooltip="Monty Python's Flying Circus"/>
              </a:rPr>
              <a:t>Monty Python's Flying Circus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When he began implementing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Guido van Rossum was also reading the published scripts from “Monty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Python's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Flying Circus”, a BBC comedy series from the 1970s. Van Rossum thought he needed a name that was short, unique, and slightly mysterious, so he decided to call the language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He was employed by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8" tooltip="Google"/>
              </a:rPr>
              <a:t>Google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from 2005 until December 7th 2012, where he spent half his time developing the Python language. In January 2013, van Rossum started working for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9" tooltip="Dropbox (service)"/>
              </a:rPr>
              <a:t>Dropbox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GB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  <a:hlinkClick r:id="rId10"/>
              </a:rPr>
              <a:t>[3]</a:t>
            </a: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F6CAD07-B5F2-40CB-B53C-3E7527962E9F}" type="slidenum">
              <a:rPr lang="en-GB" altLang="en-US" sz="1200" smtClean="0"/>
              <a:pPr/>
              <a:t>23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990694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Over six years ago, in December 1989, I was looking for a "hobby" programming project that would keep me occupied during the week around Christmas. My office ... would be closed, but I had a home computer, and not much else on my hands. I decided to write an interpreter for the new scripting language I had been thinking about lately: a descendant of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 tooltip="ABC (programming language)"/>
              </a:rPr>
              <a:t>ABC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that would appeal to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 tooltip="Unix"/>
              </a:rPr>
              <a:t>Unix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5" tooltip="C (programming language)"/>
              </a:rPr>
              <a:t>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6" tooltip="Hacker (programmer subculture)"/>
              </a:rPr>
              <a:t>hackers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 I chose Python as a working title for the project, being in a slightly irreverent mood (and a big fan of </a:t>
            </a:r>
            <a:r>
              <a:rPr lang="en-GB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hlinkClick r:id="rId7" tooltip="Monty Python's Flying Circus"/>
              </a:rPr>
              <a:t>Monty Python's Flying Circus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When he began implementing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Guido van Rossum was also reading the published scripts from “Monty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Python's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Flying Circus”, a BBC comedy series from the 1970s. Van Rossum thought he needed a name that was short, unique, and slightly mysterious, so he decided to call the language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He was employed by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8" tooltip="Google"/>
              </a:rPr>
              <a:t>Google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from 2005 until December 7th 2012, where he spent half his time developing the Python language. In January 2013, van Rossum started working for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9" tooltip="Dropbox (service)"/>
              </a:rPr>
              <a:t>Dropbox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GB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  <a:hlinkClick r:id="rId10"/>
              </a:rPr>
              <a:t>[3]</a:t>
            </a: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F6CAD07-B5F2-40CB-B53C-3E7527962E9F}" type="slidenum">
              <a:rPr lang="en-GB" altLang="en-US" sz="1200" smtClean="0"/>
              <a:pPr/>
              <a:t>24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114635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Over six years ago, in December 1989, I was looking for a "hobby" programming project that would keep me occupied during the week around Christmas. My office ... would be closed, but I had a home computer, and not much else on my hands. I decided to write an interpreter for the new scripting language I had been thinking about lately: a descendant of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 tooltip="ABC (programming language)"/>
              </a:rPr>
              <a:t>ABC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that would appeal to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 tooltip="Unix"/>
              </a:rPr>
              <a:t>Unix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5" tooltip="C (programming language)"/>
              </a:rPr>
              <a:t>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6" tooltip="Hacker (programmer subculture)"/>
              </a:rPr>
              <a:t>hackers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 I chose Python as a working title for the project, being in a slightly irreverent mood (and a big fan of </a:t>
            </a:r>
            <a:r>
              <a:rPr lang="en-GB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hlinkClick r:id="rId7" tooltip="Monty Python's Flying Circus"/>
              </a:rPr>
              <a:t>Monty Python's Flying Circus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When he began implementing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Guido van Rossum was also reading the published scripts from “Monty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Python's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Flying Circus”, a BBC comedy series from the 1970s. Van Rossum thought he needed a name that was short, unique, and slightly mysterious, so he decided to call the language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He was employed by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8" tooltip="Google"/>
              </a:rPr>
              <a:t>Google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from 2005 until December 7th 2012, where he spent half his time developing the Python language. In January 2013, van Rossum started working for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9" tooltip="Dropbox (service)"/>
              </a:rPr>
              <a:t>Dropbox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GB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  <a:hlinkClick r:id="rId10"/>
              </a:rPr>
              <a:t>[3]</a:t>
            </a: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F6CAD07-B5F2-40CB-B53C-3E7527962E9F}" type="slidenum">
              <a:rPr lang="en-GB" altLang="en-US" sz="1200" smtClean="0"/>
              <a:pPr/>
              <a:t>25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722795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Over six years ago, in December 1989, I was looking for a "hobby" programming project that would keep me occupied during the week around Christmas. My office ... would be closed, but I had a home computer, and not much else on my hands. I decided to write an interpreter for the new scripting language I had been thinking about lately: a descendant of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 tooltip="ABC (programming language)"/>
              </a:rPr>
              <a:t>ABC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that would appeal to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 tooltip="Unix"/>
              </a:rPr>
              <a:t>Unix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5" tooltip="C (programming language)"/>
              </a:rPr>
              <a:t>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6" tooltip="Hacker (programmer subculture)"/>
              </a:rPr>
              <a:t>hackers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 I chose Python as a working title for the project, being in a slightly irreverent mood (and a big fan of </a:t>
            </a:r>
            <a:r>
              <a:rPr lang="en-GB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hlinkClick r:id="rId7" tooltip="Monty Python's Flying Circus"/>
              </a:rPr>
              <a:t>Monty Python's Flying Circus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When he began implementing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Guido van Rossum was also reading the published scripts from “Monty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Python's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Flying Circus”, a BBC comedy series from the 1970s. Van Rossum thought he needed a name that was short, unique, and slightly mysterious, so he decided to call the language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He was employed by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8" tooltip="Google"/>
              </a:rPr>
              <a:t>Google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from 2005 until December 7th 2012, where he spent half his time developing the Python language. In January 2013, van Rossum started working for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9" tooltip="Dropbox (service)"/>
              </a:rPr>
              <a:t>Dropbox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GB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  <a:hlinkClick r:id="rId10"/>
              </a:rPr>
              <a:t>[3]</a:t>
            </a: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F6CAD07-B5F2-40CB-B53C-3E7527962E9F}" type="slidenum">
              <a:rPr lang="en-GB" altLang="en-US" sz="1200" smtClean="0"/>
              <a:pPr/>
              <a:t>26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1670081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Over six years ago, in December 1989, I was looking for a "hobby" programming project that would keep me occupied during the week around Christmas. My office ... would be closed, but I had a home computer, and not much else on my hands. I decided to write an interpreter for the new scripting language I had been thinking about lately: a descendant of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 tooltip="ABC (programming language)"/>
              </a:rPr>
              <a:t>ABC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that would appeal to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 tooltip="Unix"/>
              </a:rPr>
              <a:t>Unix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5" tooltip="C (programming language)"/>
              </a:rPr>
              <a:t>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6" tooltip="Hacker (programmer subculture)"/>
              </a:rPr>
              <a:t>hackers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 I chose Python as a working title for the project, being in a slightly irreverent mood (and a big fan of </a:t>
            </a:r>
            <a:r>
              <a:rPr lang="en-GB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hlinkClick r:id="rId7" tooltip="Monty Python's Flying Circus"/>
              </a:rPr>
              <a:t>Monty Python's Flying Circus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When he began implementing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Guido van Rossum was also reading the published scripts from “Monty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Python's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Flying Circus”, a BBC comedy series from the 1970s. Van Rossum thought he needed a name that was short, unique, and slightly mysterious, so he decided to call the language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He was employed by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8" tooltip="Google"/>
              </a:rPr>
              <a:t>Google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from 2005 until December 7th 2012, where he spent half his time developing the Python language. In January 2013, van Rossum started working for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9" tooltip="Dropbox (service)"/>
              </a:rPr>
              <a:t>Dropbox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GB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  <a:hlinkClick r:id="rId10"/>
              </a:rPr>
              <a:t>[3]</a:t>
            </a: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F6CAD07-B5F2-40CB-B53C-3E7527962E9F}" type="slidenum">
              <a:rPr lang="en-GB" altLang="en-US" sz="1200" smtClean="0"/>
              <a:pPr/>
              <a:t>27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5159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Over six years ago, in December 1989, I was looking for a "hobby" programming project that would keep me occupied during the week around Christmas. My office ... would be closed, but I had a home computer, and not much else on my hands. I decided to write an interpreter for the new scripting language I had been thinking about lately: a descendant of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 tooltip="ABC (programming language)"/>
              </a:rPr>
              <a:t>ABC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that would appeal to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 tooltip="Unix"/>
              </a:rPr>
              <a:t>Unix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5" tooltip="C (programming language)"/>
              </a:rPr>
              <a:t>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6" tooltip="Hacker (programmer subculture)"/>
              </a:rPr>
              <a:t>hackers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 I chose Python as a working title for the project, being in a slightly irreverent mood (and a big fan of </a:t>
            </a:r>
            <a:r>
              <a:rPr lang="en-GB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hlinkClick r:id="rId7" tooltip="Monty Python's Flying Circus"/>
              </a:rPr>
              <a:t>Monty Python's Flying Circus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When he began implementing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Guido van Rossum was also reading the published scripts from “Monty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Python's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Flying Circus”, a BBC comedy series from the 1970s. Van Rossum thought he needed a name that was short, unique, and slightly mysterious, so he decided to call the language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He was employed by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8" tooltip="Google"/>
              </a:rPr>
              <a:t>Google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from 2005 until December 7th 2012, where he spent half his time developing the Python language. In January 2013, van Rossum started working for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9" tooltip="Dropbox (service)"/>
              </a:rPr>
              <a:t>Dropbox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GB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  <a:hlinkClick r:id="rId10"/>
              </a:rPr>
              <a:t>[3]</a:t>
            </a: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F6CAD07-B5F2-40CB-B53C-3E7527962E9F}" type="slidenum">
              <a:rPr lang="en-GB" altLang="en-US" sz="1200" smtClean="0"/>
              <a:pPr/>
              <a:t>28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804275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Over six years ago, in December 1989, I was looking for a "hobby" programming project that would keep me occupied during the week around Christmas. My office ... would be closed, but I had a home computer, and not much else on my hands. I decided to write an interpreter for the new scripting language I had been thinking about lately: a descendant of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 tooltip="ABC (programming language)"/>
              </a:rPr>
              <a:t>ABC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that would appeal to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 tooltip="Unix"/>
              </a:rPr>
              <a:t>Unix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5" tooltip="C (programming language)"/>
              </a:rPr>
              <a:t>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6" tooltip="Hacker (programmer subculture)"/>
              </a:rPr>
              <a:t>hackers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 I chose Python as a working title for the project, being in a slightly irreverent mood (and a big fan of </a:t>
            </a:r>
            <a:r>
              <a:rPr lang="en-GB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hlinkClick r:id="rId7" tooltip="Monty Python's Flying Circus"/>
              </a:rPr>
              <a:t>Monty Python's Flying Circus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When he began implementing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Guido van Rossum was also reading the published scripts from “Monty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Python's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Flying Circus”, a BBC comedy series from the 1970s. Van Rossum thought he needed a name that was short, unique, and slightly mysterious, so he decided to call the language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He was employed by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8" tooltip="Google"/>
              </a:rPr>
              <a:t>Google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from 2005 until December 7th 2012, where he spent half his time developing the Python language. In January 2013, van Rossum started working for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9" tooltip="Dropbox (service)"/>
              </a:rPr>
              <a:t>Dropbox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GB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  <a:hlinkClick r:id="rId10"/>
              </a:rPr>
              <a:t>[3]</a:t>
            </a: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F6CAD07-B5F2-40CB-B53C-3E7527962E9F}" type="slidenum">
              <a:rPr lang="en-GB" altLang="en-US" sz="1200" smtClean="0"/>
              <a:pPr/>
              <a:t>29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465726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Over six years ago, in December 1989, I was looking for a "hobby" programming project that would keep me occupied during the week around Christmas. My office ... would be closed, but I had a home computer, and not much else on my hands. I decided to write an interpreter for the new scripting language I had been thinking about lately: a descendant of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 tooltip="ABC (programming language)"/>
              </a:rPr>
              <a:t>ABC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that would appeal to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 tooltip="Unix"/>
              </a:rPr>
              <a:t>Unix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5" tooltip="C (programming language)"/>
              </a:rPr>
              <a:t>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6" tooltip="Hacker (programmer subculture)"/>
              </a:rPr>
              <a:t>hackers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 I chose Python as a working title for the project, being in a slightly irreverent mood (and a big fan of </a:t>
            </a:r>
            <a:r>
              <a:rPr lang="en-GB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hlinkClick r:id="rId7" tooltip="Monty Python's Flying Circus"/>
              </a:rPr>
              <a:t>Monty Python's Flying Circus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When he began implementing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Guido van Rossum was also reading the published scripts from “Monty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Python's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Flying Circus”, a BBC comedy series from the 1970s. Van Rossum thought he needed a name that was short, unique, and slightly mysterious, so he decided to call the language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He was employed by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8" tooltip="Google"/>
              </a:rPr>
              <a:t>Google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from 2005 until December 7th 2012, where he spent half his time developing the Python language. In January 2013, van Rossum started working for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9" tooltip="Dropbox (service)"/>
              </a:rPr>
              <a:t>Dropbox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GB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  <a:hlinkClick r:id="rId10"/>
              </a:rPr>
              <a:t>[3]</a:t>
            </a: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F6CAD07-B5F2-40CB-B53C-3E7527962E9F}" type="slidenum">
              <a:rPr lang="en-GB" altLang="en-US" sz="1200" smtClean="0"/>
              <a:pPr/>
              <a:t>30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9813885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Over six years ago, in December 1989, I was looking for a "hobby" programming project that would keep me occupied during the week around Christmas. My office ... would be closed, but I had a home computer, and not much else on my hands. I decided to write an interpreter for the new scripting language I had been thinking about lately: a descendant of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 tooltip="ABC (programming language)"/>
              </a:rPr>
              <a:t>ABC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that would appeal to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 tooltip="Unix"/>
              </a:rPr>
              <a:t>Unix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5" tooltip="C (programming language)"/>
              </a:rPr>
              <a:t>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6" tooltip="Hacker (programmer subculture)"/>
              </a:rPr>
              <a:t>hackers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 I chose Python as a working title for the project, being in a slightly irreverent mood (and a big fan of </a:t>
            </a:r>
            <a:r>
              <a:rPr lang="en-GB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hlinkClick r:id="rId7" tooltip="Monty Python's Flying Circus"/>
              </a:rPr>
              <a:t>Monty Python's Flying Circus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When he began implementing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Guido van Rossum was also reading the published scripts from “Monty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Python's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Flying Circus”, a BBC comedy series from the 1970s. Van Rossum thought he needed a name that was short, unique, and slightly mysterious, so he decided to call the language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He was employed by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8" tooltip="Google"/>
              </a:rPr>
              <a:t>Google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from 2005 until December 7th 2012, where he spent half his time developing the Python language. In January 2013, van Rossum started working for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9" tooltip="Dropbox (service)"/>
              </a:rPr>
              <a:t>Dropbox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GB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  <a:hlinkClick r:id="rId10"/>
              </a:rPr>
              <a:t>[3]</a:t>
            </a: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F6CAD07-B5F2-40CB-B53C-3E7527962E9F}" type="slidenum">
              <a:rPr lang="en-GB" altLang="en-US" sz="1200" smtClean="0"/>
              <a:pPr/>
              <a:t>31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150750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Over six years ago, in December 1989, I was looking for a "hobby" programming project that would keep me occupied during the week around Christmas. My office ... would be closed, but I had a home computer, and not much else on my hands. I decided to write an interpreter for the new scripting language I had been thinking about lately: a descendant of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 tooltip="ABC (programming language)"/>
              </a:rPr>
              <a:t>ABC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that would appeal to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 tooltip="Unix"/>
              </a:rPr>
              <a:t>Unix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5" tooltip="C (programming language)"/>
              </a:rPr>
              <a:t>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6" tooltip="Hacker (programmer subculture)"/>
              </a:rPr>
              <a:t>hackers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 I chose Python as a working title for the project, being in a slightly irreverent mood (and a big fan of </a:t>
            </a:r>
            <a:r>
              <a:rPr lang="en-GB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hlinkClick r:id="rId7" tooltip="Monty Python's Flying Circus"/>
              </a:rPr>
              <a:t>Monty Python's Flying Circus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When he began implementing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Guido van Rossum was also reading the published scripts from “Monty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Python's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Flying Circus”, a BBC comedy series from the 1970s. Van Rossum thought he needed a name that was short, unique, and slightly mysterious, so he decided to call the language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He was employed by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8" tooltip="Google"/>
              </a:rPr>
              <a:t>Google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from 2005 until December 7th 2012, where he spent half his time developing the Python language. In January 2013, van Rossum started working for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9" tooltip="Dropbox (service)"/>
              </a:rPr>
              <a:t>Dropbox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GB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  <a:hlinkClick r:id="rId10"/>
              </a:rPr>
              <a:t>[3]</a:t>
            </a: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F6CAD07-B5F2-40CB-B53C-3E7527962E9F}" type="slidenum">
              <a:rPr lang="en-GB" altLang="en-US" sz="1200" smtClean="0"/>
              <a:pPr/>
              <a:t>15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787737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Over six years ago, in December 1989, I was looking for a "hobby" programming project that would keep me occupied during the week around Christmas. My office ... would be closed, but I had a home computer, and not much else on my hands. I decided to write an interpreter for the new scripting language I had been thinking about lately: a descendant of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 tooltip="ABC (programming language)"/>
              </a:rPr>
              <a:t>ABC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that would appeal to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 tooltip="Unix"/>
              </a:rPr>
              <a:t>Unix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5" tooltip="C (programming language)"/>
              </a:rPr>
              <a:t>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6" tooltip="Hacker (programmer subculture)"/>
              </a:rPr>
              <a:t>hackers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 I chose Python as a working title for the project, being in a slightly irreverent mood (and a big fan of </a:t>
            </a:r>
            <a:r>
              <a:rPr lang="en-GB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hlinkClick r:id="rId7" tooltip="Monty Python's Flying Circus"/>
              </a:rPr>
              <a:t>Monty Python's Flying Circus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When he began implementing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Guido van Rossum was also reading the published scripts from “Monty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Python's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Flying Circus”, a BBC comedy series from the 1970s. Van Rossum thought he needed a name that was short, unique, and slightly mysterious, so he decided to call the language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He was employed by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8" tooltip="Google"/>
              </a:rPr>
              <a:t>Google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from 2005 until December 7th 2012, where he spent half his time developing the Python language. In January 2013, van Rossum started working for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9" tooltip="Dropbox (service)"/>
              </a:rPr>
              <a:t>Dropbox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GB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  <a:hlinkClick r:id="rId10"/>
              </a:rPr>
              <a:t>[3]</a:t>
            </a: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F6CAD07-B5F2-40CB-B53C-3E7527962E9F}" type="slidenum">
              <a:rPr lang="en-GB" altLang="en-US" sz="1200" smtClean="0"/>
              <a:pPr/>
              <a:t>16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475545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Over six years ago, in December 1989, I was looking for a "hobby" programming project that would keep me occupied during the week around Christmas. My office ... would be closed, but I had a home computer, and not much else on my hands. I decided to write an interpreter for the new scripting language I had been thinking about lately: a descendant of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 tooltip="ABC (programming language)"/>
              </a:rPr>
              <a:t>ABC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that would appeal to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 tooltip="Unix"/>
              </a:rPr>
              <a:t>Unix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5" tooltip="C (programming language)"/>
              </a:rPr>
              <a:t>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6" tooltip="Hacker (programmer subculture)"/>
              </a:rPr>
              <a:t>hackers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 I chose Python as a working title for the project, being in a slightly irreverent mood (and a big fan of </a:t>
            </a:r>
            <a:r>
              <a:rPr lang="en-GB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hlinkClick r:id="rId7" tooltip="Monty Python's Flying Circus"/>
              </a:rPr>
              <a:t>Monty Python's Flying Circus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When he began implementing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Guido van Rossum was also reading the published scripts from “Monty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Python's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Flying Circus”, a BBC comedy series from the 1970s. Van Rossum thought he needed a name that was short, unique, and slightly mysterious, so he decided to call the language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He was employed by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8" tooltip="Google"/>
              </a:rPr>
              <a:t>Google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from 2005 until December 7th 2012, where he spent half his time developing the Python language. In January 2013, van Rossum started working for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9" tooltip="Dropbox (service)"/>
              </a:rPr>
              <a:t>Dropbox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GB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  <a:hlinkClick r:id="rId10"/>
              </a:rPr>
              <a:t>[3]</a:t>
            </a: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F6CAD07-B5F2-40CB-B53C-3E7527962E9F}" type="slidenum">
              <a:rPr lang="en-GB" altLang="en-US" sz="1200" smtClean="0"/>
              <a:pPr/>
              <a:t>17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574662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Over six years ago, in December 1989, I was looking for a "hobby" programming project that would keep me occupied during the week around Christmas. My office ... would be closed, but I had a home computer, and not much else on my hands. I decided to write an interpreter for the new scripting language I had been thinking about lately: a descendant of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 tooltip="ABC (programming language)"/>
              </a:rPr>
              <a:t>ABC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that would appeal to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 tooltip="Unix"/>
              </a:rPr>
              <a:t>Unix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5" tooltip="C (programming language)"/>
              </a:rPr>
              <a:t>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6" tooltip="Hacker (programmer subculture)"/>
              </a:rPr>
              <a:t>hackers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 I chose Python as a working title for the project, being in a slightly irreverent mood (and a big fan of </a:t>
            </a:r>
            <a:r>
              <a:rPr lang="en-GB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hlinkClick r:id="rId7" tooltip="Monty Python's Flying Circus"/>
              </a:rPr>
              <a:t>Monty Python's Flying Circus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When he began implementing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Guido van Rossum was also reading the published scripts from “Monty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Python's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Flying Circus”, a BBC comedy series from the 1970s. Van Rossum thought he needed a name that was short, unique, and slightly mysterious, so he decided to call the language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He was employed by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8" tooltip="Google"/>
              </a:rPr>
              <a:t>Google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from 2005 until December 7th 2012, where he spent half his time developing the Python language. In January 2013, van Rossum started working for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9" tooltip="Dropbox (service)"/>
              </a:rPr>
              <a:t>Dropbox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GB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  <a:hlinkClick r:id="rId10"/>
              </a:rPr>
              <a:t>[3]</a:t>
            </a: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F6CAD07-B5F2-40CB-B53C-3E7527962E9F}" type="slidenum">
              <a:rPr lang="en-GB" altLang="en-US" sz="1200" smtClean="0"/>
              <a:pPr/>
              <a:t>18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72580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Over six years ago, in December 1989, I was looking for a "hobby" programming project that would keep me occupied during the week around Christmas. My office ... would be closed, but I had a home computer, and not much else on my hands. I decided to write an interpreter for the new scripting language I had been thinking about lately: a descendant of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 tooltip="ABC (programming language)"/>
              </a:rPr>
              <a:t>ABC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that would appeal to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 tooltip="Unix"/>
              </a:rPr>
              <a:t>Unix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5" tooltip="C (programming language)"/>
              </a:rPr>
              <a:t>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6" tooltip="Hacker (programmer subculture)"/>
              </a:rPr>
              <a:t>hackers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 I chose Python as a working title for the project, being in a slightly irreverent mood (and a big fan of </a:t>
            </a:r>
            <a:r>
              <a:rPr lang="en-GB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hlinkClick r:id="rId7" tooltip="Monty Python's Flying Circus"/>
              </a:rPr>
              <a:t>Monty Python's Flying Circus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When he began implementing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Guido van Rossum was also reading the published scripts from “Monty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Python's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Flying Circus”, a BBC comedy series from the 1970s. Van Rossum thought he needed a name that was short, unique, and slightly mysterious, so he decided to call the language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He was employed by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8" tooltip="Google"/>
              </a:rPr>
              <a:t>Google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from 2005 until December 7th 2012, where he spent half his time developing the Python language. In January 2013, van Rossum started working for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9" tooltip="Dropbox (service)"/>
              </a:rPr>
              <a:t>Dropbox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GB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  <a:hlinkClick r:id="rId10"/>
              </a:rPr>
              <a:t>[3]</a:t>
            </a: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F6CAD07-B5F2-40CB-B53C-3E7527962E9F}" type="slidenum">
              <a:rPr lang="en-GB" altLang="en-US" sz="1200" smtClean="0"/>
              <a:pPr/>
              <a:t>19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648336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Over six years ago, in December 1989, I was looking for a "hobby" programming project that would keep me occupied during the week around Christmas. My office ... would be closed, but I had a home computer, and not much else on my hands. I decided to write an interpreter for the new scripting language I had been thinking about lately: a descendant of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 tooltip="ABC (programming language)"/>
              </a:rPr>
              <a:t>ABC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that would appeal to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 tooltip="Unix"/>
              </a:rPr>
              <a:t>Unix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5" tooltip="C (programming language)"/>
              </a:rPr>
              <a:t>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6" tooltip="Hacker (programmer subculture)"/>
              </a:rPr>
              <a:t>hackers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 I chose Python as a working title for the project, being in a slightly irreverent mood (and a big fan of </a:t>
            </a:r>
            <a:r>
              <a:rPr lang="en-GB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hlinkClick r:id="rId7" tooltip="Monty Python's Flying Circus"/>
              </a:rPr>
              <a:t>Monty Python's Flying Circus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When he began implementing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Guido van Rossum was also reading the published scripts from “Monty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Python's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Flying Circus”, a BBC comedy series from the 1970s. Van Rossum thought he needed a name that was short, unique, and slightly mysterious, so he decided to call the language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He was employed by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8" tooltip="Google"/>
              </a:rPr>
              <a:t>Google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from 2005 until December 7th 2012, where he spent half his time developing the Python language. In January 2013, van Rossum started working for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9" tooltip="Dropbox (service)"/>
              </a:rPr>
              <a:t>Dropbox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GB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  <a:hlinkClick r:id="rId10"/>
              </a:rPr>
              <a:t>[3]</a:t>
            </a: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F6CAD07-B5F2-40CB-B53C-3E7527962E9F}" type="slidenum">
              <a:rPr lang="en-GB" altLang="en-US" sz="1200" smtClean="0"/>
              <a:pPr/>
              <a:t>20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263197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Over six years ago, in December 1989, I was looking for a "hobby" programming project that would keep me occupied during the week around Christmas. My office ... would be closed, but I had a home computer, and not much else on my hands. I decided to write an interpreter for the new scripting language I had been thinking about lately: a descendant of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 tooltip="ABC (programming language)"/>
              </a:rPr>
              <a:t>ABC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that would appeal to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 tooltip="Unix"/>
              </a:rPr>
              <a:t>Unix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5" tooltip="C (programming language)"/>
              </a:rPr>
              <a:t>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6" tooltip="Hacker (programmer subculture)"/>
              </a:rPr>
              <a:t>hackers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 I chose Python as a working title for the project, being in a slightly irreverent mood (and a big fan of </a:t>
            </a:r>
            <a:r>
              <a:rPr lang="en-GB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hlinkClick r:id="rId7" tooltip="Monty Python's Flying Circus"/>
              </a:rPr>
              <a:t>Monty Python's Flying Circus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When he began implementing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Guido van Rossum was also reading the published scripts from “Monty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Python's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Flying Circus”, a BBC comedy series from the 1970s. Van Rossum thought he needed a name that was short, unique, and slightly mysterious, so he decided to call the language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He was employed by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8" tooltip="Google"/>
              </a:rPr>
              <a:t>Google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from 2005 until December 7th 2012, where he spent half his time developing the Python language. In January 2013, van Rossum started working for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9" tooltip="Dropbox (service)"/>
              </a:rPr>
              <a:t>Dropbox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GB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  <a:hlinkClick r:id="rId10"/>
              </a:rPr>
              <a:t>[3]</a:t>
            </a: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F6CAD07-B5F2-40CB-B53C-3E7527962E9F}" type="slidenum">
              <a:rPr lang="en-GB" altLang="en-US" sz="1200" smtClean="0"/>
              <a:pPr/>
              <a:t>21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789752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Over six years ago, in December 1989, I was looking for a "hobby" programming project that would keep me occupied during the week around Christmas. My office ... would be closed, but I had a home computer, and not much else on my hands. I decided to write an interpreter for the new scripting language I had been thinking about lately: a descendant of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 tooltip="ABC (programming language)"/>
              </a:rPr>
              <a:t>ABC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that would appeal to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 tooltip="Unix"/>
              </a:rPr>
              <a:t>Unix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5" tooltip="C (programming language)"/>
              </a:rPr>
              <a:t>C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6" tooltip="Hacker (programmer subculture)"/>
              </a:rPr>
              <a:t>hackers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 I chose Python as a working title for the project, being in a slightly irreverent mood (and a big fan of </a:t>
            </a:r>
            <a:r>
              <a:rPr lang="en-GB" altLang="en-US" i="1" smtClean="0">
                <a:latin typeface="Arial" panose="020B0604020202020204" pitchFamily="34" charset="0"/>
                <a:ea typeface="ＭＳ Ｐゴシック" panose="020B0600070205080204" pitchFamily="34" charset="-128"/>
                <a:hlinkClick r:id="rId7" tooltip="Monty Python's Flying Circus"/>
              </a:rPr>
              <a:t>Monty Python's Flying Circus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When he began implementing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Guido van Rossum was also reading the published scripts from “Monty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Python's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Flying Circus”, a BBC comedy series from the 1970s. Van Rossum thought he needed a name that was short, unique, and slightly mysterious, so he decided to call the language </a:t>
            </a:r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Python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He was employed by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8" tooltip="Google"/>
              </a:rPr>
              <a:t>Google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 from 2005 until December 7th 2012, where he spent half his time developing the Python language. In January 2013, van Rossum started working for 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hlinkClick r:id="rId9" tooltip="Dropbox (service)"/>
              </a:rPr>
              <a:t>Dropbox</a:t>
            </a:r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GB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  <a:hlinkClick r:id="rId10"/>
              </a:rPr>
              <a:t>[3]</a:t>
            </a: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F6CAD07-B5F2-40CB-B53C-3E7527962E9F}" type="slidenum">
              <a:rPr lang="en-GB" altLang="en-US" sz="1200" smtClean="0"/>
              <a:pPr/>
              <a:t>22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95965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8AD4FB8-8971-4DD7-821A-B81C3CF318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829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FD296-069C-4212-A892-B5A2E9DED0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436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48472-5D19-4C21-AEED-D8B9A10C71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485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2440E-EFCC-4D24-B712-B59E8FD7B5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14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05C38-71C4-4ED1-AE24-3063A9C856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76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5CDE9-0356-447F-B27F-F5B1111E61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818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7C57C-0ADE-4DEB-8EEB-F668F8F0FC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057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77303-1260-4F92-9424-36CF158564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47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71511-7B4B-402E-B5F8-9AB4C8D4F7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984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E8CA4-B54D-4E15-8A73-2C1C876DE4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593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23333-B41C-4828-B32A-0AA0F74D50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218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5EE2A62-BEE1-41CB-8F07-343DDDE142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ingting@dcs.bb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293FFB-5902-4F48-95A2-D5791CA174C0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600" smtClean="0">
                <a:ea typeface="ＭＳ Ｐゴシック" panose="020B0600070205080204" pitchFamily="34" charset="-128"/>
              </a:rPr>
              <a:t>Introduction to Computer Systems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76475"/>
            <a:ext cx="7772400" cy="3856038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smtClean="0">
                <a:ea typeface="ＭＳ Ｐゴシック" panose="020B0600070205080204" pitchFamily="34" charset="-128"/>
              </a:rPr>
              <a:t>Department of Computer Science and Information Systems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400" smtClean="0"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000" smtClean="0">
                <a:ea typeface="ＭＳ Ｐゴシック" panose="020B0600070205080204" pitchFamily="34" charset="-128"/>
              </a:rPr>
              <a:t>Lecturer: Steve Maybank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000" smtClean="0">
                <a:ea typeface="ＭＳ Ｐゴシック" panose="020B0600070205080204" pitchFamily="34" charset="-128"/>
                <a:hlinkClick r:id="rId3"/>
              </a:rPr>
              <a:t>sjmaybank@dcs.bbk.ac.uk</a:t>
            </a:r>
            <a:endParaRPr lang="en-GB" altLang="en-US" sz="2000" smtClean="0"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000" smtClean="0">
                <a:ea typeface="ＭＳ Ｐゴシック" panose="020B0600070205080204" pitchFamily="34" charset="-128"/>
              </a:rPr>
              <a:t>Spring 2020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800" smtClean="0"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smtClean="0">
                <a:ea typeface="ＭＳ Ｐゴシック" panose="020B0600070205080204" pitchFamily="34" charset="-128"/>
              </a:rPr>
              <a:t>Revision of the Summer 2017 Examination</a:t>
            </a:r>
          </a:p>
        </p:txBody>
      </p:sp>
    </p:spTree>
    <p:extLst>
      <p:ext uri="{BB962C8B-B14F-4D97-AF65-F5344CB8AC3E}">
        <p14:creationId xmlns:p14="http://schemas.microsoft.com/office/powerpoint/2010/main" val="102836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>
                <a:ea typeface="ＭＳ Ｐゴシック" panose="020B0600070205080204" pitchFamily="34" charset="-128"/>
              </a:rPr>
              <a:t>Question 3b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4EC7A0-B3B2-4001-B966-FBAB9165F352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400" smtClean="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692275" y="1989138"/>
            <a:ext cx="1943100" cy="15113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580063" y="1989138"/>
            <a:ext cx="194468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 noChangeArrowheads="1"/>
              </p:cNvSpPr>
              <p:nvPr/>
            </p:nvSpPr>
            <p:spPr bwMode="auto">
              <a:xfrm>
                <a:off x="1692275" y="2512642"/>
                <a:ext cx="6264696" cy="2432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SzPct val="120000"/>
                  <a:buFont typeface="Wingdings" panose="05000000000000000000" pitchFamily="2" charset="2"/>
                  <a:buChar char="§"/>
                  <a:defRPr/>
                </a:pPr>
                <a:r>
                  <a:rPr lang="en-GB" altLang="en-US" sz="2400" kern="0" dirty="0">
                    <a:ea typeface="ＭＳ Ｐゴシック" panose="020B0600070205080204" pitchFamily="34" charset="-128"/>
                  </a:rPr>
                  <a:t>What feature allows representations of very large and very </a:t>
                </a:r>
                <a:r>
                  <a:rPr lang="en-GB" altLang="en-US" sz="2400" kern="0" dirty="0" smtClean="0">
                    <a:ea typeface="ＭＳ Ｐゴシック" panose="020B0600070205080204" pitchFamily="34" charset="-128"/>
                  </a:rPr>
                  <a:t>small numbers near to 0?</a:t>
                </a:r>
              </a:p>
              <a:p>
                <a:pPr>
                  <a:buSzPct val="120000"/>
                  <a:buFont typeface="Wingdings" panose="05000000000000000000" pitchFamily="2" charset="2"/>
                  <a:buChar char="§"/>
                  <a:defRPr/>
                </a:pPr>
                <a:endParaRPr lang="en-GB" altLang="en-US" sz="2400" kern="0" dirty="0" smtClean="0">
                  <a:ea typeface="ＭＳ Ｐゴシック" panose="020B0600070205080204" pitchFamily="34" charset="-128"/>
                </a:endParaRPr>
              </a:p>
              <a:p>
                <a:pPr>
                  <a:buSzPct val="120000"/>
                  <a:buFont typeface="Wingdings" panose="05000000000000000000" pitchFamily="2" charset="2"/>
                  <a:buChar char="§"/>
                  <a:defRPr/>
                </a:pPr>
                <a:r>
                  <a:rPr lang="en-GB" altLang="en-US" sz="2400" kern="0" dirty="0" smtClean="0">
                    <a:ea typeface="ＭＳ Ｐゴシック" panose="020B0600070205080204" pitchFamily="34" charset="-128"/>
                  </a:rPr>
                  <a:t>Recall </a:t>
                </a:r>
                <a14:m>
                  <m:oMath xmlns:m="http://schemas.openxmlformats.org/officeDocument/2006/math">
                    <m:r>
                      <a:rPr lang="en-GB" altLang="en-US" sz="240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sSup>
                      <m:sSupPr>
                        <m:ctrlPr>
                          <a:rPr lang="en-GB" altLang="en-US" sz="240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altLang="en-US" sz="240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GB" altLang="en-US" sz="240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∗0.</m:t>
                    </m:r>
                    <m:r>
                      <a:rPr lang="en-GB" altLang="en-US" sz="240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n-GB" altLang="en-US" sz="2400" kern="0" dirty="0" smtClean="0">
                  <a:ea typeface="ＭＳ Ｐゴシック" panose="020B0600070205080204" pitchFamily="34" charset="-128"/>
                </a:endParaRPr>
              </a:p>
              <a:p>
                <a:pPr>
                  <a:buSzPct val="120000"/>
                  <a:buFont typeface="Wingdings" panose="05000000000000000000" pitchFamily="2" charset="2"/>
                  <a:buChar char="§"/>
                  <a:defRPr/>
                </a:pPr>
                <a:endParaRPr lang="en-GB" altLang="en-US" sz="2400" kern="0" dirty="0" smtClean="0">
                  <a:ea typeface="ＭＳ Ｐゴシック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2275" y="2512642"/>
                <a:ext cx="6264696" cy="2432792"/>
              </a:xfrm>
              <a:prstGeom prst="rect">
                <a:avLst/>
              </a:prstGeom>
              <a:blipFill>
                <a:blip r:embed="rId2"/>
                <a:stretch>
                  <a:fillRect l="-1850" t="-3509" r="-26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224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>
                <a:ea typeface="ＭＳ Ｐゴシック" panose="020B0600070205080204" pitchFamily="34" charset="-128"/>
              </a:rPr>
              <a:t>Question 4a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11277" y="2852936"/>
            <a:ext cx="8137525" cy="1512441"/>
          </a:xfrm>
        </p:spPr>
        <p:txBody>
          <a:bodyPr/>
          <a:lstStyle/>
          <a:p>
            <a:r>
              <a:rPr lang="en-GB" altLang="en-US" sz="2400" dirty="0" smtClean="0">
                <a:ea typeface="ＭＳ Ｐゴシック" panose="020B0600070205080204" pitchFamily="34" charset="-128"/>
              </a:rPr>
              <a:t>Explain the terms track and sector for a hard drive</a:t>
            </a:r>
          </a:p>
          <a:p>
            <a:endParaRPr lang="en-GB" altLang="en-US" sz="2800" dirty="0" smtClean="0">
              <a:ea typeface="ＭＳ Ｐゴシック" panose="020B0600070205080204" pitchFamily="34" charset="-128"/>
            </a:endParaRPr>
          </a:p>
          <a:p>
            <a:r>
              <a:rPr lang="en-GB" altLang="en-US" sz="2400" dirty="0" smtClean="0">
                <a:ea typeface="ＭＳ Ｐゴシック" panose="020B0600070205080204" pitchFamily="34" charset="-128"/>
              </a:rPr>
              <a:t>Why do the tracks have their shape?</a:t>
            </a:r>
          </a:p>
          <a:p>
            <a:pPr lvl="1"/>
            <a:endParaRPr lang="en-GB" altLang="en-US" sz="800" dirty="0" smtClean="0">
              <a:ea typeface="ＭＳ Ｐゴシック" panose="020B0600070205080204" pitchFamily="34" charset="-128"/>
            </a:endParaRPr>
          </a:p>
          <a:p>
            <a:endParaRPr lang="en-GB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CBF1C7-CFA3-4125-B5B4-D277F6613E44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9664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Question 4</a:t>
            </a:r>
            <a:r>
              <a:rPr lang="en-US" altLang="en-US" dirty="0">
                <a:ea typeface="ＭＳ Ｐゴシック" panose="020B0600070205080204" pitchFamily="34" charset="-128"/>
              </a:rPr>
              <a:t>b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387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566738" y="2158587"/>
            <a:ext cx="8120062" cy="4032448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A hard drive has a capacity of 4 TB. The data rate for reading is 100 MB per s.</a:t>
            </a:r>
          </a:p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How many seconds are required for reading the whole disk?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0.1 GB per s</a:t>
            </a:r>
          </a:p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1 GB in 10 s</a:t>
            </a:r>
          </a:p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1 TB = 1000 GB</a:t>
            </a:r>
          </a:p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4 TB = 4000 GB read in 4000*10 = 40000 s</a:t>
            </a:r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sz="28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352800" y="6181725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181725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685AFA-C922-4E65-A779-467B02CC6A6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84174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 noChangeArrowheads="1"/>
          </p:cNvSpPr>
          <p:nvPr>
            <p:ph type="title"/>
          </p:nvPr>
        </p:nvSpPr>
        <p:spPr>
          <a:xfrm>
            <a:off x="827088" y="620713"/>
            <a:ext cx="7793037" cy="1143000"/>
          </a:xfrm>
        </p:spPr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Question 5a</a:t>
            </a: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59852" y="2348880"/>
            <a:ext cx="7983538" cy="1512168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Give an example of a two-dimensional array of integers.</a:t>
            </a:r>
          </a:p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Answer: a 3x3 array:</a:t>
            </a: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E81D24-B0E1-47D5-8C1F-B496415863C6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405262"/>
              </p:ext>
            </p:extLst>
          </p:nvPr>
        </p:nvGraphicFramePr>
        <p:xfrm>
          <a:off x="2305793" y="4190663"/>
          <a:ext cx="4835625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25826">
                  <a:extLst>
                    <a:ext uri="{9D8B030D-6E8A-4147-A177-3AD203B41FA5}">
                      <a16:colId xmlns:a16="http://schemas.microsoft.com/office/drawing/2014/main" val="891468081"/>
                    </a:ext>
                  </a:extLst>
                </a:gridCol>
                <a:gridCol w="1526739">
                  <a:extLst>
                    <a:ext uri="{9D8B030D-6E8A-4147-A177-3AD203B41FA5}">
                      <a16:colId xmlns:a16="http://schemas.microsoft.com/office/drawing/2014/main" val="3633934719"/>
                    </a:ext>
                  </a:extLst>
                </a:gridCol>
                <a:gridCol w="1983060">
                  <a:extLst>
                    <a:ext uri="{9D8B030D-6E8A-4147-A177-3AD203B41FA5}">
                      <a16:colId xmlns:a16="http://schemas.microsoft.com/office/drawing/2014/main" val="3625803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949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822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46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54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 noChangeArrowheads="1"/>
          </p:cNvSpPr>
          <p:nvPr>
            <p:ph type="title"/>
          </p:nvPr>
        </p:nvSpPr>
        <p:spPr>
          <a:xfrm>
            <a:off x="810502" y="592852"/>
            <a:ext cx="7793037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Question 5b</a:t>
            </a: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1727" y="2276872"/>
            <a:ext cx="8151812" cy="151187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How is it possible to store a 2 dimensional array in a one dimensional memory?</a:t>
            </a:r>
          </a:p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Answer: one row at a time: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sz="9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A59D4A-2E98-47BB-BC8F-43BE7DFDEC80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502569"/>
              </p:ext>
            </p:extLst>
          </p:nvPr>
        </p:nvGraphicFramePr>
        <p:xfrm>
          <a:off x="1924362" y="3788742"/>
          <a:ext cx="4835625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25826">
                  <a:extLst>
                    <a:ext uri="{9D8B030D-6E8A-4147-A177-3AD203B41FA5}">
                      <a16:colId xmlns:a16="http://schemas.microsoft.com/office/drawing/2014/main" val="891468081"/>
                    </a:ext>
                  </a:extLst>
                </a:gridCol>
                <a:gridCol w="1526739">
                  <a:extLst>
                    <a:ext uri="{9D8B030D-6E8A-4147-A177-3AD203B41FA5}">
                      <a16:colId xmlns:a16="http://schemas.microsoft.com/office/drawing/2014/main" val="3633934719"/>
                    </a:ext>
                  </a:extLst>
                </a:gridCol>
                <a:gridCol w="1983060">
                  <a:extLst>
                    <a:ext uri="{9D8B030D-6E8A-4147-A177-3AD203B41FA5}">
                      <a16:colId xmlns:a16="http://schemas.microsoft.com/office/drawing/2014/main" val="3625803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949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822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4626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189159"/>
              </p:ext>
            </p:extLst>
          </p:nvPr>
        </p:nvGraphicFramePr>
        <p:xfrm>
          <a:off x="1479634" y="5427511"/>
          <a:ext cx="6095997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391531924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90840283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5624640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88570534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0429774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1973564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77226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71979517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560973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71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73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>
          <a:xfrm>
            <a:off x="904875" y="515938"/>
            <a:ext cx="7793038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Question 5c</a:t>
            </a: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403648" y="2564904"/>
            <a:ext cx="6480720" cy="2902221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Write a pseudo code algorithm to add the numbers in a one dimensional array A and print the result.</a:t>
            </a:r>
          </a:p>
          <a:p>
            <a:pPr>
              <a:defRPr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Other tasks: max, min, find </a:t>
            </a:r>
            <a:r>
              <a:rPr lang="en-US" altLang="en-US" sz="24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such that</a:t>
            </a:r>
          </a:p>
          <a:p>
            <a:pPr marL="0" indent="0">
              <a:buNone/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	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	A[</a:t>
            </a:r>
            <a:r>
              <a:rPr lang="en-US" altLang="en-US" sz="24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] &lt; A[i+1]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0C7018-ECB2-4E91-8AF4-1D5896A4BCE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92559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>
          <a:xfrm>
            <a:off x="904875" y="515938"/>
            <a:ext cx="7793038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Question 5c Continued</a:t>
            </a: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755576" y="2420888"/>
            <a:ext cx="7343775" cy="3528218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sum = 0</a:t>
            </a:r>
          </a:p>
          <a:p>
            <a:pPr>
              <a:defRPr/>
            </a:pPr>
            <a:r>
              <a:rPr lang="en-US" altLang="en-US" sz="24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= 0</a:t>
            </a:r>
          </a:p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while </a:t>
            </a:r>
            <a:r>
              <a:rPr lang="en-US" altLang="en-US" sz="24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&lt; length(A)</a:t>
            </a:r>
          </a:p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    sum = </a:t>
            </a:r>
            <a:r>
              <a:rPr lang="en-US" altLang="en-US" sz="2400" dirty="0" err="1" smtClean="0">
                <a:ea typeface="ＭＳ Ｐゴシック" panose="020B0600070205080204" pitchFamily="34" charset="-128"/>
              </a:rPr>
              <a:t>sum+A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[</a:t>
            </a:r>
            <a:r>
              <a:rPr lang="en-US" altLang="en-US" sz="24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]</a:t>
            </a:r>
          </a:p>
          <a:p>
            <a:pPr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  </a:t>
            </a:r>
            <a:r>
              <a:rPr lang="en-US" altLang="en-US" sz="24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= i+1</a:t>
            </a:r>
          </a:p>
          <a:p>
            <a:pPr>
              <a:defRPr/>
            </a:pPr>
            <a:r>
              <a:rPr lang="en-US" altLang="en-US" sz="2400" dirty="0" err="1" smtClean="0">
                <a:ea typeface="ＭＳ Ｐゴシック" panose="020B0600070205080204" pitchFamily="34" charset="-128"/>
              </a:rPr>
              <a:t>endWhile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print(sum)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0C7018-ECB2-4E91-8AF4-1D5896A4BCE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56959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>
          <a:xfrm>
            <a:off x="904875" y="515938"/>
            <a:ext cx="7793038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Question 6a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894858" y="2060848"/>
            <a:ext cx="7343775" cy="2304256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Explain the action of the instruction with op code 8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marL="0" indent="0">
              <a:buNone/>
              <a:defRPr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>
              <a:buNone/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Answer: 8RST, bitwise And the contents of registers S and T. Put the result in register R. E.g.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0C7018-ECB2-4E91-8AF4-1D5896A4BCE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68187"/>
              </p:ext>
            </p:extLst>
          </p:nvPr>
        </p:nvGraphicFramePr>
        <p:xfrm>
          <a:off x="1323729" y="4653136"/>
          <a:ext cx="6953742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72638">
                  <a:extLst>
                    <a:ext uri="{9D8B030D-6E8A-4147-A177-3AD203B41FA5}">
                      <a16:colId xmlns:a16="http://schemas.microsoft.com/office/drawing/2014/main" val="2913166689"/>
                    </a:ext>
                  </a:extLst>
                </a:gridCol>
                <a:gridCol w="772638">
                  <a:extLst>
                    <a:ext uri="{9D8B030D-6E8A-4147-A177-3AD203B41FA5}">
                      <a16:colId xmlns:a16="http://schemas.microsoft.com/office/drawing/2014/main" val="837729461"/>
                    </a:ext>
                  </a:extLst>
                </a:gridCol>
                <a:gridCol w="772638">
                  <a:extLst>
                    <a:ext uri="{9D8B030D-6E8A-4147-A177-3AD203B41FA5}">
                      <a16:colId xmlns:a16="http://schemas.microsoft.com/office/drawing/2014/main" val="221517725"/>
                    </a:ext>
                  </a:extLst>
                </a:gridCol>
                <a:gridCol w="772638">
                  <a:extLst>
                    <a:ext uri="{9D8B030D-6E8A-4147-A177-3AD203B41FA5}">
                      <a16:colId xmlns:a16="http://schemas.microsoft.com/office/drawing/2014/main" val="3918958000"/>
                    </a:ext>
                  </a:extLst>
                </a:gridCol>
                <a:gridCol w="772638">
                  <a:extLst>
                    <a:ext uri="{9D8B030D-6E8A-4147-A177-3AD203B41FA5}">
                      <a16:colId xmlns:a16="http://schemas.microsoft.com/office/drawing/2014/main" val="2435045082"/>
                    </a:ext>
                  </a:extLst>
                </a:gridCol>
                <a:gridCol w="772638">
                  <a:extLst>
                    <a:ext uri="{9D8B030D-6E8A-4147-A177-3AD203B41FA5}">
                      <a16:colId xmlns:a16="http://schemas.microsoft.com/office/drawing/2014/main" val="4153006137"/>
                    </a:ext>
                  </a:extLst>
                </a:gridCol>
                <a:gridCol w="772638">
                  <a:extLst>
                    <a:ext uri="{9D8B030D-6E8A-4147-A177-3AD203B41FA5}">
                      <a16:colId xmlns:a16="http://schemas.microsoft.com/office/drawing/2014/main" val="4097398568"/>
                    </a:ext>
                  </a:extLst>
                </a:gridCol>
                <a:gridCol w="772638">
                  <a:extLst>
                    <a:ext uri="{9D8B030D-6E8A-4147-A177-3AD203B41FA5}">
                      <a16:colId xmlns:a16="http://schemas.microsoft.com/office/drawing/2014/main" val="1403902109"/>
                    </a:ext>
                  </a:extLst>
                </a:gridCol>
                <a:gridCol w="772638">
                  <a:extLst>
                    <a:ext uri="{9D8B030D-6E8A-4147-A177-3AD203B41FA5}">
                      <a16:colId xmlns:a16="http://schemas.microsoft.com/office/drawing/2014/main" val="28738412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145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627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87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94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>
          <a:xfrm>
            <a:off x="904875" y="515938"/>
            <a:ext cx="7793038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Question 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6b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904875" y="2132856"/>
            <a:ext cx="7343775" cy="2044144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Write a program to load the contents of memory cell 91 into a register, set the rightmost 4 bits to 0 and store the resulting bit string in cell 92.</a:t>
            </a:r>
          </a:p>
          <a:p>
            <a:pPr>
              <a:defRPr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Answer: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0C7018-ECB2-4E91-8AF4-1D5896A4BCE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432565"/>
              </p:ext>
            </p:extLst>
          </p:nvPr>
        </p:nvGraphicFramePr>
        <p:xfrm>
          <a:off x="1752600" y="4509120"/>
          <a:ext cx="609600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05508">
                  <a:extLst>
                    <a:ext uri="{9D8B030D-6E8A-4147-A177-3AD203B41FA5}">
                      <a16:colId xmlns:a16="http://schemas.microsoft.com/office/drawing/2014/main" val="3899505002"/>
                    </a:ext>
                  </a:extLst>
                </a:gridCol>
                <a:gridCol w="4890492">
                  <a:extLst>
                    <a:ext uri="{9D8B030D-6E8A-4147-A177-3AD203B41FA5}">
                      <a16:colId xmlns:a16="http://schemas.microsoft.com/office/drawing/2014/main" val="15096407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1191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Load register</a:t>
                      </a:r>
                      <a:r>
                        <a:rPr lang="en-GB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1 with the bit pattern in cell 91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88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22F0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Load register 2 with F0 = 11110000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58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8312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And registers 1 and 2, put result in register 3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047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3392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Store the register 3 bit pattern in cell 92 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744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81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>
          <a:xfrm>
            <a:off x="904875" y="515938"/>
            <a:ext cx="7793038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Question 7a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755576" y="2420888"/>
            <a:ext cx="7343775" cy="3528218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Define the term algorithm. Why are algorithms important?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Answer (bookwork): </a:t>
            </a:r>
            <a:r>
              <a:rPr lang="en-GB" altLang="en-US" sz="2400" dirty="0"/>
              <a:t>a</a:t>
            </a:r>
            <a:r>
              <a:rPr lang="en-GB" altLang="en-US" sz="2400" dirty="0" smtClean="0"/>
              <a:t>n </a:t>
            </a:r>
            <a:r>
              <a:rPr lang="en-GB" altLang="en-US" sz="2400" dirty="0"/>
              <a:t>ordered set of unambiguous executable steps that defines a terminating </a:t>
            </a:r>
            <a:r>
              <a:rPr lang="en-GB" altLang="en-US" sz="2400" dirty="0" smtClean="0"/>
              <a:t>process.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An algorithm is required for any task to be performed by a computer.</a:t>
            </a:r>
            <a:endParaRPr lang="en-GB" altLang="en-US" sz="2400" dirty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0C7018-ECB2-4E91-8AF4-1D5896A4BCE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6172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>
                <a:ea typeface="ＭＳ Ｐゴシック" panose="020B0600070205080204" pitchFamily="34" charset="-128"/>
              </a:rPr>
              <a:t>Question 1a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12473E-F157-4F40-8D86-CCBBF5789AAE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 smtClean="0"/>
          </a:p>
        </p:txBody>
      </p:sp>
      <p:sp>
        <p:nvSpPr>
          <p:cNvPr id="8" name="Content Placeholder 2">
            <a:extLst/>
          </p:cNvPr>
          <p:cNvSpPr txBox="1">
            <a:spLocks/>
          </p:cNvSpPr>
          <p:nvPr/>
        </p:nvSpPr>
        <p:spPr bwMode="auto">
          <a:xfrm>
            <a:off x="2052638" y="2508250"/>
            <a:ext cx="568166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2400" kern="0" dirty="0" smtClean="0"/>
              <a:t>Add the decimal integers 15 and 27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2400" kern="0" dirty="0" smtClean="0"/>
              <a:t>Show your working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749550" y="3997325"/>
          <a:ext cx="403225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083">
                  <a:extLst>
                    <a:ext uri="{9D8B030D-6E8A-4147-A177-3AD203B41FA5}">
                      <a16:colId xmlns:a16="http://schemas.microsoft.com/office/drawing/2014/main" val="2425472805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3700662071"/>
                    </a:ext>
                  </a:extLst>
                </a:gridCol>
                <a:gridCol w="1344083">
                  <a:extLst>
                    <a:ext uri="{9D8B030D-6E8A-4147-A177-3AD203B41FA5}">
                      <a16:colId xmlns:a16="http://schemas.microsoft.com/office/drawing/2014/main" val="3548904525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6" marR="9143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800" dirty="0"/>
                    </a:p>
                  </a:txBody>
                  <a:tcPr marL="91436" marR="9143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7</a:t>
                      </a:r>
                      <a:endParaRPr lang="en-GB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6" marR="9143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5989118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+</a:t>
                      </a:r>
                      <a:endParaRPr lang="en-GB" sz="1800" dirty="0"/>
                    </a:p>
                  </a:txBody>
                  <a:tcPr marL="91436" marR="9143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1, carry</a:t>
                      </a:r>
                      <a:endParaRPr lang="en-GB" sz="1800" dirty="0"/>
                    </a:p>
                  </a:txBody>
                  <a:tcPr marL="91436" marR="9143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5</a:t>
                      </a:r>
                      <a:endParaRPr lang="en-GB" sz="1800" dirty="0"/>
                    </a:p>
                  </a:txBody>
                  <a:tcPr marL="91436" marR="9143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4629335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Answer:</a:t>
                      </a:r>
                      <a:endParaRPr lang="en-GB" sz="1800" dirty="0"/>
                    </a:p>
                  </a:txBody>
                  <a:tcPr marL="91436" marR="9143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</a:t>
                      </a:r>
                      <a:endParaRPr lang="en-GB" sz="1800" dirty="0"/>
                    </a:p>
                  </a:txBody>
                  <a:tcPr marL="91436" marR="9143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2</a:t>
                      </a:r>
                      <a:endParaRPr lang="en-GB" sz="1800" dirty="0"/>
                    </a:p>
                  </a:txBody>
                  <a:tcPr marL="91436" marR="9143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565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88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>
          <a:xfrm>
            <a:off x="904875" y="515938"/>
            <a:ext cx="7793038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Question 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7b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043608" y="2996952"/>
            <a:ext cx="7343775" cy="2448272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Why is there no algorithm for printing all the integers less than 5?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Answer: the process requires an infinite number of steps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0C7018-ECB2-4E91-8AF4-1D5896A4BCE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58235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>
          <a:xfrm>
            <a:off x="904875" y="515938"/>
            <a:ext cx="7793038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Question 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7c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259632" y="2492896"/>
            <a:ext cx="7343775" cy="3744416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Implement a loop in a program. Write out a pseudo code example.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Answer: in a while loop a Boolean expression is evaluated. If the expression is true, then a block of code is executed and the expression is evaluated again. If false, then the code following the while loop is executed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0C7018-ECB2-4E91-8AF4-1D5896A4BCE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251698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>
          <a:xfrm>
            <a:off x="904875" y="515938"/>
            <a:ext cx="7793038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Question 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7c (Example)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259632" y="2420888"/>
            <a:ext cx="7343775" cy="324036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Pseudo code example of a while loop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= 0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w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hile </a:t>
            </a:r>
            <a:r>
              <a:rPr lang="en-US" altLang="en-US" sz="24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&lt; 5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  print(</a:t>
            </a:r>
            <a:r>
              <a:rPr lang="en-US" altLang="en-US" sz="24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)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  </a:t>
            </a:r>
            <a:r>
              <a:rPr lang="en-US" altLang="en-US" sz="24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= i+1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err="1" smtClean="0">
                <a:ea typeface="ＭＳ Ｐゴシック" panose="020B0600070205080204" pitchFamily="34" charset="-128"/>
              </a:rPr>
              <a:t>endWhile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0C7018-ECB2-4E91-8AF4-1D5896A4BCE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GB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68846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>
          <a:xfrm>
            <a:off x="904875" y="515938"/>
            <a:ext cx="7793038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Question 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8a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259632" y="2420888"/>
            <a:ext cx="7343775" cy="360040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Describe one advantage and one disadvantage of a linked list. 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Answer (bookwork): the different items in the list can be stored anywhere in memory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To access an element it is necessary to search the list item by item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0C7018-ECB2-4E91-8AF4-1D5896A4BCE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GB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57772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>
          <a:xfrm>
            <a:off x="904875" y="515938"/>
            <a:ext cx="7793038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Question 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8b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343025" y="2708920"/>
            <a:ext cx="7343775" cy="324036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Describe the way in which the head pointer and the null pointer are used.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Answer (bookwork): the value of the head pointer is the location of the first element on the list.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The null pointer marks the end of the list.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0C7018-ECB2-4E91-8AF4-1D5896A4BCE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GB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90906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>
          <a:xfrm>
            <a:off x="904875" y="515938"/>
            <a:ext cx="7793038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Question 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8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c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987681"/>
              </p:ext>
            </p:extLst>
          </p:nvPr>
        </p:nvGraphicFramePr>
        <p:xfrm>
          <a:off x="1676701" y="3437197"/>
          <a:ext cx="7177754" cy="8028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05701">
                  <a:extLst>
                    <a:ext uri="{9D8B030D-6E8A-4147-A177-3AD203B41FA5}">
                      <a16:colId xmlns:a16="http://schemas.microsoft.com/office/drawing/2014/main" val="2311186568"/>
                    </a:ext>
                  </a:extLst>
                </a:gridCol>
                <a:gridCol w="719117">
                  <a:extLst>
                    <a:ext uri="{9D8B030D-6E8A-4147-A177-3AD203B41FA5}">
                      <a16:colId xmlns:a16="http://schemas.microsoft.com/office/drawing/2014/main" val="1197686448"/>
                    </a:ext>
                  </a:extLst>
                </a:gridCol>
                <a:gridCol w="719117">
                  <a:extLst>
                    <a:ext uri="{9D8B030D-6E8A-4147-A177-3AD203B41FA5}">
                      <a16:colId xmlns:a16="http://schemas.microsoft.com/office/drawing/2014/main" val="3429700590"/>
                    </a:ext>
                  </a:extLst>
                </a:gridCol>
                <a:gridCol w="719117">
                  <a:extLst>
                    <a:ext uri="{9D8B030D-6E8A-4147-A177-3AD203B41FA5}">
                      <a16:colId xmlns:a16="http://schemas.microsoft.com/office/drawing/2014/main" val="1602625486"/>
                    </a:ext>
                  </a:extLst>
                </a:gridCol>
                <a:gridCol w="719117">
                  <a:extLst>
                    <a:ext uri="{9D8B030D-6E8A-4147-A177-3AD203B41FA5}">
                      <a16:colId xmlns:a16="http://schemas.microsoft.com/office/drawing/2014/main" val="4052643806"/>
                    </a:ext>
                  </a:extLst>
                </a:gridCol>
                <a:gridCol w="719117">
                  <a:extLst>
                    <a:ext uri="{9D8B030D-6E8A-4147-A177-3AD203B41FA5}">
                      <a16:colId xmlns:a16="http://schemas.microsoft.com/office/drawing/2014/main" val="576460414"/>
                    </a:ext>
                  </a:extLst>
                </a:gridCol>
                <a:gridCol w="719117">
                  <a:extLst>
                    <a:ext uri="{9D8B030D-6E8A-4147-A177-3AD203B41FA5}">
                      <a16:colId xmlns:a16="http://schemas.microsoft.com/office/drawing/2014/main" val="3888784985"/>
                    </a:ext>
                  </a:extLst>
                </a:gridCol>
                <a:gridCol w="719117">
                  <a:extLst>
                    <a:ext uri="{9D8B030D-6E8A-4147-A177-3AD203B41FA5}">
                      <a16:colId xmlns:a16="http://schemas.microsoft.com/office/drawing/2014/main" val="779851476"/>
                    </a:ext>
                  </a:extLst>
                </a:gridCol>
                <a:gridCol w="719117">
                  <a:extLst>
                    <a:ext uri="{9D8B030D-6E8A-4147-A177-3AD203B41FA5}">
                      <a16:colId xmlns:a16="http://schemas.microsoft.com/office/drawing/2014/main" val="2460666090"/>
                    </a:ext>
                  </a:extLst>
                </a:gridCol>
                <a:gridCol w="719117">
                  <a:extLst>
                    <a:ext uri="{9D8B030D-6E8A-4147-A177-3AD203B41FA5}">
                      <a16:colId xmlns:a16="http://schemas.microsoft.com/office/drawing/2014/main" val="43926452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764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856368"/>
                  </a:ext>
                </a:extLst>
              </a:tr>
            </a:tbl>
          </a:graphicData>
        </a:graphic>
      </p:graphicFrame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0C7018-ECB2-4E91-8AF4-1D5896A4BCE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GB" altLang="en-US" sz="1400" smtClean="0"/>
          </a:p>
        </p:txBody>
      </p:sp>
      <p:sp>
        <p:nvSpPr>
          <p:cNvPr id="3" name="TextBox 2"/>
          <p:cNvSpPr txBox="1"/>
          <p:nvPr/>
        </p:nvSpPr>
        <p:spPr>
          <a:xfrm>
            <a:off x="133982" y="3375034"/>
            <a:ext cx="1532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addresses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9425" y="3752953"/>
            <a:ext cx="134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635968"/>
              </p:ext>
            </p:extLst>
          </p:nvPr>
        </p:nvGraphicFramePr>
        <p:xfrm>
          <a:off x="1752600" y="4871642"/>
          <a:ext cx="6096002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4182">
                  <a:extLst>
                    <a:ext uri="{9D8B030D-6E8A-4147-A177-3AD203B41FA5}">
                      <a16:colId xmlns:a16="http://schemas.microsoft.com/office/drawing/2014/main" val="3060258183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3242950725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3360724974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3901395982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29520719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1803222069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901826707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3954982382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3894735381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825342148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19821962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93117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936530"/>
              </p:ext>
            </p:extLst>
          </p:nvPr>
        </p:nvGraphicFramePr>
        <p:xfrm>
          <a:off x="1752600" y="5702708"/>
          <a:ext cx="6096002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4182">
                  <a:extLst>
                    <a:ext uri="{9D8B030D-6E8A-4147-A177-3AD203B41FA5}">
                      <a16:colId xmlns:a16="http://schemas.microsoft.com/office/drawing/2014/main" val="1616859168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582490235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1154727263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3275816549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1199072567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440380184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28808362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3545218498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1165287519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25771116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1527144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31664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8497" y="4831308"/>
            <a:ext cx="903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initial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14022" y="5657295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updated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411886" y="2310276"/>
            <a:ext cx="6630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dirty="0" smtClean="0"/>
              <a:t>Replace the item B in the list with the item 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0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>
          <a:xfrm>
            <a:off x="904875" y="515938"/>
            <a:ext cx="7793038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Question 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9a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278548" y="2636912"/>
            <a:ext cx="7343775" cy="2808312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Why is a sequential file appropriate for storing music?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Answer: when the music is played the records in the file are accessed in the same order that they are stored in the file. This makes access efficient.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0C7018-ECB2-4E91-8AF4-1D5896A4BCE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GB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52979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>
          <a:xfrm>
            <a:off x="904875" y="515938"/>
            <a:ext cx="7793038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Question 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9b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128712" y="2708920"/>
            <a:ext cx="7343775" cy="324036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Describe the structure of an index file.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Answer (bookwork): The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data in the file is stored in a list of records. Each record is identified by a unique key. The file contains an index which consists of pairs (k, a) where k is the key of a record and a is the address of the location where the record is stored.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0C7018-ECB2-4E91-8AF4-1D5896A4BCE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GB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6723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>
          <a:xfrm>
            <a:off x="904875" y="515938"/>
            <a:ext cx="7793038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Question 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9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c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435" name="Content Placeholder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259632" y="2780928"/>
                <a:ext cx="7343775" cy="3240360"/>
              </a:xfrm>
            </p:spPr>
            <p:txBody>
              <a:bodyPr/>
              <a:lstStyle/>
              <a:p>
                <a:pPr>
                  <a:buSzPct val="120000"/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An index file contains at most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2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 records. The file is stored in a memory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2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14</m:t>
                        </m:r>
                      </m:sup>
                    </m:sSup>
                  </m:oMath>
                </a14:m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 cells. What is the maximum size of the index in bits?</a:t>
                </a:r>
              </a:p>
              <a:p>
                <a:pPr>
                  <a:buSzPct val="120000"/>
                  <a:buFont typeface="Wingdings" panose="05000000000000000000" pitchFamily="2" charset="2"/>
                  <a:buChar char="§"/>
                  <a:defRPr/>
                </a:pPr>
                <a:endParaRPr lang="en-US" altLang="en-US" sz="2400" dirty="0" smtClean="0">
                  <a:ea typeface="ＭＳ Ｐゴシック" panose="020B0600070205080204" pitchFamily="34" charset="-128"/>
                </a:endParaRPr>
              </a:p>
              <a:p>
                <a:pPr>
                  <a:buSzPct val="120000"/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Answer: Each pair (k, a) requires 6 bits for the key and 14 bits for the address. There are at most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2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 pairs. The maximum size of the index is</a:t>
                </a:r>
              </a:p>
              <a:p>
                <a:pPr marL="0" indent="0">
                  <a:buSzPct val="120000"/>
                  <a:buNone/>
                  <a:defRPr/>
                </a:pPr>
                <a:r>
                  <a:rPr lang="en-US" altLang="en-US" sz="2400" dirty="0">
                    <a:ea typeface="ＭＳ Ｐゴシック" panose="020B0600070205080204" pitchFamily="34" charset="-128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2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6</m:t>
                        </m:r>
                      </m:sup>
                    </m:sSup>
                    <m:r>
                      <a:rPr lang="en-US" alt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6+14</m:t>
                        </m:r>
                      </m:e>
                    </m:d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=1280</m:t>
                    </m:r>
                  </m:oMath>
                </a14:m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 bits</a:t>
                </a:r>
              </a:p>
            </p:txBody>
          </p:sp>
        </mc:Choice>
        <mc:Fallback>
          <p:sp>
            <p:nvSpPr>
              <p:cNvPr id="1843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9632" y="2780928"/>
                <a:ext cx="7343775" cy="3240360"/>
              </a:xfrm>
              <a:blipFill>
                <a:blip r:embed="rId3"/>
                <a:stretch>
                  <a:fillRect l="-1578" t="-2820" r="-2159" b="-3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0C7018-ECB2-4E91-8AF4-1D5896A4BCE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GB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1947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>
          <a:xfrm>
            <a:off x="904875" y="515938"/>
            <a:ext cx="7793038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Question 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10a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326330" y="1916831"/>
            <a:ext cx="7343775" cy="3096343"/>
          </a:xfrm>
        </p:spPr>
        <p:txBody>
          <a:bodyPr/>
          <a:lstStyle/>
          <a:p>
            <a:pPr marL="0" indent="0">
              <a:buSzPct val="120000"/>
              <a:buNone/>
              <a:defRPr/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function </a:t>
            </a:r>
            <a:r>
              <a:rPr lang="en-US" altLang="en-US" sz="2000" dirty="0" err="1" smtClean="0">
                <a:ea typeface="ＭＳ Ｐゴシック" panose="020B0600070205080204" pitchFamily="34" charset="-128"/>
              </a:rPr>
              <a:t>gcd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(m, n)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	while (m ≠ n)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	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	r = m-n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	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	m = maximum(n, r)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	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	n = minimum(n, r)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	</a:t>
            </a:r>
            <a:r>
              <a:rPr lang="en-US" altLang="en-US" sz="2000" dirty="0" err="1" smtClean="0">
                <a:ea typeface="ＭＳ Ｐゴシック" panose="020B0600070205080204" pitchFamily="34" charset="-128"/>
              </a:rPr>
              <a:t>endWhile</a:t>
            </a:r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pPr marL="0" indent="0">
              <a:buSzPct val="120000"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	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return m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2000" dirty="0" err="1" smtClean="0">
                <a:ea typeface="ＭＳ Ｐゴシック" panose="020B0600070205080204" pitchFamily="34" charset="-128"/>
              </a:rPr>
              <a:t>endFunction</a:t>
            </a:r>
            <a:endParaRPr lang="en-US" altLang="en-US" sz="2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0C7018-ECB2-4E91-8AF4-1D5896A4BCE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GB" altLang="en-US" sz="1400" smtClean="0"/>
          </a:p>
        </p:txBody>
      </p:sp>
      <p:sp>
        <p:nvSpPr>
          <p:cNvPr id="2" name="TextBox 1"/>
          <p:cNvSpPr txBox="1"/>
          <p:nvPr/>
        </p:nvSpPr>
        <p:spPr>
          <a:xfrm>
            <a:off x="683568" y="5438055"/>
            <a:ext cx="6590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/>
              <a:t>What happens if </a:t>
            </a:r>
            <a:r>
              <a:rPr lang="en-GB" sz="2000" dirty="0" err="1" smtClean="0"/>
              <a:t>gcd</a:t>
            </a:r>
            <a:r>
              <a:rPr lang="en-GB" sz="2000" dirty="0" smtClean="0"/>
              <a:t> is called with m &gt; 0 and n = 0 ?</a:t>
            </a:r>
          </a:p>
        </p:txBody>
      </p:sp>
    </p:spTree>
    <p:extLst>
      <p:ext uri="{BB962C8B-B14F-4D97-AF65-F5344CB8AC3E}">
        <p14:creationId xmlns:p14="http://schemas.microsoft.com/office/powerpoint/2010/main" val="357280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>
                <a:ea typeface="ＭＳ Ｐゴシック" panose="020B0600070205080204" pitchFamily="34" charset="-128"/>
              </a:rPr>
              <a:t>Question 1b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53D2B2-E3A3-46A9-A42B-2C0D35137B62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 smtClean="0"/>
          </a:p>
        </p:txBody>
      </p:sp>
      <p:sp>
        <p:nvSpPr>
          <p:cNvPr id="8" name="Content Placeholder 2">
            <a:extLst/>
          </p:cNvPr>
          <p:cNvSpPr txBox="1">
            <a:spLocks/>
          </p:cNvSpPr>
          <p:nvPr/>
        </p:nvSpPr>
        <p:spPr bwMode="auto">
          <a:xfrm>
            <a:off x="2016125" y="2390775"/>
            <a:ext cx="5753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2400" kern="0" dirty="0" smtClean="0"/>
              <a:t>Subtract the binary number 101 from the binary number 11001.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2400" kern="0" dirty="0" smtClean="0"/>
              <a:t>Show your working.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868488" y="4221163"/>
          <a:ext cx="6232525" cy="1112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754">
                  <a:extLst>
                    <a:ext uri="{9D8B030D-6E8A-4147-A177-3AD203B41FA5}">
                      <a16:colId xmlns:a16="http://schemas.microsoft.com/office/drawing/2014/main" val="2987609710"/>
                    </a:ext>
                  </a:extLst>
                </a:gridCol>
                <a:gridCol w="1038754">
                  <a:extLst>
                    <a:ext uri="{9D8B030D-6E8A-4147-A177-3AD203B41FA5}">
                      <a16:colId xmlns:a16="http://schemas.microsoft.com/office/drawing/2014/main" val="4108663519"/>
                    </a:ext>
                  </a:extLst>
                </a:gridCol>
                <a:gridCol w="1038754">
                  <a:extLst>
                    <a:ext uri="{9D8B030D-6E8A-4147-A177-3AD203B41FA5}">
                      <a16:colId xmlns:a16="http://schemas.microsoft.com/office/drawing/2014/main" val="2425472805"/>
                    </a:ext>
                  </a:extLst>
                </a:gridCol>
                <a:gridCol w="1243816">
                  <a:extLst>
                    <a:ext uri="{9D8B030D-6E8A-4147-A177-3AD203B41FA5}">
                      <a16:colId xmlns:a16="http://schemas.microsoft.com/office/drawing/2014/main" val="3700662071"/>
                    </a:ext>
                  </a:extLst>
                </a:gridCol>
                <a:gridCol w="833692">
                  <a:extLst>
                    <a:ext uri="{9D8B030D-6E8A-4147-A177-3AD203B41FA5}">
                      <a16:colId xmlns:a16="http://schemas.microsoft.com/office/drawing/2014/main" val="3548904525"/>
                    </a:ext>
                  </a:extLst>
                </a:gridCol>
                <a:gridCol w="1038754">
                  <a:extLst>
                    <a:ext uri="{9D8B030D-6E8A-4147-A177-3AD203B41FA5}">
                      <a16:colId xmlns:a16="http://schemas.microsoft.com/office/drawing/2014/main" val="997220662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2" marR="9145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800" dirty="0"/>
                    </a:p>
                  </a:txBody>
                  <a:tcPr marL="91452" marR="9145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800" dirty="0"/>
                    </a:p>
                  </a:txBody>
                  <a:tcPr marL="91452" marR="9145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borrow, 0</a:t>
                      </a:r>
                      <a:endParaRPr lang="en-GB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52" marR="9145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0</a:t>
                      </a:r>
                      <a:endParaRPr lang="en-GB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52" marR="9145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52" marR="9145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5989118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-</a:t>
                      </a:r>
                      <a:endParaRPr lang="en-GB" sz="1800" dirty="0"/>
                    </a:p>
                  </a:txBody>
                  <a:tcPr marL="91452" marR="9145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2" marR="9145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repay</a:t>
                      </a:r>
                      <a:endParaRPr lang="en-GB" sz="1800" dirty="0"/>
                    </a:p>
                  </a:txBody>
                  <a:tcPr marL="91452" marR="9145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 marL="91452" marR="9145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0</a:t>
                      </a:r>
                      <a:endParaRPr lang="en-GB" sz="1800" dirty="0"/>
                    </a:p>
                  </a:txBody>
                  <a:tcPr marL="91452" marR="9145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 marL="91452" marR="9145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4629335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Answer:</a:t>
                      </a:r>
                      <a:endParaRPr lang="en-GB" sz="1800" dirty="0"/>
                    </a:p>
                  </a:txBody>
                  <a:tcPr marL="91452" marR="9145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 marL="91452" marR="9145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</a:t>
                      </a:r>
                      <a:endParaRPr lang="en-GB" sz="1800" dirty="0"/>
                    </a:p>
                  </a:txBody>
                  <a:tcPr marL="91452" marR="9145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 marL="91452" marR="9145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0</a:t>
                      </a:r>
                      <a:endParaRPr lang="en-GB" sz="1800" dirty="0"/>
                    </a:p>
                  </a:txBody>
                  <a:tcPr marL="91452" marR="9145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</a:t>
                      </a:r>
                      <a:endParaRPr lang="en-GB" sz="1800" dirty="0"/>
                    </a:p>
                  </a:txBody>
                  <a:tcPr marL="91452" marR="9145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565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28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>
          <a:xfrm>
            <a:off x="904875" y="515938"/>
            <a:ext cx="7793038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Question 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10a (Continued)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326330" y="1916831"/>
            <a:ext cx="7343775" cy="3465676"/>
          </a:xfrm>
        </p:spPr>
        <p:txBody>
          <a:bodyPr/>
          <a:lstStyle/>
          <a:p>
            <a:pPr marL="0" indent="0">
              <a:buSzPct val="120000"/>
              <a:buNone/>
              <a:defRPr/>
            </a:pPr>
            <a:r>
              <a:rPr lang="en-US" altLang="en-US" sz="1800" dirty="0" smtClean="0">
                <a:ea typeface="ＭＳ Ｐゴシック" panose="020B0600070205080204" pitchFamily="34" charset="-128"/>
              </a:rPr>
              <a:t>function gcd1(m, n)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	</a:t>
            </a:r>
            <a:r>
              <a:rPr lang="en-US" altLang="en-US" sz="1800" dirty="0" smtClean="0">
                <a:ea typeface="ＭＳ Ｐゴシック" panose="020B0600070205080204" pitchFamily="34" charset="-128"/>
              </a:rPr>
              <a:t>if n == 0, return m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	</a:t>
            </a:r>
            <a:r>
              <a:rPr lang="en-US" altLang="en-US" sz="1800" dirty="0" err="1" smtClean="0">
                <a:ea typeface="ＭＳ Ｐゴシック" panose="020B0600070205080204" pitchFamily="34" charset="-128"/>
              </a:rPr>
              <a:t>endIf</a:t>
            </a:r>
            <a:endParaRPr lang="en-US" altLang="en-US" sz="1800" dirty="0" smtClean="0">
              <a:ea typeface="ＭＳ Ｐゴシック" panose="020B0600070205080204" pitchFamily="34" charset="-128"/>
            </a:endParaRPr>
          </a:p>
          <a:p>
            <a:pPr marL="0" indent="0">
              <a:buSzPct val="120000"/>
              <a:buNone/>
              <a:defRPr/>
            </a:pPr>
            <a:r>
              <a:rPr lang="en-US" altLang="en-US" sz="1800" dirty="0" smtClean="0">
                <a:ea typeface="ＭＳ Ｐゴシック" panose="020B0600070205080204" pitchFamily="34" charset="-128"/>
              </a:rPr>
              <a:t>	while (m ≠ n)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	</a:t>
            </a:r>
            <a:r>
              <a:rPr lang="en-US" altLang="en-US" sz="1800" dirty="0" smtClean="0">
                <a:ea typeface="ＭＳ Ｐゴシック" panose="020B0600070205080204" pitchFamily="34" charset="-128"/>
              </a:rPr>
              <a:t>	r = m-n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	</a:t>
            </a:r>
            <a:r>
              <a:rPr lang="en-US" altLang="en-US" sz="1800" dirty="0" smtClean="0">
                <a:ea typeface="ＭＳ Ｐゴシック" panose="020B0600070205080204" pitchFamily="34" charset="-128"/>
              </a:rPr>
              <a:t>	m = maximum(n, r)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	</a:t>
            </a:r>
            <a:r>
              <a:rPr lang="en-US" altLang="en-US" sz="1800" dirty="0" smtClean="0">
                <a:ea typeface="ＭＳ Ｐゴシック" panose="020B0600070205080204" pitchFamily="34" charset="-128"/>
              </a:rPr>
              <a:t>	n = minimum(n, r)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	</a:t>
            </a:r>
            <a:r>
              <a:rPr lang="en-US" altLang="en-US" sz="1800" dirty="0" err="1" smtClean="0">
                <a:ea typeface="ＭＳ Ｐゴシック" panose="020B0600070205080204" pitchFamily="34" charset="-128"/>
              </a:rPr>
              <a:t>endWhile</a:t>
            </a:r>
            <a:endParaRPr lang="en-US" altLang="en-US" sz="1800" dirty="0" smtClean="0">
              <a:ea typeface="ＭＳ Ｐゴシック" panose="020B0600070205080204" pitchFamily="34" charset="-128"/>
            </a:endParaRPr>
          </a:p>
          <a:p>
            <a:pPr marL="0" indent="0">
              <a:buSzPct val="120000"/>
              <a:buNone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	</a:t>
            </a:r>
            <a:r>
              <a:rPr lang="en-US" altLang="en-US" sz="1800" dirty="0" smtClean="0">
                <a:ea typeface="ＭＳ Ｐゴシック" panose="020B0600070205080204" pitchFamily="34" charset="-128"/>
              </a:rPr>
              <a:t>return m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800" dirty="0" err="1" smtClean="0">
                <a:ea typeface="ＭＳ Ｐゴシック" panose="020B0600070205080204" pitchFamily="34" charset="-128"/>
              </a:rPr>
              <a:t>endFunction</a:t>
            </a:r>
            <a:endParaRPr lang="en-US" altLang="en-US" sz="18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0C7018-ECB2-4E91-8AF4-1D5896A4BCE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GB" altLang="en-US" sz="1400" smtClean="0"/>
          </a:p>
        </p:txBody>
      </p:sp>
      <p:sp>
        <p:nvSpPr>
          <p:cNvPr id="2" name="TextBox 1"/>
          <p:cNvSpPr txBox="1"/>
          <p:nvPr/>
        </p:nvSpPr>
        <p:spPr>
          <a:xfrm>
            <a:off x="1145528" y="5493603"/>
            <a:ext cx="5816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1800" dirty="0" smtClean="0"/>
              <a:t>Write out  a new function gcd1 that returns the GCD</a:t>
            </a:r>
          </a:p>
          <a:p>
            <a:pPr>
              <a:buClr>
                <a:schemeClr val="tx2"/>
              </a:buClr>
              <a:buSzPct val="120000"/>
            </a:pPr>
            <a:r>
              <a:rPr lang="en-GB" sz="1800" dirty="0" smtClean="0"/>
              <a:t>    if m ≥n &gt; 0 and returns m if m &gt; n = 0.</a:t>
            </a:r>
          </a:p>
        </p:txBody>
      </p:sp>
    </p:spTree>
    <p:extLst>
      <p:ext uri="{BB962C8B-B14F-4D97-AF65-F5344CB8AC3E}">
        <p14:creationId xmlns:p14="http://schemas.microsoft.com/office/powerpoint/2010/main" val="138674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>
          <a:xfrm>
            <a:off x="904875" y="515938"/>
            <a:ext cx="7793038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ea typeface="ＭＳ Ｐゴシック" panose="020B0600070205080204" pitchFamily="34" charset="-128"/>
              </a:rPr>
              <a:t>Question 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10b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364228" y="2060848"/>
            <a:ext cx="7343775" cy="2808313"/>
          </a:xfrm>
        </p:spPr>
        <p:txBody>
          <a:bodyPr/>
          <a:lstStyle/>
          <a:p>
            <a:pPr marL="0" indent="0">
              <a:buSzPct val="120000"/>
              <a:buNone/>
              <a:defRPr/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function gcd2(m1, n1)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	if m1 ≥ n1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	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	return </a:t>
            </a:r>
            <a:r>
              <a:rPr lang="en-US" altLang="en-US" sz="2000" dirty="0" err="1" smtClean="0">
                <a:ea typeface="ＭＳ Ｐゴシック" panose="020B0600070205080204" pitchFamily="34" charset="-128"/>
              </a:rPr>
              <a:t>gcd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(m1, n1)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	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else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	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	return </a:t>
            </a:r>
            <a:r>
              <a:rPr lang="en-US" altLang="en-US" sz="2000" dirty="0" err="1" smtClean="0">
                <a:ea typeface="ＭＳ Ｐゴシック" panose="020B0600070205080204" pitchFamily="34" charset="-128"/>
              </a:rPr>
              <a:t>gcd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(n1, m1)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	</a:t>
            </a:r>
            <a:r>
              <a:rPr lang="en-US" altLang="en-US" sz="2000" dirty="0" err="1" smtClean="0">
                <a:ea typeface="ＭＳ Ｐゴシック" panose="020B0600070205080204" pitchFamily="34" charset="-128"/>
              </a:rPr>
              <a:t>endIf</a:t>
            </a:r>
            <a:r>
              <a:rPr lang="en-US" altLang="en-US" sz="2000" dirty="0">
                <a:ea typeface="ＭＳ Ｐゴシック" panose="020B0600070205080204" pitchFamily="34" charset="-128"/>
              </a:rPr>
              <a:t>	</a:t>
            </a:r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pPr marL="0" indent="0">
              <a:buSzPct val="120000"/>
              <a:buNone/>
              <a:defRPr/>
            </a:pPr>
            <a:r>
              <a:rPr lang="en-US" altLang="en-US" sz="2000" dirty="0" err="1" smtClean="0">
                <a:ea typeface="ＭＳ Ｐゴシック" panose="020B0600070205080204" pitchFamily="34" charset="-128"/>
              </a:rPr>
              <a:t>endFunction</a:t>
            </a:r>
            <a:endParaRPr lang="en-US" altLang="en-US" sz="2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0C7018-ECB2-4E91-8AF4-1D5896A4BCE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GB" altLang="en-US" sz="1400" smtClean="0"/>
          </a:p>
        </p:txBody>
      </p:sp>
      <p:sp>
        <p:nvSpPr>
          <p:cNvPr id="3" name="TextBox 2"/>
          <p:cNvSpPr txBox="1"/>
          <p:nvPr/>
        </p:nvSpPr>
        <p:spPr>
          <a:xfrm>
            <a:off x="1364228" y="5242937"/>
            <a:ext cx="5814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/>
              <a:t>Write out a new function gcd2 that returns the</a:t>
            </a:r>
          </a:p>
          <a:p>
            <a:pPr>
              <a:buClr>
                <a:schemeClr val="tx2"/>
              </a:buClr>
              <a:buSzPct val="120000"/>
            </a:pPr>
            <a:r>
              <a:rPr lang="en-GB" sz="2000" dirty="0"/>
              <a:t> </a:t>
            </a:r>
            <a:r>
              <a:rPr lang="en-GB" sz="2000" dirty="0" smtClean="0"/>
              <a:t>   GCD if m ≥ n &gt; 0 or if n &gt; m &gt; 0.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1705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mtClean="0">
                <a:ea typeface="ＭＳ Ｐゴシック" panose="020B0600070205080204" pitchFamily="34" charset="-128"/>
              </a:rPr>
              <a:t/>
            </a:r>
            <a:br>
              <a:rPr lang="en-GB" altLang="en-US" smtClean="0">
                <a:ea typeface="ＭＳ Ｐゴシック" panose="020B0600070205080204" pitchFamily="34" charset="-128"/>
              </a:rPr>
            </a:br>
            <a:r>
              <a:rPr lang="en-GB" altLang="en-US" sz="4000" smtClean="0">
                <a:ea typeface="ＭＳ Ｐゴシック" panose="020B0600070205080204" pitchFamily="34" charset="-128"/>
              </a:rPr>
              <a:t>Question 1c</a:t>
            </a:r>
          </a:p>
        </p:txBody>
      </p:sp>
      <p:sp>
        <p:nvSpPr>
          <p:cNvPr id="8195" name="Content Placeholder 2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971600" y="2492896"/>
            <a:ext cx="7772400" cy="2953097"/>
          </a:xfrm>
          <a:blipFill>
            <a:blip r:embed="rId2"/>
            <a:stretch>
              <a:fillRect l="-314" t="-2273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03C9C7-8B34-420C-9239-E6BE19BB8525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87093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>
                <a:ea typeface="ＭＳ Ｐゴシック" panose="020B0600070205080204" pitchFamily="34" charset="-128"/>
              </a:rPr>
              <a:t>Question 1d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3" name="Content Placeholder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14400" y="2348880"/>
                <a:ext cx="7772400" cy="3671664"/>
              </a:xfrm>
            </p:spPr>
            <p:txBody>
              <a:bodyPr/>
              <a:lstStyle/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altLang="en-US" sz="2400" dirty="0" smtClean="0">
                    <a:ea typeface="ＭＳ Ｐゴシック" panose="020B0600070205080204" pitchFamily="34" charset="-128"/>
                  </a:rPr>
                  <a:t>Explain how the binary representation of a number specifies that number as a sum of powers of 2</a:t>
                </a:r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endParaRPr lang="en-GB" altLang="en-US" sz="2400" dirty="0">
                  <a:ea typeface="ＭＳ Ｐゴシック" panose="020B0600070205080204" pitchFamily="34" charset="-128"/>
                </a:endParaRPr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altLang="en-US" sz="2400" dirty="0" smtClean="0">
                    <a:ea typeface="ＭＳ Ｐゴシック" panose="020B0600070205080204" pitchFamily="34" charset="-128"/>
                  </a:rPr>
                  <a:t>The </a:t>
                </a:r>
                <a:r>
                  <a:rPr lang="en-GB" altLang="en-US" sz="2400" dirty="0" err="1" smtClean="0">
                    <a:ea typeface="ＭＳ Ｐゴシック" panose="020B0600070205080204" pitchFamily="34" charset="-128"/>
                  </a:rPr>
                  <a:t>ith</a:t>
                </a:r>
                <a:r>
                  <a:rPr lang="en-GB" altLang="en-US" sz="2400" dirty="0" smtClean="0">
                    <a:ea typeface="ＭＳ Ｐゴシック" panose="020B0600070205080204" pitchFamily="34" charset="-128"/>
                  </a:rPr>
                  <a:t> place in the representation, reading right to left is associated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2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𝑖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altLang="en-US" sz="2400" dirty="0" smtClean="0">
                    <a:ea typeface="ＭＳ Ｐゴシック" panose="020B0600070205080204" pitchFamily="34" charset="-128"/>
                  </a:rPr>
                  <a:t>.</a:t>
                </a:r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endParaRPr lang="en-GB" altLang="en-US" sz="2400" dirty="0" smtClean="0">
                  <a:ea typeface="ＭＳ Ｐゴシック" panose="020B0600070205080204" pitchFamily="34" charset="-128"/>
                </a:endParaRPr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altLang="en-US" sz="2400" dirty="0" smtClean="0">
                    <a:ea typeface="ＭＳ Ｐゴシック" panose="020B0600070205080204" pitchFamily="34" charset="-128"/>
                  </a:rPr>
                  <a:t>The number is the sum of powers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2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𝑖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altLang="en-US" sz="2400" dirty="0" smtClean="0">
                    <a:ea typeface="ＭＳ Ｐゴシック" panose="020B0600070205080204" pitchFamily="34" charset="-128"/>
                  </a:rPr>
                  <a:t>for which the digit in the </a:t>
                </a:r>
                <a:r>
                  <a:rPr lang="en-GB" altLang="en-US" sz="2400" dirty="0" err="1" smtClean="0">
                    <a:ea typeface="ＭＳ Ｐゴシック" panose="020B0600070205080204" pitchFamily="34" charset="-128"/>
                  </a:rPr>
                  <a:t>ith</a:t>
                </a:r>
                <a:r>
                  <a:rPr lang="en-GB" altLang="en-US" sz="2400" dirty="0" smtClean="0">
                    <a:ea typeface="ＭＳ Ｐゴシック" panose="020B0600070205080204" pitchFamily="34" charset="-128"/>
                  </a:rPr>
                  <a:t> place is 1</a:t>
                </a:r>
              </a:p>
            </p:txBody>
          </p:sp>
        </mc:Choice>
        <mc:Fallback xmlns="">
          <p:sp>
            <p:nvSpPr>
              <p:cNvPr id="2048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2348880"/>
                <a:ext cx="7772400" cy="3671664"/>
              </a:xfrm>
              <a:blipFill>
                <a:blip r:embed="rId2"/>
                <a:stretch>
                  <a:fillRect l="-1490" t="-21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6E8B39-0387-455D-8545-3575D3C88BD5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77963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>
                <a:ea typeface="ＭＳ Ｐゴシック" panose="020B0600070205080204" pitchFamily="34" charset="-128"/>
              </a:rPr>
              <a:t>Question 2a</a:t>
            </a:r>
          </a:p>
        </p:txBody>
      </p:sp>
      <p:sp>
        <p:nvSpPr>
          <p:cNvPr id="1024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755650" y="2062163"/>
            <a:ext cx="7618413" cy="3959225"/>
          </a:xfrm>
        </p:spPr>
        <p:txBody>
          <a:bodyPr/>
          <a:lstStyle/>
          <a:p>
            <a:r>
              <a:rPr lang="en-GB" altLang="en-US" sz="2400" dirty="0" smtClean="0">
                <a:ea typeface="ＭＳ Ｐゴシック" panose="020B0600070205080204" pitchFamily="34" charset="-128"/>
              </a:rPr>
              <a:t>Which of the following are Boolean statements?</a:t>
            </a:r>
          </a:p>
          <a:p>
            <a:endParaRPr lang="en-GB" altLang="en-US" sz="2400" dirty="0">
              <a:ea typeface="ＭＳ Ｐゴシック" panose="020B0600070205080204" pitchFamily="34" charset="-128"/>
            </a:endParaRPr>
          </a:p>
          <a:p>
            <a:r>
              <a:rPr lang="en-GB" altLang="en-US" sz="2400" dirty="0" smtClean="0">
                <a:ea typeface="ＭＳ Ｐゴシック" panose="020B0600070205080204" pitchFamily="34" charset="-128"/>
              </a:rPr>
              <a:t>(3+7)*2</a:t>
            </a:r>
          </a:p>
          <a:p>
            <a:r>
              <a:rPr lang="en-GB" altLang="en-US" sz="2400" dirty="0" smtClean="0">
                <a:ea typeface="ＭＳ Ｐゴシック" panose="020B0600070205080204" pitchFamily="34" charset="-128"/>
              </a:rPr>
              <a:t>(3+7) == 2</a:t>
            </a:r>
          </a:p>
          <a:p>
            <a:r>
              <a:rPr lang="en-GB" altLang="en-US" sz="2400" dirty="0" smtClean="0">
                <a:ea typeface="ＭＳ Ｐゴシック" panose="020B0600070205080204" pitchFamily="34" charset="-128"/>
              </a:rPr>
              <a:t>C = 4</a:t>
            </a:r>
          </a:p>
          <a:p>
            <a:r>
              <a:rPr lang="en-GB" altLang="en-US" sz="2400" dirty="0" smtClean="0">
                <a:ea typeface="ＭＳ Ｐゴシック" panose="020B0600070205080204" pitchFamily="34" charset="-128"/>
              </a:rPr>
              <a:t>6 &lt; 10</a:t>
            </a:r>
          </a:p>
          <a:p>
            <a:endParaRPr lang="en-GB" altLang="en-US" sz="2400" dirty="0">
              <a:ea typeface="ＭＳ Ｐゴシック" panose="020B0600070205080204" pitchFamily="34" charset="-128"/>
            </a:endParaRPr>
          </a:p>
          <a:p>
            <a:r>
              <a:rPr lang="en-GB" altLang="en-US" sz="2400" dirty="0" smtClean="0">
                <a:ea typeface="ＭＳ Ｐゴシック" panose="020B0600070205080204" pitchFamily="34" charset="-128"/>
              </a:rPr>
              <a:t>Answer: those that have a value True or False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27E888-525F-49A5-B745-033BEC776F2C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09211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>
                <a:ea typeface="ＭＳ Ｐゴシック" panose="020B0600070205080204" pitchFamily="34" charset="-128"/>
              </a:rPr>
              <a:t>Question 2b</a:t>
            </a:r>
          </a:p>
        </p:txBody>
      </p:sp>
      <p:sp>
        <p:nvSpPr>
          <p:cNvPr id="2253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971550" y="2205038"/>
            <a:ext cx="7396163" cy="791914"/>
          </a:xfrm>
        </p:spPr>
        <p:txBody>
          <a:bodyPr/>
          <a:lstStyle/>
          <a:p>
            <a:r>
              <a:rPr lang="en-GB" altLang="en-US" sz="2400" dirty="0" smtClean="0">
                <a:ea typeface="ＭＳ Ｐゴシック" panose="020B0600070205080204" pitchFamily="34" charset="-128"/>
              </a:rPr>
              <a:t>Write out the truth table for A OR B.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E6E5B8-D3AE-450C-A70A-0EB04BDC7F73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85615"/>
              </p:ext>
            </p:extLst>
          </p:nvPr>
        </p:nvGraphicFramePr>
        <p:xfrm>
          <a:off x="3131840" y="3115469"/>
          <a:ext cx="2530437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5576">
                  <a:extLst>
                    <a:ext uri="{9D8B030D-6E8A-4147-A177-3AD203B41FA5}">
                      <a16:colId xmlns:a16="http://schemas.microsoft.com/office/drawing/2014/main" val="2636130986"/>
                    </a:ext>
                  </a:extLst>
                </a:gridCol>
                <a:gridCol w="443863">
                  <a:extLst>
                    <a:ext uri="{9D8B030D-6E8A-4147-A177-3AD203B41FA5}">
                      <a16:colId xmlns:a16="http://schemas.microsoft.com/office/drawing/2014/main" val="3908546873"/>
                    </a:ext>
                  </a:extLst>
                </a:gridCol>
                <a:gridCol w="1710998">
                  <a:extLst>
                    <a:ext uri="{9D8B030D-6E8A-4147-A177-3AD203B41FA5}">
                      <a16:colId xmlns:a16="http://schemas.microsoft.com/office/drawing/2014/main" val="32668405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OR B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836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535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408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775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44661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550" y="5416302"/>
            <a:ext cx="6400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dirty="0" smtClean="0"/>
              <a:t>Truth tables for NOT A, A AND B, A XOR B?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17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>
                <a:ea typeface="ＭＳ Ｐゴシック" panose="020B0600070205080204" pitchFamily="34" charset="-128"/>
              </a:rPr>
              <a:t>Question 2c</a:t>
            </a:r>
          </a:p>
        </p:txBody>
      </p:sp>
      <p:sp>
        <p:nvSpPr>
          <p:cNvPr id="1229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714375" y="3068960"/>
            <a:ext cx="7972425" cy="2088182"/>
          </a:xfrm>
        </p:spPr>
        <p:txBody>
          <a:bodyPr/>
          <a:lstStyle/>
          <a:p>
            <a:pPr>
              <a:defRPr/>
            </a:pPr>
            <a:r>
              <a:rPr lang="en-GB" altLang="en-US" sz="2400" dirty="0" smtClean="0">
                <a:ea typeface="ＭＳ Ｐゴシック" panose="020B0600070205080204" pitchFamily="34" charset="-128"/>
              </a:rPr>
              <a:t>Write out a Boolean expression that is true if x is strictly less than y or strictly greater than y+5</a:t>
            </a:r>
          </a:p>
          <a:p>
            <a:pPr>
              <a:defRPr/>
            </a:pPr>
            <a:endParaRPr lang="en-GB" altLang="en-US" sz="2400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GB" altLang="en-US" sz="2400" dirty="0">
                <a:ea typeface="ＭＳ Ｐゴシック" panose="020B0600070205080204" pitchFamily="34" charset="-128"/>
              </a:rPr>
              <a:t>x</a:t>
            </a:r>
            <a:r>
              <a:rPr lang="en-GB" altLang="en-US" sz="2400" dirty="0" smtClean="0">
                <a:ea typeface="ＭＳ Ｐゴシック" panose="020B0600070205080204" pitchFamily="34" charset="-128"/>
              </a:rPr>
              <a:t> &lt; y OR x &gt; y+5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027F26-D6BF-43D3-A90D-DAAECE5E461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56039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>
                <a:ea typeface="ＭＳ Ｐゴシック" panose="020B0600070205080204" pitchFamily="34" charset="-128"/>
              </a:rPr>
              <a:t>Question 3a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5" name="Content Placeholder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127564" y="2636912"/>
                <a:ext cx="7772400" cy="3058963"/>
              </a:xfrm>
            </p:spPr>
            <p:txBody>
              <a:bodyPr/>
              <a:lstStyle/>
              <a:p>
                <a:pPr>
                  <a:buSzPct val="120000"/>
                  <a:buFont typeface="Wingdings" panose="05000000000000000000" pitchFamily="2" charset="2"/>
                  <a:buChar char="§"/>
                  <a:defRPr/>
                </a:pPr>
                <a:r>
                  <a:rPr lang="en-GB" altLang="en-US" sz="2400" dirty="0" smtClean="0">
                    <a:ea typeface="ＭＳ Ｐゴシック" panose="020B0600070205080204" pitchFamily="34" charset="-128"/>
                  </a:rPr>
                  <a:t>Obtain the </a:t>
                </a:r>
                <a:r>
                  <a:rPr lang="en-GB" altLang="en-US" sz="2400" dirty="0" err="1" smtClean="0">
                    <a:ea typeface="ＭＳ Ｐゴシック" panose="020B0600070205080204" pitchFamily="34" charset="-128"/>
                  </a:rPr>
                  <a:t>Brookshear</a:t>
                </a:r>
                <a:r>
                  <a:rPr lang="en-GB" altLang="en-US" sz="2400" dirty="0" smtClean="0">
                    <a:ea typeface="ＭＳ Ｐゴシック" panose="020B0600070205080204" pitchFamily="34" charset="-128"/>
                  </a:rPr>
                  <a:t> floating point representation of 3+(1/4)</a:t>
                </a:r>
              </a:p>
              <a:p>
                <a:pPr>
                  <a:buSzPct val="120000"/>
                  <a:buFont typeface="Wingdings" panose="05000000000000000000" pitchFamily="2" charset="2"/>
                  <a:buChar char="§"/>
                  <a:defRPr/>
                </a:pPr>
                <a:endParaRPr lang="en-GB" altLang="en-US" sz="2400" dirty="0" smtClean="0">
                  <a:ea typeface="ＭＳ Ｐゴシック" panose="020B0600070205080204" pitchFamily="34" charset="-128"/>
                </a:endParaRPr>
              </a:p>
              <a:p>
                <a:pPr>
                  <a:buSzPct val="120000"/>
                  <a:buFont typeface="Wingdings" panose="05000000000000000000" pitchFamily="2" charset="2"/>
                  <a:buChar char="§"/>
                  <a:defRPr/>
                </a:pPr>
                <a:r>
                  <a:rPr lang="en-GB" altLang="en-US" sz="2400" dirty="0" smtClean="0">
                    <a:ea typeface="ＭＳ Ｐゴシック" panose="020B0600070205080204" pitchFamily="34" charset="-128"/>
                  </a:rPr>
                  <a:t>Recall </a:t>
                </a:r>
                <a14:m>
                  <m:oMath xmlns:m="http://schemas.openxmlformats.org/officeDocument/2006/math">
                    <m:r>
                      <a:rPr lang="en-GB" alt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sSup>
                      <m:sSupPr>
                        <m:ctrlPr>
                          <a:rPr lang="en-GB" alt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∗0.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n-GB" altLang="en-US" sz="2400" dirty="0" smtClean="0">
                  <a:ea typeface="ＭＳ Ｐゴシック" panose="020B0600070205080204" pitchFamily="34" charset="-128"/>
                </a:endParaRPr>
              </a:p>
              <a:p>
                <a:pPr>
                  <a:buSzPct val="120000"/>
                  <a:buFont typeface="Wingdings" panose="05000000000000000000" pitchFamily="2" charset="2"/>
                  <a:buChar char="§"/>
                  <a:defRPr/>
                </a:pPr>
                <a:r>
                  <a:rPr lang="en-GB" altLang="en-US" sz="2400" dirty="0" smtClean="0">
                    <a:ea typeface="ＭＳ Ｐゴシック" panose="020B0600070205080204" pitchFamily="34" charset="-128"/>
                  </a:rPr>
                  <a:t>Recall sign bit, exponent and mantissa</a:t>
                </a:r>
              </a:p>
              <a:p>
                <a:pPr>
                  <a:buSzPct val="120000"/>
                  <a:buFont typeface="Wingdings" panose="05000000000000000000" pitchFamily="2" charset="2"/>
                  <a:buChar char="§"/>
                  <a:defRPr/>
                </a:pPr>
                <a:r>
                  <a:rPr lang="en-GB" altLang="en-US" sz="2400" dirty="0" smtClean="0">
                    <a:ea typeface="ＭＳ Ｐゴシック" panose="020B0600070205080204" pitchFamily="34" charset="-128"/>
                  </a:rPr>
                  <a:t>+11.01</a:t>
                </a:r>
              </a:p>
              <a:p>
                <a:pPr>
                  <a:buSzPct val="120000"/>
                  <a:buFont typeface="Wingdings" panose="05000000000000000000" pitchFamily="2" charset="2"/>
                  <a:buChar char="§"/>
                  <a:defRPr/>
                </a:pPr>
                <a:endParaRPr lang="en-GB" altLang="en-US" sz="2400" dirty="0" smtClean="0">
                  <a:ea typeface="ＭＳ Ｐゴシック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331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7564" y="2636912"/>
                <a:ext cx="7772400" cy="3058963"/>
              </a:xfrm>
              <a:blipFill>
                <a:blip r:embed="rId2"/>
                <a:stretch>
                  <a:fillRect l="-1490" t="-27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D155B8-B91A-4F23-B60C-EC35BE896596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407910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1967</TotalTime>
  <Words>5273</Words>
  <Application>Microsoft Office PowerPoint</Application>
  <PresentationFormat>On-screen Show (4:3)</PresentationFormat>
  <Paragraphs>491</Paragraphs>
  <Slides>31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ＭＳ Ｐゴシック</vt:lpstr>
      <vt:lpstr>Arial</vt:lpstr>
      <vt:lpstr>Cambria Math</vt:lpstr>
      <vt:lpstr>Tahoma</vt:lpstr>
      <vt:lpstr>Wingdings</vt:lpstr>
      <vt:lpstr>Blends</vt:lpstr>
      <vt:lpstr>Introduction to Computer Systems</vt:lpstr>
      <vt:lpstr>Question 1a</vt:lpstr>
      <vt:lpstr>Question 1b</vt:lpstr>
      <vt:lpstr>                     Question 1c</vt:lpstr>
      <vt:lpstr>Question 1d</vt:lpstr>
      <vt:lpstr>Question 2a</vt:lpstr>
      <vt:lpstr>Question 2b</vt:lpstr>
      <vt:lpstr>Question 2c</vt:lpstr>
      <vt:lpstr>Question 3a</vt:lpstr>
      <vt:lpstr>Question 3b</vt:lpstr>
      <vt:lpstr>Question 4a</vt:lpstr>
      <vt:lpstr>Question 4b</vt:lpstr>
      <vt:lpstr>Question 5a</vt:lpstr>
      <vt:lpstr>Question 5b</vt:lpstr>
      <vt:lpstr>Question 5c</vt:lpstr>
      <vt:lpstr>Question 5c Continued</vt:lpstr>
      <vt:lpstr>Question 6a</vt:lpstr>
      <vt:lpstr>Question 6b</vt:lpstr>
      <vt:lpstr>Question 7a</vt:lpstr>
      <vt:lpstr>Question 7b</vt:lpstr>
      <vt:lpstr>Question 7c</vt:lpstr>
      <vt:lpstr>Question 7c (Example)</vt:lpstr>
      <vt:lpstr>Question 8a</vt:lpstr>
      <vt:lpstr>Question 8b</vt:lpstr>
      <vt:lpstr>Question 8c</vt:lpstr>
      <vt:lpstr>Question 9a</vt:lpstr>
      <vt:lpstr>Question 9b</vt:lpstr>
      <vt:lpstr>Question 9c</vt:lpstr>
      <vt:lpstr>Question 10a</vt:lpstr>
      <vt:lpstr>Question 10a (Continued)</vt:lpstr>
      <vt:lpstr>Question 10b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creator>sjmaybank</dc:creator>
  <cp:lastModifiedBy>Steve Maybank</cp:lastModifiedBy>
  <cp:revision>121</cp:revision>
  <cp:lastPrinted>2015-09-22T19:21:32Z</cp:lastPrinted>
  <dcterms:created xsi:type="dcterms:W3CDTF">2004-01-12T10:17:52Z</dcterms:created>
  <dcterms:modified xsi:type="dcterms:W3CDTF">2020-05-07T10:59:19Z</dcterms:modified>
</cp:coreProperties>
</file>