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79" r:id="rId3"/>
    <p:sldId id="380" r:id="rId4"/>
    <p:sldId id="320" r:id="rId5"/>
    <p:sldId id="321" r:id="rId6"/>
    <p:sldId id="381" r:id="rId7"/>
    <p:sldId id="382" r:id="rId8"/>
    <p:sldId id="383" r:id="rId9"/>
    <p:sldId id="329" r:id="rId10"/>
    <p:sldId id="384" r:id="rId11"/>
    <p:sldId id="328" r:id="rId12"/>
    <p:sldId id="359" r:id="rId13"/>
    <p:sldId id="360" r:id="rId14"/>
    <p:sldId id="361" r:id="rId15"/>
    <p:sldId id="362" r:id="rId16"/>
    <p:sldId id="363" r:id="rId17"/>
    <p:sldId id="364" r:id="rId18"/>
    <p:sldId id="374" r:id="rId19"/>
    <p:sldId id="372" r:id="rId20"/>
    <p:sldId id="373" r:id="rId21"/>
    <p:sldId id="375" r:id="rId22"/>
    <p:sldId id="365" r:id="rId23"/>
    <p:sldId id="376" r:id="rId24"/>
    <p:sldId id="366" r:id="rId25"/>
    <p:sldId id="367" r:id="rId26"/>
    <p:sldId id="368" r:id="rId27"/>
    <p:sldId id="378" r:id="rId28"/>
    <p:sldId id="369" r:id="rId29"/>
    <p:sldId id="370" r:id="rId30"/>
    <p:sldId id="312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91C3F-A7AE-9D48-82F9-03B55C17BFEE}" v="1173" dt="2020-04-28T14:24:2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84831" autoAdjust="0"/>
  </p:normalViewPr>
  <p:slideViewPr>
    <p:cSldViewPr>
      <p:cViewPr varScale="1">
        <p:scale>
          <a:sx n="104" d="100"/>
          <a:sy n="104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F63401C-8CF5-4BD2-AF4E-A9909E8BD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90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90605E7-C3BD-48EB-B5DD-7F88CC0281EE}" type="slidenum">
              <a:rPr lang="en-GB" altLang="en-US"/>
              <a:pPr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187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B5DC27E-A2D3-3E43-A4C9-13C1F52CF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C59CFBC-1927-FA48-8AD6-CF7F28610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GB" altLang="en-US" sz="24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formatString % value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altLang="en-US" sz="24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"%</a:t>
            </a:r>
            <a:r>
              <a:rPr lang="en-GB" altLang="en-US" sz="24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.2</a:t>
            </a:r>
            <a:r>
              <a:rPr lang="en-GB" altLang="en-US" sz="240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</a:t>
            </a:r>
            <a:r>
              <a:rPr lang="en-GB" altLang="en-US" sz="24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  </a:t>
            </a:r>
            <a:r>
              <a:rPr lang="en-GB" altLang="en-US" sz="240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%</a:t>
            </a:r>
            <a:r>
              <a:rPr lang="en-GB" altLang="en-US" sz="24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GB" altLang="en-US" sz="2400">
                <a:solidFill>
                  <a:srgbClr val="FFC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price</a:t>
            </a:r>
          </a:p>
          <a:p>
            <a:pPr>
              <a:buSzPct val="120000"/>
              <a:buFont typeface="Wingdings" pitchFamily="2" charset="2"/>
              <a:buChar char="§"/>
            </a:pPr>
            <a:endParaRPr lang="en-GB" altLang="en-US" sz="24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endParaRPr lang="en-GB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"%m.nf" is the format string</a:t>
            </a:r>
          </a:p>
          <a:p>
            <a:pPr>
              <a:buSzPct val="120000"/>
              <a:buFont typeface="Wingdings" pitchFamily="2" charset="2"/>
              <a:buChar char="§"/>
            </a:pPr>
            <a:endParaRPr lang="en-GB" altLang="en-US" sz="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%m.nf is the format specifier</a:t>
            </a:r>
          </a:p>
          <a:p>
            <a:pPr>
              <a:buSzPct val="120000"/>
              <a:buFont typeface="Wingdings" pitchFamily="2" charset="2"/>
              <a:buNone/>
            </a:pPr>
            <a:endParaRPr lang="en-GB" altLang="en-US" sz="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% (outside the format string) is the string format operator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Apply the format string on a floating number</a:t>
            </a:r>
          </a:p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44AF1EE-7FD8-5A4A-B131-A72AB4EADB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7EB6B87-404A-9D46-9D40-2BA7046528D6}" type="slidenum">
              <a:rPr lang="en-GB" altLang="en-US" sz="1200"/>
              <a:pPr/>
              <a:t>19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089305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3AF63161-E0E1-B442-A7C8-7CDF03D51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5C70048-09A1-394E-949A-6694568D0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7461528-7BC5-4643-ADC1-8605C06E6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F9CE572-1381-F147-AA1D-4289EE09330A}" type="slidenum">
              <a:rPr lang="en-GB" altLang="en-US" sz="1200"/>
              <a:pPr/>
              <a:t>20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870794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6D5B7ECA-F78B-5946-84C8-80D398EB47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D3EE97D8-4485-A24C-B8CF-D4D75DD9F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B4DF2DD-F72B-5D42-8A9A-8D60197A6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F7B2030-96FA-0B49-9461-8B463A10DAAE}" type="slidenum">
              <a:rPr lang="en-GB" altLang="en-US" sz="1200"/>
              <a:pPr/>
              <a:t>21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953317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C68FB8E-2F9E-A145-9CF2-C7566DA3B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F05A1BBE-F2D6-8C4D-8909-2B970E5A9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"%</a:t>
            </a:r>
            <a:r>
              <a:rPr lang="en-GB" altLang="en-US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</a:t>
            </a:r>
            <a:r>
              <a:rPr lang="en-GB" altLang="en-US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.n</a:t>
            </a:r>
            <a:r>
              <a:rPr lang="en-GB" altLang="en-US" dirty="0" err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</a:t>
            </a:r>
            <a:r>
              <a:rPr lang="en-GB" altLang="en-US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 % value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9C6DE65-EF70-9B46-A362-E93BF596D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25790F4-73AE-6744-A136-5C454E263055}" type="slidenum">
              <a:rPr lang="en-GB" altLang="en-US" sz="1200"/>
              <a:pPr/>
              <a:t>22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25658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AE6CDF3-1A4E-1144-AC46-426D26681F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C7AA99C0-98C9-6040-BFFB-BDBDE65B4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SzPct val="120000"/>
              <a:buFont typeface="Wingdings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All </a:t>
            </a:r>
            <a:r>
              <a:rPr lang="en-GB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uppercase letters </a:t>
            </a: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come before </a:t>
            </a:r>
            <a:r>
              <a:rPr lang="en-GB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lowercase letters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GB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Numbers</a:t>
            </a: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come before letters</a:t>
            </a:r>
            <a:endParaRPr lang="en-GB" altLang="en-US" sz="2000">
              <a:solidFill>
                <a:srgbClr val="008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The </a:t>
            </a:r>
            <a:r>
              <a:rPr lang="en-GB" altLang="en-US" sz="2000">
                <a:solidFill>
                  <a:srgbClr val="FF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space</a:t>
            </a:r>
            <a:r>
              <a:rPr lang="en-GB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character comes before all printable characters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altLang="zh-CN" sz="2000">
                <a:solidFill>
                  <a:srgbClr val="26269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Empty string</a:t>
            </a:r>
            <a:r>
              <a:rPr lang="en-US" altLang="zh-CN" sz="2000">
                <a:solidFill>
                  <a:srgbClr val="66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zh-CN" sz="2000">
                <a:latin typeface="Arial" panose="020B0604020202020204" pitchFamily="34" charset="0"/>
                <a:ea typeface="ＭＳ Ｐゴシック" panose="020B0600070205080204" pitchFamily="34" charset="-128"/>
              </a:rPr>
              <a:t>comes before all non-empty characters</a:t>
            </a:r>
            <a:endParaRPr lang="en-GB" altLang="zh-CN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3779BAD-1EF5-A747-8C06-EFD20DC138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59CED6A-99BC-0A4E-B055-1858F6E33F20}" type="slidenum">
              <a:rPr lang="en-GB" altLang="en-US" sz="1200"/>
              <a:pPr/>
              <a:t>24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308607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1C2F644-930F-614D-B466-CD8EA87FA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65293CB9-56B1-B247-9A5F-2B7A3546B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D42DE8E-C939-7840-A829-75090716A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5A329E4A-B83E-5548-AADE-42423E3CA39A}" type="slidenum">
              <a:rPr lang="en-GB" altLang="en-US" sz="1200"/>
              <a:pPr/>
              <a:t>25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766083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40E274B1-99EE-854C-9BEB-D2F615498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F389B89E-02C5-3444-A77B-A5C118B16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304761B6-09A5-EF49-925A-E5A0A2BDAA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28B17F8-59DB-9B4F-965A-5FE862DF135E}" type="slidenum">
              <a:rPr lang="en-GB" altLang="en-US" sz="1200"/>
              <a:pPr/>
              <a:t>26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912744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D01F74A0-0256-DF49-AF68-0B42C61E1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FF91E7A2-8B25-F947-B47B-F653BF477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values</a:t>
            </a: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= [32, 54, 67, 5]</a:t>
            </a:r>
          </a:p>
          <a:p>
            <a:pPr>
              <a:buFont typeface="Wingdings" pitchFamily="2" charset="2"/>
              <a:buNone/>
            </a:pP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names=[“Ann”, “Ben”, “Chris”] </a:t>
            </a:r>
          </a:p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43DC366-1194-5045-A7CE-0BF4F08AA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14A5C0E-05FD-D742-961F-795669D79EB9}" type="slidenum">
              <a:rPr lang="en-GB" altLang="en-US" sz="1200"/>
              <a:pPr/>
              <a:t>29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29545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Practise using Word to type text answers and save it as a PDF. Become familiar with operations such as indentation, text formatting, pagination and the insertion of images, diagrams or pictures.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3401C-8CF5-4BD2-AF4E-A9909E8BDBC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24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3401C-8CF5-4BD2-AF4E-A9909E8BDBC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548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A0AB130-CF0D-6248-BCD8-884AE3CCED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4B5404C6-7C5E-E14A-86EA-DAA061D0E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2D6019DA-C6AD-7F43-B250-3462D5BD1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528C556-00BA-AF4A-9D2D-961AE8F3A631}" type="slidenum">
              <a:rPr lang="en-GB" altLang="en-US" sz="1200"/>
              <a:pPr/>
              <a:t>12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78005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4508644-3B60-034B-AB71-664E10928F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13999BD8-7BB0-BA43-A03B-EF1BA1614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15B46F7-963D-184C-81C9-06AF405D39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855342B-0B3E-0346-8E36-B33165223E78}" type="slidenum">
              <a:rPr lang="en-GB" altLang="en-US" sz="1200"/>
              <a:pPr/>
              <a:t>13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36294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DA0CC35B-0131-C442-BF4D-B1B9627FE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88C5EE2-D3F4-6D43-B0EF-4457BC9BA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Floor division: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always round quotient down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p = 6//4     # round down to 1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q = (-6)//4  # round down to -2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# avoid using // with arguments of type float</a:t>
            </a:r>
          </a:p>
          <a:p>
            <a:pPr>
              <a:buSzPct val="120000"/>
            </a:pPr>
            <a:endParaRPr lang="en-GB" altLang="en-US" sz="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Remainder: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(modulo) keep the remainder, discard the quotient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It always returns a number having the same sign as the divisor.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p = 5%4     # remainder 1 on dividing 5 by 4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q = (-5)%4  # 0&lt;=q&lt;=3 and q=-5+(2x4) = 3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       # (-5)%4=((-2)*4 + 3)%4=3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round up/down at half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q = round(n+0.5) 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# n is an </a:t>
            </a:r>
            <a:r>
              <a:rPr lang="en-GB" altLang="en-US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even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number, round(n+0.5)=</a:t>
            </a:r>
            <a:r>
              <a:rPr lang="en-GB" altLang="en-US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			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# n is an </a:t>
            </a:r>
            <a:r>
              <a:rPr lang="en-GB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odd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number, round(n+0.5)=</a:t>
            </a:r>
            <a:r>
              <a:rPr lang="en-GB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n+1</a:t>
            </a:r>
          </a:p>
          <a:p>
            <a:pPr>
              <a:buSzPct val="120000"/>
            </a:pP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#round(</a:t>
            </a:r>
            <a:r>
              <a:rPr lang="en-GB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3.5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)=4, round(</a:t>
            </a:r>
            <a:r>
              <a:rPr lang="en-GB" altLang="en-US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2.5</a:t>
            </a:r>
            <a:r>
              <a:rPr lang="en-GB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)=2</a:t>
            </a:r>
            <a:endParaRPr lang="en-GB" altLang="en-US" sz="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GB" altLang="en-US" dirty="0">
                <a:solidFill>
                  <a:srgbClr val="7030A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Always end up with an even number!</a:t>
            </a:r>
          </a:p>
          <a:p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66D27B7-8443-EE44-9BE0-1C2B0DC38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B52BA405-C728-E640-9D0C-BF8169FF4C3C}" type="slidenum">
              <a:rPr lang="en-GB" altLang="en-US" sz="1200"/>
              <a:pPr/>
              <a:t>14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50557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0BA1F46-30D4-9548-81BE-301BB0CE9B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3F885AE-C307-3E48-A18E-31FF33089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179CCE8-9057-5F49-AB2E-456BE23B1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CB3A42E-9F03-1446-B253-C1E644FFF07F}" type="slidenum">
              <a:rPr lang="en-GB" altLang="en-US" sz="1200"/>
              <a:pPr/>
              <a:t>16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4082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4CF16096-2D6A-4B40-8D48-FAA9AB7690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277A3E4B-02A9-8648-BCDD-C603E46EC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string = "He said \"Hello\""</a:t>
            </a:r>
          </a:p>
          <a:p>
            <a:pPr>
              <a:buSzPct val="120000"/>
            </a:pPr>
            <a:r>
              <a:rPr lang="en-GB" altLang="en-US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len(string)?</a:t>
            </a:r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</a:pP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# The value of string has 15 characters </a:t>
            </a:r>
          </a:p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CE7377-4585-124D-AF94-B688944477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FF7DE86-5AA8-A641-AA3F-7DAA612577CE}" type="slidenum">
              <a:rPr lang="en-GB" altLang="en-US" sz="1200"/>
              <a:pPr/>
              <a:t>17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01149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D740D60-C3E8-E74F-934D-671F915C4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11F3B77-524F-6B4C-B95C-7CCE72B6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string = "He said \"Hello\""</a:t>
            </a:r>
          </a:p>
          <a:p>
            <a:pPr>
              <a:buSzPct val="120000"/>
            </a:pPr>
            <a:r>
              <a:rPr lang="en-GB" altLang="en-US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len(string)?</a:t>
            </a:r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SzPct val="120000"/>
            </a:pPr>
            <a:r>
              <a:rPr lang="en-GB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# The value of string has 15 characters </a:t>
            </a:r>
          </a:p>
          <a:p>
            <a:endParaRPr lang="en-GB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49138735-48B2-4141-8C59-DA479501D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62730AE-D60C-754E-907C-7A9AD0FCA141}" type="slidenum">
              <a:rPr lang="en-GB" altLang="en-US" sz="1200"/>
              <a:pPr/>
              <a:t>18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95216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5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6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82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3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4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656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1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33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89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21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36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1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8" name="Picture 7" descr="bbk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778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d@its.bbk.ac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s.bbk.ac.uk/~sjmaybank/ITP/introduction%20to%20Programming.html" TargetMode="External"/><Relationship Id="rId2" Type="http://schemas.openxmlformats.org/officeDocument/2006/relationships/hyperlink" Target="http://www.bbk.ac.uk/library/exam-papers/computer-scien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382000" cy="1470025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ea typeface="ＭＳ Ｐゴシック" pitchFamily="34" charset="-128"/>
              </a:rPr>
              <a:t>Introduction to Programming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990033"/>
                </a:solidFill>
                <a:ea typeface="ＭＳ Ｐゴシック" pitchFamily="34" charset="-128"/>
              </a:rPr>
              <a:t>Revision</a:t>
            </a:r>
          </a:p>
          <a:p>
            <a:pPr eaLnBrk="1" hangingPunct="1"/>
            <a:r>
              <a:rPr lang="en-GB" altLang="en-US" b="1" dirty="0">
                <a:solidFill>
                  <a:srgbClr val="990033"/>
                </a:solidFill>
                <a:ea typeface="ＭＳ Ｐゴシック" pitchFamily="34" charset="-128"/>
              </a:rPr>
              <a:t>2019 - 2020</a:t>
            </a:r>
          </a:p>
          <a:p>
            <a:pPr eaLnBrk="1" hangingPunct="1"/>
            <a:endParaRPr lang="en-GB" altLang="en-US" b="1" dirty="0">
              <a:solidFill>
                <a:srgbClr val="990033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Case Things Go Wrong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Department will inform you about 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arrangements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case 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uploading to Moodle fails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technical queries specifically relating to the following issues please contact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Logging into Moodle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handwritten work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Submitting assessments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sd@its.bbk.ac.uk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020 3926 3456</a:t>
            </a:r>
          </a:p>
          <a:p>
            <a:pPr lvl="1"/>
            <a:endParaRPr lang="en-GB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a copy of the pdf examination file </a:t>
            </a:r>
            <a:r>
              <a:rPr lang="en-GB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your local disc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NOT change the file. This can be the evidence if things go wrong.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5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for the Exam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lecture slides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book PFE if needed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past papers</a:t>
            </a:r>
            <a:endParaRPr lang="en-GB" dirty="0"/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structure and marking scheme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online at Birkbeck's electronic library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http://www.bbk.ac.uk/library/exam-papers/computer-science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summary answers available on the course website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https://www.dcs.bbk.ac.uk/~sjmaybank/ITP/introduction%20to%20Programming.html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5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507CDDF-DF21-EA48-A140-AE9B53D73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Week 1: First Program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E4A180F-1321-184A-8A36-C16A4B2765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6381" y="1564481"/>
            <a:ext cx="8631237" cy="4613275"/>
          </a:xfrm>
        </p:spPr>
        <p:txBody>
          <a:bodyPr/>
          <a:lstStyle/>
          <a:p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Basic knowledge on Python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History, advantages, interpreter, portability</a:t>
            </a:r>
          </a:p>
          <a:p>
            <a:pPr lvl="1"/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Errors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Compile time errors, run time exceptions/errors</a:t>
            </a:r>
          </a:p>
          <a:p>
            <a:pPr lvl="2"/>
            <a:r>
              <a:rPr lang="en-US" altLang="en-US" sz="1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are they? Examples?</a:t>
            </a:r>
          </a:p>
          <a:p>
            <a:pPr lvl="1"/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Function print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number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  √                               	print(5)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string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 √				print(“hello”)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string, number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 √ 			print(“hello”, 5)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 + number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		print(“hello” + 5)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X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AD2CBEE4-A494-F441-9C04-07535A19047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2413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E183F04-BFF1-CB4E-B504-132B207D6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Week 2b: Variables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9E03FA0-4C35-884C-AF96-7D15A6E147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9074150" cy="3787775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Variables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Creation and value assignment 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variable can never be used if not created and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initialised</a:t>
            </a:r>
            <a:endParaRPr lang="en-US" alt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 a variable's name, trace a variable's value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Variable naming rules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begin with? 	     the rest? 	 reserved words?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reating variables for problem solving</a:t>
            </a:r>
          </a:p>
          <a:p>
            <a:pPr lvl="1"/>
            <a:endParaRPr lang="en-US" alt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Number Literals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int:  1, 0, -2,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etc</a:t>
            </a:r>
            <a:endParaRPr lang="en-US" alt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float: 2.0, 8E4, 3e-5,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etc</a:t>
            </a:r>
            <a:endParaRPr lang="en-US" alt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FFBAF620-D2A0-8C49-9D7A-1C081C94156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62020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DD71631-7959-8A4A-83C6-4AF9B450B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16912" cy="1143000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Week 3: Arithmetic and Built-in Functions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589F484-91A5-2840-BE21-BE9EA9D7B4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9195" y="1571625"/>
            <a:ext cx="9145587" cy="4752975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Operators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   –   *   **   /   //   %   ( 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Precedence</a:t>
            </a:r>
          </a:p>
          <a:p>
            <a:pPr lvl="2"/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 )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higher than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**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higher than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*, /, //, % 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higher than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+, –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Associativity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**: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right to left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(e.g., p = 2 ** 2 ** 3)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Other operators: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left to right</a:t>
            </a:r>
            <a:endParaRPr lang="en-US" altLang="en-US" sz="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Built-in functions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abs, min, max, round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(round up/down at half point)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Nested (built-in) functions, e.g.,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round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max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(num_1,num_2))</a:t>
            </a:r>
          </a:p>
          <a:p>
            <a:pPr lvl="1"/>
            <a:endParaRPr lang="en-US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Dividing a problem into a sequence of simple steps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11568C75-CB25-1040-9A10-D249D81C75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0493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6111551-B21D-8E4F-8E5E-FF286B77AF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3948" y="1752600"/>
            <a:ext cx="8604250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Evaluate expressions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a = 1, b = 2, a = b – a * b, what is a?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 = b – (a + 3) * 4, what is b?</a:t>
            </a:r>
          </a:p>
          <a:p>
            <a:pPr lvl="1"/>
            <a:endParaRPr lang="en-US" altLang="en-US" sz="1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Math module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common math functions, 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sqrt, exp, </a:t>
            </a:r>
            <a:r>
              <a:rPr lang="en-US" alt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trunc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etc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to obtain a math function? 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from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math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import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*    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red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indicates reserved words)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math function </a:t>
            </a:r>
            <a:r>
              <a:rPr lang="en-US" altLang="en-US" dirty="0">
                <a:solidFill>
                  <a:srgbClr val="7030A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cannot be used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 the import is not called (as above).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C75822C1-0F9C-DB4A-BFFA-75B65D9955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0B5B38-0A50-7E49-9753-78B85CA4C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072" y="266700"/>
            <a:ext cx="8785225" cy="1143000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Week 4: </a:t>
            </a:r>
            <a:r>
              <a:rPr lang="en-GB" altLang="en-US" sz="2200" dirty="0">
                <a:ea typeface="ＭＳ Ｐゴシック" panose="020B0600070205080204" pitchFamily="34" charset="-128"/>
              </a:rPr>
              <a:t>More Arithmetic and Input (2)</a:t>
            </a: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13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698795E-BB0D-9F42-A3C8-1B590560A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072" y="266700"/>
            <a:ext cx="8785225" cy="1143000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Week 4: </a:t>
            </a:r>
            <a:r>
              <a:rPr lang="en-GB" altLang="en-US" sz="2200" dirty="0">
                <a:ea typeface="ＭＳ Ｐゴシック" panose="020B0600070205080204" pitchFamily="34" charset="-128"/>
              </a:rPr>
              <a:t>More Arithmetic and Input (2)</a:t>
            </a: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69D4B35-1831-8E4D-968C-08DDF85F2B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9073" y="1600200"/>
            <a:ext cx="8785224" cy="49911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User input</a:t>
            </a:r>
          </a:p>
          <a:p>
            <a:pPr lvl="1"/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userInput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=  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input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("Please enter a number: ")</a:t>
            </a:r>
          </a:p>
          <a:p>
            <a:pPr lvl="1"/>
            <a:r>
              <a:rPr lang="en-GB" alt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userInput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is a string</a:t>
            </a:r>
          </a:p>
          <a:p>
            <a:pPr lvl="1"/>
            <a:endParaRPr lang="en-GB" altLang="en-US" sz="11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to turn the string into int or float?</a:t>
            </a:r>
          </a:p>
          <a:p>
            <a:pPr lvl="2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function int() and float()</a:t>
            </a:r>
          </a:p>
          <a:p>
            <a:pPr lvl="2"/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print(int("5.6"))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error, but </a:t>
            </a:r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print(float("5")) 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works</a:t>
            </a:r>
          </a:p>
          <a:p>
            <a:pPr lvl="2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GB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userInput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  <a:p>
            <a:pPr lvl="2"/>
            <a:endParaRPr lang="en-GB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Round-off errors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Why some numbers cannot be represented exactly in Python? 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4.35 * 100 != 435</a:t>
            </a:r>
          </a:p>
          <a:p>
            <a:pPr lvl="2"/>
            <a:endParaRPr lang="en-US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programs to solve detailed problems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CCC88BBD-14C2-9444-AFF0-88A21545BEE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97586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C24DE67-53D1-A54B-B11F-C90FB3209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7025"/>
            <a:ext cx="7993062" cy="1143000"/>
          </a:xfrm>
        </p:spPr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Week 5: Strings and Output (1)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EC9558E-6D50-9046-A963-CFA059CB58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844675"/>
            <a:ext cx="8599487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length, indexing (positive/negative)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concatenation (+), repetition (*)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 and print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convert numbers to strings str(num)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print(5)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or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print(5.0)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ok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(“hello”) + 5)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10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print(“hello”+ str(5))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ok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print(“hello”+ str(5.0))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ok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escape sequences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\"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\'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\n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\\ 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each with length 1</a:t>
            </a:r>
          </a:p>
          <a:p>
            <a:endParaRPr lang="en-US" altLang="en-US" sz="1000" dirty="0"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BAF99286-DB12-B14B-9694-CEE319F1776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11228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D0B83CC-1A44-614A-A539-4FAD4728F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993062" cy="1143000"/>
          </a:xfrm>
        </p:spPr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Week 5: Strings and Output (2)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4611B57-CAB4-7848-87FC-72BCA1311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4810" y="1676400"/>
            <a:ext cx="8599487" cy="5013325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Strings</a:t>
            </a:r>
          </a:p>
          <a:p>
            <a:endParaRPr lang="en-GB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print('He\\ said "Hello" today')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# The double quotes " are characters in the string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Result: He\ said "Hello" today</a:t>
            </a:r>
          </a:p>
          <a:p>
            <a:pPr>
              <a:buSzPct val="120000"/>
              <a:buFont typeface="Wingdings" pitchFamily="2" charset="2"/>
              <a:buNone/>
            </a:pPr>
            <a:endParaRPr lang="en-GB" altLang="en-US" sz="700" dirty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print("He said 'Hello' today\n")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# The single quotes ' are characters in the string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Result: He said 'Hello' today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[a new line]</a:t>
            </a:r>
          </a:p>
          <a:p>
            <a:pPr>
              <a:buSzPct val="120000"/>
              <a:buFont typeface="Wingdings" pitchFamily="2" charset="2"/>
              <a:buNone/>
            </a:pPr>
            <a:endParaRPr lang="en-GB" altLang="en-US" sz="700" dirty="0">
              <a:ea typeface="ＭＳ Ｐゴシック" panose="020B0600070205080204" pitchFamily="34" charset="-128"/>
            </a:endParaRP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print("He said \"Hello\" and 'Goodbye' today")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# The single quotes ' are characters in the string</a:t>
            </a: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Result: He said "Hello" and 'Goodbye' today</a:t>
            </a:r>
          </a:p>
          <a:p>
            <a:pPr>
              <a:buSzPct val="120000"/>
              <a:buFont typeface="Wingdings" pitchFamily="2" charset="2"/>
              <a:buNone/>
            </a:pPr>
            <a:endParaRPr lang="en-GB" altLang="en-US" sz="4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SzPct val="120000"/>
              <a:buFont typeface="Wingdings" pitchFamily="2" charset="2"/>
              <a:buNone/>
            </a:pPr>
            <a:endParaRPr lang="en-GB" altLang="en-US" sz="1800" dirty="0">
              <a:solidFill>
                <a:srgbClr val="0070C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buSzPct val="120000"/>
              <a:buFont typeface="Wingdings" pitchFamily="2" charset="2"/>
              <a:buNone/>
            </a:pPr>
            <a:r>
              <a:rPr lang="en-GB" alt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about the length of the above strings?</a:t>
            </a:r>
          </a:p>
          <a:p>
            <a:pPr>
              <a:buSzPct val="120000"/>
              <a:buFont typeface="Wingdings" pitchFamily="2" charset="2"/>
              <a:buNone/>
            </a:pPr>
            <a:endParaRPr lang="en-GB" altLang="en-US" sz="1800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SzPct val="120000"/>
              <a:buFont typeface="Wingdings" pitchFamily="2" charset="2"/>
              <a:buNone/>
            </a:pPr>
            <a:endParaRPr lang="en-GB" altLang="en-US" sz="1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 sz="1000" dirty="0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4F50B7C4-4ED1-6C46-A4D5-29CA472468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1924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9DAE4EE-AA29-3C47-8C8C-7614724B9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016" y="304800"/>
            <a:ext cx="7993062" cy="1143000"/>
          </a:xfrm>
        </p:spPr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Week 5: Strings and Output (3)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C67F0D9-0F01-F948-A125-BC7D54ADB3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2256" y="1676400"/>
            <a:ext cx="8599487" cy="4648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Format specifiers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 able to identify 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format specifier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format string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string format operator</a:t>
            </a:r>
          </a:p>
          <a:p>
            <a:pPr lvl="2"/>
            <a:r>
              <a:rPr lang="en-GB" altLang="en-US" dirty="0">
                <a:highlight>
                  <a:srgbClr val="00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"</a:t>
            </a:r>
            <a:r>
              <a:rPr lang="en-GB" altLang="en-US" dirty="0">
                <a:solidFill>
                  <a:srgbClr val="0070C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%.f</a:t>
            </a:r>
            <a:r>
              <a:rPr lang="en-GB" altLang="en-US" dirty="0">
                <a:highlight>
                  <a:srgbClr val="00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"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%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35.678</a:t>
            </a:r>
          </a:p>
          <a:p>
            <a:pPr lvl="3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format specifier: </a:t>
            </a:r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%.f</a:t>
            </a:r>
          </a:p>
          <a:p>
            <a:pPr lvl="3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format string: </a:t>
            </a:r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"%.f" </a:t>
            </a:r>
          </a:p>
          <a:p>
            <a:pPr lvl="3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 format operator: 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%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endParaRPr lang="en-GB" altLang="en-US" sz="6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 able to apply a format string to a value</a:t>
            </a:r>
          </a:p>
          <a:p>
            <a:pPr lvl="2"/>
            <a:r>
              <a:rPr lang="en-GB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formatString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% value</a:t>
            </a:r>
          </a:p>
          <a:p>
            <a:pPr lvl="2"/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print("%.f" 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%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35.678)</a:t>
            </a:r>
          </a:p>
          <a:p>
            <a:pPr lvl="3"/>
            <a:endParaRPr lang="en-US" altLang="en-US" sz="6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zh-CN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how a format</a:t>
            </a:r>
            <a:r>
              <a:rPr lang="en-GB" altLang="zh-CN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specifier works</a:t>
            </a:r>
          </a:p>
          <a:p>
            <a:pPr lvl="2"/>
            <a:r>
              <a:rPr lang="en-GB" altLang="zh-CN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See next slide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2D06F02B-134A-F24B-A32D-A3FE98E42A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0942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Exam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0292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Online, weighs 70% (20% In-lab test, 10% attendance)</a:t>
            </a:r>
          </a:p>
          <a:p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Time: Tuesday 26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2020, 02.00pm – 06.00pm (Moodle time)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for downloading the questions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hours for completing the answers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min for uploading the answers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hours in total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hours in total if you have an SSP*)</a:t>
            </a:r>
          </a:p>
          <a:p>
            <a:pPr lvl="1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submission </a:t>
            </a:r>
            <a:r>
              <a:rPr lang="en-US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dropbox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close after the deadlines</a:t>
            </a:r>
            <a:endParaRPr lang="en-US" sz="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SSP: Study Support Plan</a:t>
            </a:r>
          </a:p>
          <a:p>
            <a:pPr lvl="1"/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68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A94222D-66A6-F943-813E-A9B21C761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ＭＳ Ｐゴシック" panose="020B0600070205080204" pitchFamily="34" charset="-128"/>
              </a:rPr>
              <a:t>Format</a:t>
            </a:r>
            <a:r>
              <a:rPr lang="en-GB" altLang="zh-CN">
                <a:ea typeface="ＭＳ Ｐゴシック" panose="020B0600070205080204" pitchFamily="34" charset="-128"/>
              </a:rPr>
              <a:t> Specifier Summary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656F80A-F926-2749-A23F-4CD58AD8B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789744"/>
              </p:ext>
            </p:extLst>
          </p:nvPr>
        </p:nvGraphicFramePr>
        <p:xfrm>
          <a:off x="685800" y="2009775"/>
          <a:ext cx="7772400" cy="4119565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042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formatString</a:t>
                      </a: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4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(f</a:t>
                      </a: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loat)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35.678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(integer) 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(string)  “hello”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float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(round)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“%.f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“36”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error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“%.2f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“35.68”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“-5.00”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“%6.1f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“~~35.7”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“~~-5.0”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“%07.2f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“0035.68”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“-005.00”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integer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GB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trunc</a:t>
                      </a: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“%d”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“35”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error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“%5d”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“~~~35”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“~~~-5”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42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“35.678”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“hello”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“%7s”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“~35.678”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“~~~~~-5”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“~~hello”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“%3s”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“35.678”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“~-5”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“hello”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5665" name="Slide Number Placeholder 5">
            <a:extLst>
              <a:ext uri="{FF2B5EF4-FFF2-40B4-BE49-F238E27FC236}">
                <a16:creationId xmlns:a16="http://schemas.microsoft.com/office/drawing/2014/main" id="{A6EA5E7F-980E-BA43-9C52-6C52EF72C6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858000" y="622459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sp>
        <p:nvSpPr>
          <p:cNvPr id="25666" name="TextBox 7">
            <a:extLst>
              <a:ext uri="{FF2B5EF4-FFF2-40B4-BE49-F238E27FC236}">
                <a16:creationId xmlns:a16="http://schemas.microsoft.com/office/drawing/2014/main" id="{CD5E463B-5E63-8D48-838E-D94A17A86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75" y="1524000"/>
            <a:ext cx="308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formatString % value</a:t>
            </a:r>
          </a:p>
        </p:txBody>
      </p:sp>
      <p:sp>
        <p:nvSpPr>
          <p:cNvPr id="25667" name="TextBox 1">
            <a:extLst>
              <a:ext uri="{FF2B5EF4-FFF2-40B4-BE49-F238E27FC236}">
                <a16:creationId xmlns:a16="http://schemas.microsoft.com/office/drawing/2014/main" id="{9F2A1EB0-0F24-9E45-8369-88D678753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6154738"/>
            <a:ext cx="6816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e.g., print(“%.f” % 35.678),  print(“%d” % -5), or print(“%s” % “hello”) </a:t>
            </a:r>
          </a:p>
        </p:txBody>
      </p:sp>
      <p:sp>
        <p:nvSpPr>
          <p:cNvPr id="25668" name="TextBox 7">
            <a:extLst>
              <a:ext uri="{FF2B5EF4-FFF2-40B4-BE49-F238E27FC236}">
                <a16:creationId xmlns:a16="http://schemas.microsoft.com/office/drawing/2014/main" id="{D7209769-628A-AC4B-9077-8DA4E6294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7" y="1576388"/>
            <a:ext cx="2187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~ represents a space</a:t>
            </a:r>
          </a:p>
        </p:txBody>
      </p:sp>
    </p:spTree>
    <p:extLst>
      <p:ext uri="{BB962C8B-B14F-4D97-AF65-F5344CB8AC3E}">
        <p14:creationId xmlns:p14="http://schemas.microsoft.com/office/powerpoint/2010/main" val="685295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721F1C0F-F425-B34E-B67F-C1371A5CD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700" dirty="0">
                <a:ea typeface="ＭＳ Ｐゴシック" panose="020B0600070205080204" pitchFamily="34" charset="-128"/>
              </a:rPr>
              <a:t>Format</a:t>
            </a:r>
            <a:r>
              <a:rPr lang="en-GB" altLang="zh-CN" sz="2700" dirty="0">
                <a:ea typeface="ＭＳ Ｐゴシック" panose="020B0600070205080204" pitchFamily="34" charset="-128"/>
              </a:rPr>
              <a:t> Specifier Practice Sheet</a:t>
            </a:r>
            <a:endParaRPr lang="en-GB" altLang="en-US" sz="27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6F5B33-260A-0F47-8326-6E58AD8EE6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001837"/>
          <a:ext cx="7772400" cy="4119565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042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formatString</a:t>
                      </a: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4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(f</a:t>
                      </a: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loat)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35.678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(integer) 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(string)  “hello”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4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float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(round)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“%.f</a:t>
                      </a: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“%.2f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“%6.1f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“%07.2f</a:t>
                      </a: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”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26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4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integer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GB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trunc</a:t>
                      </a: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“%d”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“%5d”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42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“%7s”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“%3s”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713" name="Slide Number Placeholder 5">
            <a:extLst>
              <a:ext uri="{FF2B5EF4-FFF2-40B4-BE49-F238E27FC236}">
                <a16:creationId xmlns:a16="http://schemas.microsoft.com/office/drawing/2014/main" id="{131C941E-B78F-AF40-BE41-C7A7076591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858000" y="621665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7714" name="TextBox 7">
            <a:extLst>
              <a:ext uri="{FF2B5EF4-FFF2-40B4-BE49-F238E27FC236}">
                <a16:creationId xmlns:a16="http://schemas.microsoft.com/office/drawing/2014/main" id="{1FBDF4EB-29E9-264A-96DC-7EFC6E82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912" y="1539874"/>
            <a:ext cx="308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 err="1"/>
              <a:t>formatString</a:t>
            </a:r>
            <a:r>
              <a:rPr lang="en-GB" altLang="en-US" sz="2400" dirty="0"/>
              <a:t> % value</a:t>
            </a:r>
          </a:p>
        </p:txBody>
      </p:sp>
      <p:sp>
        <p:nvSpPr>
          <p:cNvPr id="27715" name="TextBox 1">
            <a:extLst>
              <a:ext uri="{FF2B5EF4-FFF2-40B4-BE49-F238E27FC236}">
                <a16:creationId xmlns:a16="http://schemas.microsoft.com/office/drawing/2014/main" id="{C65A7F9C-073E-6F40-8763-4BFEE02B6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7" y="6137275"/>
            <a:ext cx="6816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e.g., print(“%.f” % 35.678),  print(“%d” % -5), or print(“%s” % “hello”) </a:t>
            </a:r>
          </a:p>
        </p:txBody>
      </p:sp>
      <p:sp>
        <p:nvSpPr>
          <p:cNvPr id="27716" name="TextBox 7">
            <a:extLst>
              <a:ext uri="{FF2B5EF4-FFF2-40B4-BE49-F238E27FC236}">
                <a16:creationId xmlns:a16="http://schemas.microsoft.com/office/drawing/2014/main" id="{FF9D73BC-FE5F-6C41-A5DE-341F01003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7" y="1568450"/>
            <a:ext cx="2187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/>
              <a:t>~ represents a space</a:t>
            </a:r>
          </a:p>
        </p:txBody>
      </p:sp>
    </p:spTree>
    <p:extLst>
      <p:ext uri="{BB962C8B-B14F-4D97-AF65-F5344CB8AC3E}">
        <p14:creationId xmlns:p14="http://schemas.microsoft.com/office/powerpoint/2010/main" val="1663322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E443BBE7-5EB9-C145-AFCA-6DD68A0A9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19113"/>
            <a:ext cx="7993062" cy="1143000"/>
          </a:xfrm>
        </p:spPr>
        <p:txBody>
          <a:bodyPr/>
          <a:lstStyle/>
          <a:p>
            <a:pPr eaLnBrk="1" hangingPunct="1"/>
            <a:r>
              <a:rPr lang="en-GB" altLang="en-US" sz="2600" dirty="0">
                <a:ea typeface="ＭＳ Ｐゴシック" panose="020B0600070205080204" pitchFamily="34" charset="-128"/>
              </a:rPr>
              <a:t>Week 6: Relational Operators and Boolean Variables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9A46227A-E64B-6643-A44B-AF120BE376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486775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Relational operators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&gt;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&gt;=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&lt;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&lt;=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==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!=</a:t>
            </a:r>
          </a:p>
          <a:p>
            <a:pPr lvl="1"/>
            <a:endParaRPr lang="en-US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Boolean variables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Boolean values: 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True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False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Boolean operators: 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and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or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not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truth table (what it is, how to write a truth table)</a:t>
            </a:r>
          </a:p>
          <a:p>
            <a:pPr lvl="1"/>
            <a:endParaRPr lang="en-US" altLang="en-US" sz="4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Evaluate a Boolean expression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73 == 9,  73 &lt;= 9,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etc</a:t>
            </a:r>
            <a:endParaRPr lang="en-US" altLang="en-US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5">
            <a:extLst>
              <a:ext uri="{FF2B5EF4-FFF2-40B4-BE49-F238E27FC236}">
                <a16:creationId xmlns:a16="http://schemas.microsoft.com/office/drawing/2014/main" id="{831F00E7-9138-0E40-90F7-65B9AAF75E8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41446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DB60D74-A1E6-4846-9303-A8021C09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16" y="327089"/>
            <a:ext cx="6400800" cy="1143000"/>
          </a:xfrm>
        </p:spPr>
        <p:txBody>
          <a:bodyPr/>
          <a:lstStyle/>
          <a:p>
            <a:r>
              <a:rPr lang="en-GB" altLang="en-US">
                <a:ea typeface="ＭＳ Ｐゴシック" panose="020B0600070205080204" pitchFamily="34" charset="-128"/>
              </a:rPr>
              <a:t>Week 6: Relational Operators and Boolean Variables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95F3D06-4A7E-724A-B101-45E79B672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25" y="1844611"/>
            <a:ext cx="8718550" cy="4114800"/>
          </a:xfrm>
        </p:spPr>
        <p:txBody>
          <a:bodyPr/>
          <a:lstStyle/>
          <a:p>
            <a:pPr lvl="1"/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Define a Boolean expression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an expression is true if and only if all the variables a, b, c are true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 and b and c</a:t>
            </a:r>
          </a:p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an expression is true if and only if the variables b is false or a is true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not b or a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(not b) or a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E.g., an expression is true if and only if the variables b is false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not b</a:t>
            </a:r>
          </a:p>
          <a:p>
            <a:pPr lvl="1"/>
            <a:endParaRPr lang="en-US" altLang="en-US" sz="1600" dirty="0">
              <a:ea typeface="ＭＳ Ｐゴシック" panose="020B0600070205080204" pitchFamily="34" charset="-128"/>
            </a:endParaRPr>
          </a:p>
          <a:p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3020CBA-362C-F64E-A40B-15D6443AA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67669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06B199F-A7A4-DD4E-9665-F67B4C9F8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3544" y="398463"/>
            <a:ext cx="7993062" cy="1143000"/>
          </a:xfrm>
        </p:spPr>
        <p:txBody>
          <a:bodyPr/>
          <a:lstStyle/>
          <a:p>
            <a:pPr eaLnBrk="1" hangingPunct="1"/>
            <a:r>
              <a:rPr lang="en-GB" altLang="en-US" sz="2600" dirty="0">
                <a:ea typeface="ＭＳ Ｐゴシック" panose="020B0600070205080204" pitchFamily="34" charset="-128"/>
              </a:rPr>
              <a:t>Week 6: Relational Operators and Boolean Variables (3)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F8F36DAF-D0D9-F24A-BE4C-0B606CF74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14" y="1981200"/>
            <a:ext cx="8262186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Lexicographic ordering of </a:t>
            </a:r>
            <a:r>
              <a:rPr lang="en-US" altLang="en-US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characters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is the order of characters defined in python?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uppercase &lt; lowercase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numbers &lt; letters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space &lt; printable</a:t>
            </a:r>
          </a:p>
          <a:p>
            <a:pPr lvl="2"/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empty string &lt; non-empty characters</a:t>
            </a:r>
          </a:p>
          <a:p>
            <a:pPr lvl="2">
              <a:buFont typeface="Wingdings" pitchFamily="2" charset="2"/>
              <a:buNone/>
            </a:pP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>
              <a:buSzPct val="120000"/>
              <a:buFont typeface="Wingdings" pitchFamily="2" charset="2"/>
              <a:buChar char="§"/>
            </a:pPr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Lexicographic ordering of </a:t>
            </a:r>
            <a:r>
              <a:rPr lang="en-US" altLang="en-US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are strings compared in Python?</a:t>
            </a:r>
          </a:p>
          <a:p>
            <a:pPr lvl="1"/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"cart" &lt; "car"  - True or False?</a:t>
            </a:r>
            <a:endParaRPr lang="en-US" altLang="en-US" dirty="0">
              <a:solidFill>
                <a:srgbClr val="0070C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A9FC7EA5-8ADD-6145-BCD0-091420D965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09B6F-8811-C546-8FA7-CF9EFB706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287838"/>
            <a:ext cx="792162" cy="407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FF6600"/>
                </a:solidFill>
              </a:rPr>
              <a:t>" " </a:t>
            </a:r>
            <a:r>
              <a:rPr lang="en-GB" altLang="en-US" sz="2400" dirty="0"/>
              <a:t>&lt;</a:t>
            </a:r>
            <a:endParaRPr lang="en-US" altLang="en-US" sz="2400" dirty="0"/>
          </a:p>
        </p:txBody>
      </p:sp>
      <p:sp>
        <p:nvSpPr>
          <p:cNvPr id="32776" name="Rectangle 9">
            <a:extLst>
              <a:ext uri="{FF2B5EF4-FFF2-40B4-BE49-F238E27FC236}">
                <a16:creationId xmlns:a16="http://schemas.microsoft.com/office/drawing/2014/main" id="{71E15DA9-1859-5E4E-AE1E-605E55AE4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264025"/>
            <a:ext cx="720725" cy="360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6DDE7-7A4F-A943-BE45-4B902128BCCC}"/>
              </a:ext>
            </a:extLst>
          </p:cNvPr>
          <p:cNvSpPr txBox="1"/>
          <p:nvPr/>
        </p:nvSpPr>
        <p:spPr>
          <a:xfrm>
            <a:off x="4292600" y="4287838"/>
            <a:ext cx="393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"A" &lt; "B" &lt; "Z" </a:t>
            </a:r>
            <a:r>
              <a:rPr lang="en-GB" dirty="0"/>
              <a:t>&lt; </a:t>
            </a:r>
            <a:r>
              <a:rPr lang="en-GB" dirty="0">
                <a:solidFill>
                  <a:srgbClr val="008000"/>
                </a:solidFill>
                <a:latin typeface="+mn-lt"/>
              </a:rPr>
              <a:t>"a" &lt; "b" &lt; "z"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2DDA73-D6F3-8B49-BFF8-CA51C68DEAEF}"/>
              </a:ext>
            </a:extLst>
          </p:cNvPr>
          <p:cNvSpPr txBox="1"/>
          <p:nvPr/>
        </p:nvSpPr>
        <p:spPr>
          <a:xfrm>
            <a:off x="2225675" y="4305300"/>
            <a:ext cx="25844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FF"/>
                </a:solidFill>
                <a:latin typeface="+mn-lt"/>
              </a:rPr>
              <a:t>"0" &lt; "1" &lt; "9" </a:t>
            </a:r>
            <a:r>
              <a:rPr lang="en-GB" dirty="0"/>
              <a:t>&lt;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BA2E3-C633-D74F-B141-D9F2BCAD4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4287838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 </a:t>
            </a:r>
            <a:r>
              <a:rPr lang="en-GB" altLang="en-US" sz="2400" dirty="0">
                <a:solidFill>
                  <a:srgbClr val="C09C00"/>
                </a:solidFill>
              </a:rPr>
              <a:t>""</a:t>
            </a:r>
            <a:r>
              <a:rPr lang="en-GB" altLang="en-US" sz="2400" dirty="0">
                <a:solidFill>
                  <a:srgbClr val="660066"/>
                </a:solidFill>
              </a:rPr>
              <a:t> </a:t>
            </a:r>
            <a:r>
              <a:rPr lang="en-GB" altLang="en-US" sz="2400" dirty="0"/>
              <a:t>&lt; </a:t>
            </a:r>
          </a:p>
        </p:txBody>
      </p:sp>
    </p:spTree>
    <p:extLst>
      <p:ext uri="{BB962C8B-B14F-4D97-AF65-F5344CB8AC3E}">
        <p14:creationId xmlns:p14="http://schemas.microsoft.com/office/powerpoint/2010/main" val="26456734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1900A34-F333-2640-AE90-8B50D49D1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0740" y="381000"/>
            <a:ext cx="6400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Week 7: if Statement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0527BEE-9B9E-3947-A51B-11D5C1093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017713"/>
            <a:ext cx="7451725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Learn and apply the following statements: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if-else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nested if-else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if-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elif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-else</a:t>
            </a:r>
          </a:p>
          <a:p>
            <a:pPr lvl="1"/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Indentation plays an important role</a:t>
            </a:r>
          </a:p>
          <a:p>
            <a:pPr lvl="1">
              <a:buFont typeface="Wingdings" pitchFamily="2" charset="2"/>
              <a:buNone/>
            </a:pPr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Input validation + error message</a:t>
            </a:r>
          </a:p>
          <a:p>
            <a:endParaRPr lang="en-US" altLang="en-US" sz="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Never forget the :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56E1DEA4-4DEE-0B4F-A5DB-76B83B648F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129672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669BC729-B7B8-504A-93FB-38F0AFD7F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Week 8: Loops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FBF096EA-1E71-E44E-B7A9-3B7361745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556625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range() function and its use in for-loops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range(100), range(2,9), range(2, 9, 2)</a:t>
            </a:r>
          </a:p>
          <a:p>
            <a:pPr lvl="1"/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in range(100)</a:t>
            </a:r>
          </a:p>
          <a:p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while-loop and for-loop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When to use while-loop, when to use for-loop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to rewrite while-loop to for-loop and vice versa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 while-loops to control how many times it loops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 while-loops and for-loops to solve problems</a:t>
            </a: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645E17F8-B944-3B47-B9C6-218C3A8719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4652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BB9F3149-AFE4-294A-9463-E3F7DB90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loop to while loop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260C4E90-E444-EC43-9322-32D33081A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sum = 0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 index in range(0, 101, 2):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sum = sum + index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print(sum)</a:t>
            </a:r>
          </a:p>
          <a:p>
            <a:pPr marL="0" indent="0">
              <a:buFont typeface="Wingdings" pitchFamily="2" charset="2"/>
              <a:buNone/>
            </a:pPr>
            <a:endParaRPr lang="en-GB" altLang="en-US" sz="8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sum = 0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index = 0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while index &lt;= 100 :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sum = sum + index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	index = index + 2</a:t>
            </a:r>
          </a:p>
          <a:p>
            <a:pPr marL="0" indent="0">
              <a:buFont typeface="Wingdings" pitchFamily="2" charset="2"/>
              <a:buNone/>
            </a:pPr>
            <a:r>
              <a:rPr lang="en-GB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print(sum)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299D254-3656-EC47-AD5F-575390CBCE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788276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9A59325B-25E6-8145-BD95-31812C6B3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Week 9: Functions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FC7BB1C-B4B3-AF4B-B882-05F7502046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09600"/>
            <a:ext cx="9288462" cy="4114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Functions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are function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parameter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argument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return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?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the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header/body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of a function?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Why to define a function? The advantage of using functions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Defining functions and calling functions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Branches and returns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Local variables and scope of a variable</a:t>
            </a:r>
          </a:p>
          <a:p>
            <a:pPr lvl="1"/>
            <a:endParaRPr lang="en-US" altLang="en-US" sz="9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functions to solve problems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B354A379-2075-B24D-B918-841D73C417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00705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7F27D69E-BFC8-EE45-9585-EE79F85D2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Week 11: Lists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956CB862-0CC6-B54A-B251-C8419F115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1" y="1676400"/>
            <a:ext cx="7772400" cy="47656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a list?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Why need lists?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to create a list?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List indices and lengths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[3]? </a:t>
            </a: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[4]? </a:t>
            </a: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[-3]? </a:t>
            </a: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[-4]?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len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en-US" sz="1800" dirty="0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)?  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len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names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Finding/Dealing with elements in lists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index –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.index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(“Ben”)    the index of 1</a:t>
            </a:r>
            <a:r>
              <a:rPr lang="en-US" altLang="en-US" sz="1800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occurrence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append – </a:t>
            </a:r>
            <a:r>
              <a:rPr lang="en-US" altLang="en-US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values.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append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(89) or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.append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(“Dylan”) 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insert – </a:t>
            </a:r>
            <a:r>
              <a:rPr lang="en-US" altLang="en-US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.insert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(1, 2) or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.insert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(2, “Finn”) </a:t>
            </a:r>
          </a:p>
          <a:p>
            <a:pPr lvl="1">
              <a:buFont typeface="System Font Regular"/>
              <a:buChar char="-"/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remove – </a:t>
            </a:r>
            <a:r>
              <a:rPr lang="en-US" altLang="en-US" sz="1800" dirty="0" err="1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.pop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(3) or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names</a:t>
            </a:r>
            <a:r>
              <a:rPr lang="en-US" altLang="en-US" sz="18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.pop</a:t>
            </a: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() </a:t>
            </a:r>
          </a:p>
          <a:p>
            <a:pPr lvl="1">
              <a:buFont typeface="System Font Regular"/>
              <a:buChar char="-"/>
            </a:pPr>
            <a:r>
              <a:rPr lang="en-GB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GB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en-GB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[1][1]?</a:t>
            </a:r>
          </a:p>
          <a:p>
            <a:pPr lvl="1">
              <a:buFont typeface="System Font Regular"/>
              <a:buChar char="-"/>
            </a:pPr>
            <a:endParaRPr lang="en-US" altLang="en-US" sz="22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C7C32AAD-3EA1-344A-A6D5-D1F14A9488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24282A-2193-8F4B-8596-6EADBEFC4830}" type="slidenum">
              <a:rPr lang="en-GB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C4519D-05D2-0146-90B7-513495370D97}"/>
              </a:ext>
            </a:extLst>
          </p:cNvPr>
          <p:cNvSpPr txBox="1">
            <a:spLocks/>
          </p:cNvSpPr>
          <p:nvPr/>
        </p:nvSpPr>
        <p:spPr bwMode="auto">
          <a:xfrm>
            <a:off x="4438651" y="1643449"/>
            <a:ext cx="44386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en-GB" altLang="en-US" sz="2400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GB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[32, 54, 67, 5]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altLang="en-US" sz="2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en-GB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=[“Ann”, “Ben”, “Chris”]</a:t>
            </a:r>
          </a:p>
        </p:txBody>
      </p:sp>
    </p:spTree>
    <p:extLst>
      <p:ext uri="{BB962C8B-B14F-4D97-AF65-F5344CB8AC3E}">
        <p14:creationId xmlns:p14="http://schemas.microsoft.com/office/powerpoint/2010/main" val="277459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Exam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book 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 copying, no collusion</a:t>
            </a:r>
          </a:p>
          <a:p>
            <a:pPr marL="0" indent="0">
              <a:buNone/>
            </a:pPr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questions, 100 marks</a:t>
            </a:r>
          </a:p>
          <a:p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Memorize, Explain, Compare, Analyse, Work out, Program</a:t>
            </a:r>
          </a:p>
        </p:txBody>
      </p:sp>
    </p:spTree>
    <p:extLst>
      <p:ext uri="{BB962C8B-B14F-4D97-AF65-F5344CB8AC3E}">
        <p14:creationId xmlns:p14="http://schemas.microsoft.com/office/powerpoint/2010/main" val="2018432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Last but not least…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400"/>
            <a:ext cx="8382000" cy="5029200"/>
          </a:xfrm>
        </p:spPr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see "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Justify your answer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or "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the reason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do provide some explanations, otherwise, mark(s) will be deducted.</a:t>
            </a:r>
          </a:p>
          <a:p>
            <a:endParaRPr lang="en-GB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see "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step-by-step results of all calculation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do provide all the intermediate results.</a:t>
            </a:r>
          </a:p>
          <a:p>
            <a:pPr marL="0" indent="0">
              <a:buNone/>
            </a:pPr>
            <a:endParaRPr lang="en-GB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carefully. Don’t be in a rush.</a:t>
            </a:r>
          </a:p>
          <a:p>
            <a:pPr marL="0" indent="0">
              <a:buNone/>
            </a:pPr>
            <a:endParaRPr lang="en-GB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carefully.</a:t>
            </a:r>
          </a:p>
          <a:p>
            <a:pPr marL="0" indent="0">
              <a:buNone/>
            </a:pPr>
            <a:endParaRPr lang="en-GB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clearly and to the point. </a:t>
            </a:r>
          </a:p>
          <a:p>
            <a:pPr lvl="1"/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don’t write essays!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luck!</a:t>
            </a: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3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502E-ACDF-834C-9CA8-FEB2F695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Exam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95DF7-BADC-6844-BDDF-2F7774BCA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What's available at the start of the exam?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examination question paper in pdf format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answer sheet template in Word format</a:t>
            </a:r>
          </a:p>
          <a:p>
            <a:endParaRPr lang="en-US" dirty="0"/>
          </a:p>
        </p:txBody>
      </p:sp>
      <p:pic>
        <p:nvPicPr>
          <p:cNvPr id="6" name="Picture 5" descr="A picture containing knife&#10;&#10;Description automatically generated">
            <a:extLst>
              <a:ext uri="{FF2B5EF4-FFF2-40B4-BE49-F238E27FC236}">
                <a16:creationId xmlns:a16="http://schemas.microsoft.com/office/drawing/2014/main" id="{37C55DA5-AE34-374E-83B2-C529D68C0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95600"/>
            <a:ext cx="670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5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6B38-FAC3-2847-8DB6-5EE2ACD2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Exam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A3D73-81EF-8B44-80EB-7F77A2C37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22" y="1687425"/>
            <a:ext cx="8229600" cy="5029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What's to submit at the end of the exam?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System Font Regular"/>
              <a:buChar char="-"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PDF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( ≤ 100MB)  containing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answers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System Font Regular"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 Assignment submission portal on the course's Moodle page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A picture containing knife&#10;&#10;Description automatically generated">
            <a:extLst>
              <a:ext uri="{FF2B5EF4-FFF2-40B4-BE49-F238E27FC236}">
                <a16:creationId xmlns:a16="http://schemas.microsoft.com/office/drawing/2014/main" id="{36D76444-E2EF-504C-A377-9453D7372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6248400" cy="162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Answer Sheet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259" y="1676400"/>
            <a:ext cx="8229600" cy="50292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or other text editors would be sufficient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(e.g. Libre Office on Linux, Google Docs, TextEdit on Mac)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need to draw graphs or tables</a:t>
            </a:r>
          </a:p>
          <a:p>
            <a:pPr lvl="1"/>
            <a:endParaRPr lang="en-GB" sz="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answer sheets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(avoid using black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familiar with operations such as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indentation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text formatting, and the insertion of images, diagrams or pictures (if needed), etc. 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format your answers perfectly -&gt;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over form</a:t>
            </a: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which text editor you use, save as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PDF file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files are more reliable and less likely to be changed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file to prevent answers being overlooked or missing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2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Hand-Written </a:t>
            </a:r>
            <a:r>
              <a:rPr lang="en-GB" dirty="0">
                <a:solidFill>
                  <a:srgbClr val="FF0000"/>
                </a:solidFill>
              </a:rPr>
              <a:t>No</a:t>
            </a:r>
            <a:r>
              <a:rPr lang="en-GB" dirty="0"/>
              <a:t>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marL="0" indent="0">
              <a:buNone/>
            </a:pPr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Hand-written notes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(only choose to do this if there are no other options)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</a:t>
            </a:r>
          </a:p>
          <a:p>
            <a:pPr lvl="2"/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pictures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your handwritten answers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a Word document and insert your pictures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as a PDF file and upload it to Moodle</a:t>
            </a:r>
          </a:p>
          <a:p>
            <a:pPr lvl="2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(Download a free App on your smart phone: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CamScanner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use other Apps or a scanner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 all your answer sheets one by one into one document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as PDF and email it to yourself and Upload it to Moodle</a:t>
            </a:r>
          </a:p>
          <a:p>
            <a:pPr lvl="1"/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0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 the Answer Sheet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029200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your answer sheet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 marking, as always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put any personal information in the title or in the file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your candidate number, e.g., T123456 (can be found in student profile)</a:t>
            </a:r>
          </a:p>
          <a:p>
            <a:pPr lvl="2"/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candidateNumber_AFT.pdf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candidateNumber_APT.pdf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candidateNumber_BPT.pdf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GB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T123456_AFT.pdf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T123456_APT.pdf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GB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T123456_BPT.pdf </a:t>
            </a:r>
          </a:p>
          <a:p>
            <a:pPr marL="914400" lvl="2" indent="0">
              <a:buNone/>
            </a:pPr>
            <a:endParaRPr lang="en-GB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mock exam is available to practice the whole process</a:t>
            </a:r>
          </a:p>
          <a:p>
            <a:pPr marL="0" indent="0">
              <a:buNone/>
            </a:pPr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5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GB" dirty="0"/>
              <a:t>Hardware and Environment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029200"/>
          </a:xfrm>
        </p:spPr>
        <p:txBody>
          <a:bodyPr/>
          <a:lstStyle/>
          <a:p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and network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desktop or laptop 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reliable broadband connection is required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backup internet connection</a:t>
            </a:r>
          </a:p>
          <a:p>
            <a:pPr lvl="2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Mi-Fi device/dongle (aka, Pocket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WiFi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a tether to a mobile phone</a:t>
            </a:r>
          </a:p>
          <a:p>
            <a:pPr lvl="2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comfortable and quiet room</a:t>
            </a: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out the questions if it helps </a:t>
            </a:r>
            <a:endParaRPr lang="en-GB" dirty="0"/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679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39652</TotalTime>
  <Words>2776</Words>
  <Application>Microsoft Macintosh PowerPoint</Application>
  <PresentationFormat>On-screen Show (4:3)</PresentationFormat>
  <Paragraphs>488</Paragraphs>
  <Slides>30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System Font Regular</vt:lpstr>
      <vt:lpstr>Arial</vt:lpstr>
      <vt:lpstr>Courier New</vt:lpstr>
      <vt:lpstr>Tahoma</vt:lpstr>
      <vt:lpstr>Times New Roman</vt:lpstr>
      <vt:lpstr>Verdana</vt:lpstr>
      <vt:lpstr>Wingdings</vt:lpstr>
      <vt:lpstr>Default Design</vt:lpstr>
      <vt:lpstr>Introduction to Programming</vt:lpstr>
      <vt:lpstr>About the Exam </vt:lpstr>
      <vt:lpstr>About the Exam </vt:lpstr>
      <vt:lpstr>About the Exam</vt:lpstr>
      <vt:lpstr>About the Exam</vt:lpstr>
      <vt:lpstr>About the Answer Sheet </vt:lpstr>
      <vt:lpstr>All Hand-Written Notes</vt:lpstr>
      <vt:lpstr>Name the Answer Sheet </vt:lpstr>
      <vt:lpstr>Hardware and Environment </vt:lpstr>
      <vt:lpstr>In Case Things Go Wrong </vt:lpstr>
      <vt:lpstr>Prepare for the Exam </vt:lpstr>
      <vt:lpstr>Week 1: First Program</vt:lpstr>
      <vt:lpstr>Week 2b: Variables</vt:lpstr>
      <vt:lpstr>Week 3: Arithmetic and Built-in Functions</vt:lpstr>
      <vt:lpstr>Week 4: More Arithmetic and Input (2)</vt:lpstr>
      <vt:lpstr>Week 4: More Arithmetic and Input (2)</vt:lpstr>
      <vt:lpstr>Week 5: Strings and Output (1)</vt:lpstr>
      <vt:lpstr>Week 5: Strings and Output (2)</vt:lpstr>
      <vt:lpstr>Week 5: Strings and Output (3)</vt:lpstr>
      <vt:lpstr>Format Specifier Summary</vt:lpstr>
      <vt:lpstr>Format Specifier Practice Sheet</vt:lpstr>
      <vt:lpstr>Week 6: Relational Operators and Boolean Variables</vt:lpstr>
      <vt:lpstr>Week 6: Relational Operators and Boolean Variables (2)</vt:lpstr>
      <vt:lpstr>Week 6: Relational Operators and Boolean Variables (3)</vt:lpstr>
      <vt:lpstr>Week 7: if Statement</vt:lpstr>
      <vt:lpstr>Week 8: Loops</vt:lpstr>
      <vt:lpstr>For loop to while loop</vt:lpstr>
      <vt:lpstr>Week 9: Functions</vt:lpstr>
      <vt:lpstr>Week 11: Lists</vt:lpstr>
      <vt:lpstr>Last but not least…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</dc:creator>
  <cp:lastModifiedBy>Tingting Han</cp:lastModifiedBy>
  <cp:revision>605</cp:revision>
  <cp:lastPrinted>1601-01-01T00:00:00Z</cp:lastPrinted>
  <dcterms:created xsi:type="dcterms:W3CDTF">1601-01-01T00:00:00Z</dcterms:created>
  <dcterms:modified xsi:type="dcterms:W3CDTF">2020-04-28T14:24:43Z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