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3"/>
  </p:notesMasterIdLst>
  <p:handoutMasterIdLst>
    <p:handoutMasterId r:id="rId34"/>
  </p:handoutMasterIdLst>
  <p:sldIdLst>
    <p:sldId id="299" r:id="rId2"/>
    <p:sldId id="300" r:id="rId3"/>
    <p:sldId id="301" r:id="rId4"/>
    <p:sldId id="302" r:id="rId5"/>
    <p:sldId id="346" r:id="rId6"/>
    <p:sldId id="351" r:id="rId7"/>
    <p:sldId id="303" r:id="rId8"/>
    <p:sldId id="308" r:id="rId9"/>
    <p:sldId id="326" r:id="rId10"/>
    <p:sldId id="327" r:id="rId11"/>
    <p:sldId id="349" r:id="rId12"/>
    <p:sldId id="339" r:id="rId13"/>
    <p:sldId id="340" r:id="rId14"/>
    <p:sldId id="328" r:id="rId15"/>
    <p:sldId id="332" r:id="rId16"/>
    <p:sldId id="358" r:id="rId17"/>
    <p:sldId id="352" r:id="rId18"/>
    <p:sldId id="353" r:id="rId19"/>
    <p:sldId id="355" r:id="rId20"/>
    <p:sldId id="357" r:id="rId21"/>
    <p:sldId id="359" r:id="rId22"/>
    <p:sldId id="350" r:id="rId23"/>
    <p:sldId id="341" r:id="rId24"/>
    <p:sldId id="335" r:id="rId25"/>
    <p:sldId id="342" r:id="rId26"/>
    <p:sldId id="343" r:id="rId27"/>
    <p:sldId id="333" r:id="rId28"/>
    <p:sldId id="334" r:id="rId29"/>
    <p:sldId id="338" r:id="rId30"/>
    <p:sldId id="344" r:id="rId31"/>
    <p:sldId id="345" r:id="rId32"/>
  </p:sldIdLst>
  <p:sldSz cx="9144000" cy="6858000" type="screen4x3"/>
  <p:notesSz cx="6797675" cy="9926638"/>
  <p:defaultTextStyle>
    <a:defPPr>
      <a:defRPr lang="en-GB"/>
    </a:defPPr>
    <a:lvl1pPr algn="l" rtl="0" fontAlgn="base">
      <a:spcBef>
        <a:spcPct val="0"/>
      </a:spcBef>
      <a:spcAft>
        <a:spcPct val="0"/>
      </a:spcAft>
      <a:defRPr sz="2400"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sz="2400"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sz="2400"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sz="2400"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21" autoAdjust="0"/>
    <p:restoredTop sz="75029" autoAdjust="0"/>
  </p:normalViewPr>
  <p:slideViewPr>
    <p:cSldViewPr>
      <p:cViewPr varScale="1">
        <p:scale>
          <a:sx n="85" d="100"/>
          <a:sy n="85" d="100"/>
        </p:scale>
        <p:origin x="1224" y="90"/>
      </p:cViewPr>
      <p:guideLst>
        <p:guide orient="horz" pos="2160"/>
        <p:guide pos="2880"/>
      </p:guideLst>
    </p:cSldViewPr>
  </p:slideViewPr>
  <p:outlineViewPr>
    <p:cViewPr>
      <p:scale>
        <a:sx n="33" d="100"/>
        <a:sy n="33" d="100"/>
      </p:scale>
      <p:origin x="0" y="-8064"/>
    </p:cViewPr>
    <p:sldLst>
      <p:sld r:id="rId1" collapse="1"/>
    </p:sldLst>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338" name="Rectangle 2"/>
          <p:cNvSpPr>
            <a:spLocks noGrp="1" noChangeArrowheads="1"/>
          </p:cNvSpPr>
          <p:nvPr>
            <p:ph type="hdr" sz="quarter"/>
          </p:nvPr>
        </p:nvSpPr>
        <p:spPr bwMode="auto">
          <a:xfrm>
            <a:off x="0" y="1"/>
            <a:ext cx="2945971" cy="4956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142339" name="Rectangle 3"/>
          <p:cNvSpPr>
            <a:spLocks noGrp="1" noChangeArrowheads="1"/>
          </p:cNvSpPr>
          <p:nvPr>
            <p:ph type="dt" sz="quarter" idx="1"/>
          </p:nvPr>
        </p:nvSpPr>
        <p:spPr bwMode="auto">
          <a:xfrm>
            <a:off x="3851706" y="1"/>
            <a:ext cx="2945970" cy="4956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142340" name="Rectangle 4"/>
          <p:cNvSpPr>
            <a:spLocks noGrp="1" noChangeArrowheads="1"/>
          </p:cNvSpPr>
          <p:nvPr>
            <p:ph type="ftr" sz="quarter" idx="2"/>
          </p:nvPr>
        </p:nvSpPr>
        <p:spPr bwMode="auto">
          <a:xfrm>
            <a:off x="0" y="9430990"/>
            <a:ext cx="2945971" cy="49564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142341" name="Rectangle 5"/>
          <p:cNvSpPr>
            <a:spLocks noGrp="1" noChangeArrowheads="1"/>
          </p:cNvSpPr>
          <p:nvPr>
            <p:ph type="sldNum" sz="quarter" idx="3"/>
          </p:nvPr>
        </p:nvSpPr>
        <p:spPr bwMode="auto">
          <a:xfrm>
            <a:off x="3851706" y="9430990"/>
            <a:ext cx="2945970" cy="49564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C4237AF-E785-473A-800B-D15299AAA0AC}" type="slidenum">
              <a:rPr lang="en-GB" altLang="en-US"/>
              <a:pPr/>
              <a:t>‹#›</a:t>
            </a:fld>
            <a:endParaRPr lang="en-GB" altLang="en-US"/>
          </a:p>
        </p:txBody>
      </p:sp>
    </p:spTree>
    <p:extLst>
      <p:ext uri="{BB962C8B-B14F-4D97-AF65-F5344CB8AC3E}">
        <p14:creationId xmlns:p14="http://schemas.microsoft.com/office/powerpoint/2010/main" val="33386068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1"/>
            <a:ext cx="2945971" cy="4956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97283" name="Rectangle 3"/>
          <p:cNvSpPr>
            <a:spLocks noGrp="1" noChangeArrowheads="1"/>
          </p:cNvSpPr>
          <p:nvPr>
            <p:ph type="dt" idx="1"/>
          </p:nvPr>
        </p:nvSpPr>
        <p:spPr bwMode="auto">
          <a:xfrm>
            <a:off x="3851706" y="1"/>
            <a:ext cx="2945970" cy="4956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256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7285" name="Rectangle 5"/>
          <p:cNvSpPr>
            <a:spLocks noGrp="1" noChangeArrowheads="1"/>
          </p:cNvSpPr>
          <p:nvPr>
            <p:ph type="body" sz="quarter" idx="3"/>
          </p:nvPr>
        </p:nvSpPr>
        <p:spPr bwMode="auto">
          <a:xfrm>
            <a:off x="907291" y="4715496"/>
            <a:ext cx="4983094" cy="446596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97286" name="Rectangle 6"/>
          <p:cNvSpPr>
            <a:spLocks noGrp="1" noChangeArrowheads="1"/>
          </p:cNvSpPr>
          <p:nvPr>
            <p:ph type="ftr" sz="quarter" idx="4"/>
          </p:nvPr>
        </p:nvSpPr>
        <p:spPr bwMode="auto">
          <a:xfrm>
            <a:off x="0" y="9430990"/>
            <a:ext cx="2945971" cy="49564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97287" name="Rectangle 7"/>
          <p:cNvSpPr>
            <a:spLocks noGrp="1" noChangeArrowheads="1"/>
          </p:cNvSpPr>
          <p:nvPr>
            <p:ph type="sldNum" sz="quarter" idx="5"/>
          </p:nvPr>
        </p:nvSpPr>
        <p:spPr bwMode="auto">
          <a:xfrm>
            <a:off x="3851706" y="9430990"/>
            <a:ext cx="2945970" cy="49564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8A6307B-9362-42CD-AD50-407BE4AC0116}" type="slidenum">
              <a:rPr lang="en-GB" altLang="en-US"/>
              <a:pPr/>
              <a:t>‹#›</a:t>
            </a:fld>
            <a:endParaRPr lang="en-GB" altLang="en-US"/>
          </a:p>
        </p:txBody>
      </p:sp>
    </p:spTree>
    <p:extLst>
      <p:ext uri="{BB962C8B-B14F-4D97-AF65-F5344CB8AC3E}">
        <p14:creationId xmlns:p14="http://schemas.microsoft.com/office/powerpoint/2010/main" val="11858247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docs.python.org/3/library/decimal.html"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panose="020B0604020202020204" pitchFamily="34" charset="0"/>
              </a:defRPr>
            </a:lvl1pPr>
            <a:lvl2pPr marL="742950" indent="-285750" eaLnBrk="0" hangingPunct="0">
              <a:spcBef>
                <a:spcPct val="30000"/>
              </a:spcBef>
              <a:defRPr kumimoji="1" sz="1200">
                <a:solidFill>
                  <a:schemeClr val="tx1"/>
                </a:solidFill>
                <a:latin typeface="Arial" panose="020B0604020202020204" pitchFamily="34" charset="0"/>
              </a:defRPr>
            </a:lvl2pPr>
            <a:lvl3pPr marL="1143000" indent="-228600" eaLnBrk="0" hangingPunct="0">
              <a:spcBef>
                <a:spcPct val="30000"/>
              </a:spcBef>
              <a:defRPr kumimoji="1" sz="1200">
                <a:solidFill>
                  <a:schemeClr val="tx1"/>
                </a:solidFill>
                <a:latin typeface="Arial" panose="020B0604020202020204" pitchFamily="34" charset="0"/>
              </a:defRPr>
            </a:lvl3pPr>
            <a:lvl4pPr marL="1600200" indent="-228600" eaLnBrk="0" hangingPunct="0">
              <a:spcBef>
                <a:spcPct val="30000"/>
              </a:spcBef>
              <a:defRPr kumimoji="1" sz="1200">
                <a:solidFill>
                  <a:schemeClr val="tx1"/>
                </a:solidFill>
                <a:latin typeface="Arial" panose="020B0604020202020204" pitchFamily="34" charset="0"/>
              </a:defRPr>
            </a:lvl4pPr>
            <a:lvl5pPr marL="2057400" indent="-228600" eaLnBrk="0" hangingPunct="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eaLnBrk="1" hangingPunct="1">
              <a:spcBef>
                <a:spcPct val="0"/>
              </a:spcBef>
            </a:pPr>
            <a:fld id="{71449169-9F9A-4CBB-81A6-5FB194655623}" type="slidenum">
              <a:rPr kumimoji="0" lang="en-GB" altLang="en-US">
                <a:latin typeface="Tahoma" panose="020B0604030504040204" pitchFamily="34" charset="0"/>
              </a:rPr>
              <a:pPr eaLnBrk="1" hangingPunct="1">
                <a:spcBef>
                  <a:spcPct val="0"/>
                </a:spcBef>
              </a:pPr>
              <a:t>1</a:t>
            </a:fld>
            <a:endParaRPr kumimoji="0" lang="en-GB" altLang="en-US">
              <a:latin typeface="Tahoma" panose="020B0604030504040204" pitchFamily="34"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a:latin typeface="Arial" panose="020B0604020202020204" pitchFamily="34" charset="0"/>
            </a:endParaRPr>
          </a:p>
          <a:p>
            <a:endParaRPr lang="en-GB" altLang="en-US">
              <a:latin typeface="Arial" panose="020B0604020202020204" pitchFamily="34" charset="0"/>
            </a:endParaRPr>
          </a:p>
          <a:p>
            <a:endParaRPr lang="en-GB" altLang="en-US">
              <a:latin typeface="Arial" panose="020B0604020202020204" pitchFamily="34" charset="0"/>
            </a:endParaRPr>
          </a:p>
          <a:p>
            <a:endParaRPr lang="en-GB" altLang="en-US">
              <a:latin typeface="Arial" panose="020B0604020202020204" pitchFamily="34" charset="0"/>
            </a:endParaRPr>
          </a:p>
          <a:p>
            <a:endParaRPr lang="en-GB" altLang="en-US">
              <a:latin typeface="Arial" panose="020B0604020202020204" pitchFamily="34" charset="0"/>
            </a:endParaRPr>
          </a:p>
          <a:p>
            <a:endParaRPr lang="en-GB" altLang="en-US">
              <a:latin typeface="Arial" panose="020B0604020202020204" pitchFamily="34" charset="0"/>
            </a:endParaRPr>
          </a:p>
          <a:p>
            <a:endParaRPr lang="en-GB" altLang="en-US">
              <a:latin typeface="Arial" panose="020B0604020202020204" pitchFamily="34" charset="0"/>
            </a:endParaRPr>
          </a:p>
          <a:p>
            <a:endParaRPr lang="en-GB" altLang="en-US">
              <a:latin typeface="Arial" panose="020B0604020202020204" pitchFamily="34" charset="0"/>
            </a:endParaRPr>
          </a:p>
          <a:p>
            <a:endParaRPr lang="en-GB" altLang="en-US">
              <a:latin typeface="Arial" panose="020B0604020202020204" pitchFamily="34" charset="0"/>
            </a:endParaRPr>
          </a:p>
          <a:p>
            <a:endParaRPr lang="en-GB" altLang="en-US">
              <a:latin typeface="Arial" panose="020B0604020202020204" pitchFamily="34" charset="0"/>
            </a:endParaRPr>
          </a:p>
          <a:p>
            <a:endParaRPr lang="en-GB" altLang="en-US">
              <a:latin typeface="Arial" panose="020B0604020202020204" pitchFamily="34" charset="0"/>
            </a:endParaRPr>
          </a:p>
          <a:p>
            <a:endParaRPr lang="en-GB" altLang="en-US">
              <a:latin typeface="Arial" panose="020B0604020202020204" pitchFamily="34" charset="0"/>
            </a:endParaRPr>
          </a:p>
          <a:p>
            <a:endParaRPr lang="en-GB" altLang="en-US">
              <a:latin typeface="Arial" panose="020B0604020202020204" pitchFamily="34" charset="0"/>
            </a:endParaRPr>
          </a:p>
        </p:txBody>
      </p:sp>
    </p:spTree>
    <p:extLst>
      <p:ext uri="{BB962C8B-B14F-4D97-AF65-F5344CB8AC3E}">
        <p14:creationId xmlns:p14="http://schemas.microsoft.com/office/powerpoint/2010/main" val="41748577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17%5=2</a:t>
            </a:r>
          </a:p>
          <a:p>
            <a:r>
              <a:rPr lang="en-US" dirty="0"/>
              <a:t>(-17)%5=3</a:t>
            </a:r>
          </a:p>
          <a:p>
            <a:r>
              <a:rPr lang="en-US" altLang="zh-CN" dirty="0"/>
              <a:t>17%-5 = -3</a:t>
            </a:r>
          </a:p>
          <a:p>
            <a:r>
              <a:rPr lang="en-US" altLang="zh-CN" dirty="0"/>
              <a:t>-17%-5 = -2</a:t>
            </a:r>
            <a:endParaRPr lang="en-US" dirty="0"/>
          </a:p>
          <a:p>
            <a:endParaRPr lang="en-US" dirty="0"/>
          </a:p>
          <a:p>
            <a:endParaRPr lang="en-US" dirty="0"/>
          </a:p>
          <a:p>
            <a:endParaRPr lang="en-US" dirty="0"/>
          </a:p>
          <a:p>
            <a:r>
              <a:rPr lang="en-US" dirty="0"/>
              <a:t>(-5)/4 = (-2) …3</a:t>
            </a:r>
            <a:br>
              <a:rPr lang="en-US" dirty="0"/>
            </a:br>
            <a:r>
              <a:rPr lang="en-US" dirty="0"/>
              <a:t>3+(-2)*4=-5</a:t>
            </a:r>
          </a:p>
          <a:p>
            <a:endParaRPr lang="en-US" dirty="0"/>
          </a:p>
          <a:p>
            <a:r>
              <a:rPr kumimoji="1" lang="en-GB" sz="1200" b="0" i="0" kern="1200" dirty="0">
                <a:solidFill>
                  <a:schemeClr val="tx1"/>
                </a:solidFill>
                <a:effectLst/>
                <a:latin typeface="Arial" charset="0"/>
                <a:ea typeface="+mn-ea"/>
                <a:cs typeface="+mn-cs"/>
              </a:rPr>
              <a:t>Python's modulo operator (</a:t>
            </a:r>
            <a:r>
              <a:rPr lang="en-GB" dirty="0"/>
              <a:t>%</a:t>
            </a:r>
            <a:r>
              <a:rPr kumimoji="1" lang="en-GB" sz="1200" b="0" i="0" kern="1200" dirty="0">
                <a:solidFill>
                  <a:schemeClr val="tx1"/>
                </a:solidFill>
                <a:effectLst/>
                <a:latin typeface="Arial" charset="0"/>
                <a:ea typeface="+mn-ea"/>
                <a:cs typeface="+mn-cs"/>
              </a:rPr>
              <a:t>) always return a number having the same sign as the denominator (divisor)</a:t>
            </a:r>
            <a:endParaRPr lang="en-US" dirty="0"/>
          </a:p>
        </p:txBody>
      </p:sp>
      <p:sp>
        <p:nvSpPr>
          <p:cNvPr id="4" name="Slide Number Placeholder 3"/>
          <p:cNvSpPr>
            <a:spLocks noGrp="1"/>
          </p:cNvSpPr>
          <p:nvPr>
            <p:ph type="sldNum" sz="quarter" idx="10"/>
          </p:nvPr>
        </p:nvSpPr>
        <p:spPr/>
        <p:txBody>
          <a:bodyPr/>
          <a:lstStyle/>
          <a:p>
            <a:fld id="{38A6307B-9362-42CD-AD50-407BE4AC0116}" type="slidenum">
              <a:rPr lang="en-GB" altLang="en-US" smtClean="0"/>
              <a:pPr/>
              <a:t>20</a:t>
            </a:fld>
            <a:endParaRPr lang="en-GB" altLang="en-US"/>
          </a:p>
        </p:txBody>
      </p:sp>
    </p:spTree>
    <p:extLst>
      <p:ext uri="{BB962C8B-B14F-4D97-AF65-F5344CB8AC3E}">
        <p14:creationId xmlns:p14="http://schemas.microsoft.com/office/powerpoint/2010/main" val="13159877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17%5=2</a:t>
            </a:r>
          </a:p>
          <a:p>
            <a:r>
              <a:rPr lang="en-US" dirty="0"/>
              <a:t>(-17)%5=3</a:t>
            </a:r>
          </a:p>
          <a:p>
            <a:r>
              <a:rPr lang="en-US" altLang="zh-CN" dirty="0"/>
              <a:t>17%-5 = -3</a:t>
            </a:r>
          </a:p>
          <a:p>
            <a:r>
              <a:rPr lang="en-US" altLang="zh-CN" dirty="0"/>
              <a:t>-17%-5 = -2</a:t>
            </a:r>
            <a:endParaRPr lang="en-US" dirty="0"/>
          </a:p>
          <a:p>
            <a:endParaRPr lang="en-US" dirty="0"/>
          </a:p>
          <a:p>
            <a:endParaRPr lang="en-US" dirty="0"/>
          </a:p>
          <a:p>
            <a:endParaRPr lang="en-US" dirty="0"/>
          </a:p>
          <a:p>
            <a:r>
              <a:rPr lang="en-US" dirty="0"/>
              <a:t>(-5)/4 = (-2) …3</a:t>
            </a:r>
            <a:br>
              <a:rPr lang="en-US" dirty="0"/>
            </a:br>
            <a:r>
              <a:rPr lang="en-US" dirty="0"/>
              <a:t>3+(-2)*4=-5</a:t>
            </a:r>
          </a:p>
          <a:p>
            <a:endParaRPr lang="en-US" dirty="0"/>
          </a:p>
          <a:p>
            <a:r>
              <a:rPr kumimoji="1" lang="en-GB" sz="1200" b="0" i="0" kern="1200" dirty="0">
                <a:solidFill>
                  <a:schemeClr val="tx1"/>
                </a:solidFill>
                <a:effectLst/>
                <a:latin typeface="Arial" charset="0"/>
                <a:ea typeface="+mn-ea"/>
                <a:cs typeface="+mn-cs"/>
              </a:rPr>
              <a:t>Python's modulo operator (</a:t>
            </a:r>
            <a:r>
              <a:rPr lang="en-GB" dirty="0"/>
              <a:t>%</a:t>
            </a:r>
            <a:r>
              <a:rPr kumimoji="1" lang="en-GB" sz="1200" b="0" i="0" kern="1200" dirty="0">
                <a:solidFill>
                  <a:schemeClr val="tx1"/>
                </a:solidFill>
                <a:effectLst/>
                <a:latin typeface="Arial" charset="0"/>
                <a:ea typeface="+mn-ea"/>
                <a:cs typeface="+mn-cs"/>
              </a:rPr>
              <a:t>) always return a number having the same sign as the denominator (divisor)</a:t>
            </a:r>
            <a:endParaRPr lang="en-US" dirty="0"/>
          </a:p>
        </p:txBody>
      </p:sp>
      <p:sp>
        <p:nvSpPr>
          <p:cNvPr id="4" name="Slide Number Placeholder 3"/>
          <p:cNvSpPr>
            <a:spLocks noGrp="1"/>
          </p:cNvSpPr>
          <p:nvPr>
            <p:ph type="sldNum" sz="quarter" idx="10"/>
          </p:nvPr>
        </p:nvSpPr>
        <p:spPr/>
        <p:txBody>
          <a:bodyPr/>
          <a:lstStyle/>
          <a:p>
            <a:fld id="{38A6307B-9362-42CD-AD50-407BE4AC0116}" type="slidenum">
              <a:rPr lang="en-GB" altLang="en-US" smtClean="0"/>
              <a:pPr/>
              <a:t>21</a:t>
            </a:fld>
            <a:endParaRPr lang="en-GB" altLang="en-US"/>
          </a:p>
        </p:txBody>
      </p:sp>
    </p:spTree>
    <p:extLst>
      <p:ext uri="{BB962C8B-B14F-4D97-AF65-F5344CB8AC3E}">
        <p14:creationId xmlns:p14="http://schemas.microsoft.com/office/powerpoint/2010/main" val="24810383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expressions</a:t>
            </a:r>
            <a:r>
              <a:rPr lang="en-US" baseline="0" dirty="0"/>
              <a:t> to construction more expressions</a:t>
            </a:r>
            <a:endParaRPr lang="en-US" dirty="0"/>
          </a:p>
        </p:txBody>
      </p:sp>
      <p:sp>
        <p:nvSpPr>
          <p:cNvPr id="4" name="Slide Number Placeholder 3"/>
          <p:cNvSpPr>
            <a:spLocks noGrp="1"/>
          </p:cNvSpPr>
          <p:nvPr>
            <p:ph type="sldNum" sz="quarter" idx="10"/>
          </p:nvPr>
        </p:nvSpPr>
        <p:spPr/>
        <p:txBody>
          <a:bodyPr/>
          <a:lstStyle/>
          <a:p>
            <a:fld id="{38A6307B-9362-42CD-AD50-407BE4AC0116}" type="slidenum">
              <a:rPr lang="en-GB" altLang="en-US" smtClean="0"/>
              <a:pPr/>
              <a:t>24</a:t>
            </a:fld>
            <a:endParaRPr lang="en-GB" altLang="en-US"/>
          </a:p>
        </p:txBody>
      </p:sp>
    </p:spTree>
    <p:extLst>
      <p:ext uri="{BB962C8B-B14F-4D97-AF65-F5344CB8AC3E}">
        <p14:creationId xmlns:p14="http://schemas.microsoft.com/office/powerpoint/2010/main" val="5856306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dirty="0"/>
              <a:t>A precedence rule is not required for * and real</a:t>
            </a:r>
          </a:p>
          <a:p>
            <a:pPr marL="0" indent="0">
              <a:buNone/>
            </a:pPr>
            <a:r>
              <a:rPr lang="en-GB" sz="1200" dirty="0"/>
              <a:t># division /</a:t>
            </a:r>
          </a:p>
          <a:p>
            <a:r>
              <a:rPr lang="en-US" dirty="0"/>
              <a:t>means that it does not matter which operator is</a:t>
            </a:r>
            <a:r>
              <a:rPr lang="en-US" baseline="0" dirty="0"/>
              <a:t> done first. </a:t>
            </a:r>
          </a:p>
          <a:p>
            <a:r>
              <a:rPr lang="en-US" baseline="0" dirty="0"/>
              <a:t>13, 24, 2.75</a:t>
            </a:r>
            <a:endParaRPr lang="en-US" dirty="0"/>
          </a:p>
        </p:txBody>
      </p:sp>
      <p:sp>
        <p:nvSpPr>
          <p:cNvPr id="4" name="Slide Number Placeholder 3"/>
          <p:cNvSpPr>
            <a:spLocks noGrp="1"/>
          </p:cNvSpPr>
          <p:nvPr>
            <p:ph type="sldNum" sz="quarter" idx="10"/>
          </p:nvPr>
        </p:nvSpPr>
        <p:spPr/>
        <p:txBody>
          <a:bodyPr/>
          <a:lstStyle/>
          <a:p>
            <a:fld id="{38A6307B-9362-42CD-AD50-407BE4AC0116}" type="slidenum">
              <a:rPr lang="en-GB" altLang="en-US" smtClean="0"/>
              <a:pPr/>
              <a:t>26</a:t>
            </a:fld>
            <a:endParaRPr lang="en-GB" altLang="en-US"/>
          </a:p>
        </p:txBody>
      </p:sp>
    </p:spTree>
    <p:extLst>
      <p:ext uri="{BB962C8B-B14F-4D97-AF65-F5344CB8AC3E}">
        <p14:creationId xmlns:p14="http://schemas.microsoft.com/office/powerpoint/2010/main" val="9742745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8A6307B-9362-42CD-AD50-407BE4AC0116}" type="slidenum">
              <a:rPr lang="en-GB" altLang="en-US" smtClean="0"/>
              <a:pPr/>
              <a:t>27</a:t>
            </a:fld>
            <a:endParaRPr lang="en-GB" altLang="en-US"/>
          </a:p>
        </p:txBody>
      </p:sp>
    </p:spTree>
    <p:extLst>
      <p:ext uri="{BB962C8B-B14F-4D97-AF65-F5344CB8AC3E}">
        <p14:creationId xmlns:p14="http://schemas.microsoft.com/office/powerpoint/2010/main" val="17904773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sz="1200" kern="1200" dirty="0">
                <a:solidFill>
                  <a:schemeClr val="tx1"/>
                </a:solidFill>
                <a:latin typeface="Arial" charset="0"/>
                <a:ea typeface="+mn-ea"/>
                <a:cs typeface="+mn-cs"/>
              </a:rPr>
              <a:t>The behavior you are seeing is typical IEEE 754 rounding behavior. If it has to choose between two numbers that are equally different from the input, it always picks the even one. The advantage of this behavior is that the average rounding effect is zero - equally many numbers round up and down. If you round the half way numbers in a consistent direction the rounding will affect the expected value.</a:t>
            </a:r>
          </a:p>
          <a:p>
            <a:endParaRPr kumimoji="1" lang="en-US" sz="1200" kern="1200" dirty="0">
              <a:solidFill>
                <a:schemeClr val="tx1"/>
              </a:solidFill>
              <a:latin typeface="Arial" charset="0"/>
              <a:ea typeface="+mn-ea"/>
              <a:cs typeface="+mn-cs"/>
            </a:endParaRPr>
          </a:p>
          <a:p>
            <a:r>
              <a:rPr kumimoji="1" lang="en-US" sz="1200" kern="1200" dirty="0">
                <a:solidFill>
                  <a:schemeClr val="tx1"/>
                </a:solidFill>
                <a:latin typeface="Arial" charset="0"/>
                <a:ea typeface="+mn-ea"/>
                <a:cs typeface="+mn-cs"/>
              </a:rPr>
              <a:t>The behavior you are seeing is correct if the objective is fair rounding, but that is not always what is needed.</a:t>
            </a:r>
          </a:p>
          <a:p>
            <a:endParaRPr kumimoji="1" lang="en-US" sz="1200" kern="1200" dirty="0">
              <a:solidFill>
                <a:schemeClr val="tx1"/>
              </a:solidFill>
              <a:latin typeface="Arial" charset="0"/>
              <a:ea typeface="+mn-ea"/>
              <a:cs typeface="+mn-cs"/>
            </a:endParaRPr>
          </a:p>
          <a:p>
            <a:r>
              <a:rPr kumimoji="1" lang="en-US" sz="1200" kern="1200" dirty="0">
                <a:solidFill>
                  <a:schemeClr val="tx1"/>
                </a:solidFill>
                <a:latin typeface="Arial" charset="0"/>
                <a:ea typeface="+mn-ea"/>
                <a:cs typeface="+mn-cs"/>
              </a:rPr>
              <a:t>Note the </a:t>
            </a:r>
            <a:r>
              <a:rPr kumimoji="1" lang="en-US" sz="1200" i="1" kern="1200" dirty="0">
                <a:solidFill>
                  <a:schemeClr val="tx1"/>
                </a:solidFill>
                <a:latin typeface="Arial" charset="0"/>
                <a:ea typeface="+mn-ea"/>
                <a:cs typeface="+mn-cs"/>
              </a:rPr>
              <a:t>rounding half to even</a:t>
            </a:r>
            <a:r>
              <a:rPr kumimoji="1" lang="en-US" sz="1200" i="0" kern="1200" dirty="0">
                <a:solidFill>
                  <a:schemeClr val="tx1"/>
                </a:solidFill>
                <a:latin typeface="Arial" charset="0"/>
                <a:ea typeface="+mn-ea"/>
                <a:cs typeface="+mn-cs"/>
              </a:rPr>
              <a:t>. This is also called </a:t>
            </a:r>
            <a:r>
              <a:rPr kumimoji="1" lang="en-US" sz="1200" i="1" kern="1200" dirty="0">
                <a:solidFill>
                  <a:schemeClr val="tx1"/>
                </a:solidFill>
                <a:latin typeface="Arial" charset="0"/>
                <a:ea typeface="+mn-ea"/>
                <a:cs typeface="+mn-cs"/>
              </a:rPr>
              <a:t>bankers rounding</a:t>
            </a:r>
            <a:r>
              <a:rPr kumimoji="1" lang="en-US" sz="1200" i="0" kern="1200" dirty="0">
                <a:solidFill>
                  <a:schemeClr val="tx1"/>
                </a:solidFill>
                <a:latin typeface="Arial" charset="0"/>
                <a:ea typeface="+mn-ea"/>
                <a:cs typeface="+mn-cs"/>
              </a:rPr>
              <a:t>; instead of always rounding up or down (compounding rounding errors), by rounding to the nearest </a:t>
            </a:r>
            <a:r>
              <a:rPr kumimoji="1" lang="en-US" sz="1200" i="1" kern="1200" dirty="0">
                <a:solidFill>
                  <a:schemeClr val="tx1"/>
                </a:solidFill>
                <a:latin typeface="Arial" charset="0"/>
                <a:ea typeface="+mn-ea"/>
                <a:cs typeface="+mn-cs"/>
              </a:rPr>
              <a:t>even</a:t>
            </a:r>
            <a:r>
              <a:rPr kumimoji="1" lang="en-US" sz="1200" i="0" kern="1200" dirty="0">
                <a:solidFill>
                  <a:schemeClr val="tx1"/>
                </a:solidFill>
                <a:latin typeface="Arial" charset="0"/>
                <a:ea typeface="+mn-ea"/>
                <a:cs typeface="+mn-cs"/>
              </a:rPr>
              <a:t> number you average out rounding errors.</a:t>
            </a:r>
          </a:p>
          <a:p>
            <a:r>
              <a:rPr kumimoji="1" lang="en-US" sz="1200" i="0" kern="1200" dirty="0">
                <a:solidFill>
                  <a:schemeClr val="tx1"/>
                </a:solidFill>
                <a:latin typeface="Arial" charset="0"/>
                <a:ea typeface="+mn-ea"/>
                <a:cs typeface="+mn-cs"/>
              </a:rPr>
              <a:t>If you need more control over the rounding </a:t>
            </a:r>
            <a:r>
              <a:rPr kumimoji="1" lang="en-US" sz="1200" i="0" kern="1200" dirty="0" err="1">
                <a:solidFill>
                  <a:schemeClr val="tx1"/>
                </a:solidFill>
                <a:latin typeface="Arial" charset="0"/>
                <a:ea typeface="+mn-ea"/>
                <a:cs typeface="+mn-cs"/>
              </a:rPr>
              <a:t>behaviour</a:t>
            </a:r>
            <a:r>
              <a:rPr kumimoji="1" lang="en-US" sz="1200" i="0" kern="1200" dirty="0">
                <a:solidFill>
                  <a:schemeClr val="tx1"/>
                </a:solidFill>
                <a:latin typeface="Arial" charset="0"/>
                <a:ea typeface="+mn-ea"/>
                <a:cs typeface="+mn-cs"/>
              </a:rPr>
              <a:t>, use the </a:t>
            </a:r>
            <a:r>
              <a:rPr kumimoji="1" lang="en-US" sz="1200" i="0" kern="1200" dirty="0">
                <a:solidFill>
                  <a:schemeClr val="tx1"/>
                </a:solidFill>
                <a:latin typeface="Arial" charset="0"/>
                <a:ea typeface="+mn-ea"/>
                <a:cs typeface="+mn-cs"/>
                <a:hlinkClick r:id="rId3"/>
              </a:rPr>
              <a:t>decimal module, which lets you specify exactly what rounding strategy should be used.</a:t>
            </a:r>
            <a:endParaRPr kumimoji="1" lang="en-US" sz="1200" i="0" kern="1200" dirty="0">
              <a:solidFill>
                <a:schemeClr val="tx1"/>
              </a:solidFill>
              <a:latin typeface="Arial" charset="0"/>
              <a:ea typeface="+mn-ea"/>
              <a:cs typeface="+mn-cs"/>
            </a:endParaRPr>
          </a:p>
          <a:p>
            <a:endParaRPr kumimoji="1" lang="en-US" sz="1200" i="0" kern="1200" dirty="0">
              <a:solidFill>
                <a:schemeClr val="tx1"/>
              </a:solidFill>
              <a:latin typeface="Arial" charset="0"/>
              <a:ea typeface="+mn-ea"/>
              <a:cs typeface="+mn-cs"/>
            </a:endParaRPr>
          </a:p>
          <a:p>
            <a:r>
              <a:rPr kumimoji="1" lang="en-US" sz="1200" kern="1200" dirty="0">
                <a:solidFill>
                  <a:schemeClr val="tx1"/>
                </a:solidFill>
                <a:latin typeface="Arial" charset="0"/>
                <a:ea typeface="+mn-ea"/>
                <a:cs typeface="+mn-cs"/>
              </a:rPr>
              <a:t>For the normal round we are used to, use the following:</a:t>
            </a:r>
          </a:p>
          <a:p>
            <a:r>
              <a:rPr kumimoji="1" lang="en-US" sz="1200" kern="1200" dirty="0">
                <a:solidFill>
                  <a:schemeClr val="tx1"/>
                </a:solidFill>
                <a:latin typeface="Arial" charset="0"/>
                <a:ea typeface="+mn-ea"/>
                <a:cs typeface="+mn-cs"/>
              </a:rPr>
              <a:t>&gt;&gt;&gt; from decimal import *</a:t>
            </a:r>
          </a:p>
          <a:p>
            <a:r>
              <a:rPr kumimoji="1" lang="en-US" sz="1200" kern="1200" dirty="0">
                <a:solidFill>
                  <a:schemeClr val="tx1"/>
                </a:solidFill>
                <a:latin typeface="Arial" charset="0"/>
                <a:ea typeface="+mn-ea"/>
                <a:cs typeface="+mn-cs"/>
              </a:rPr>
              <a:t>&gt;&gt;&gt; Decimal(4.5).quantize(0,ROUND_HALF_UP)</a:t>
            </a:r>
          </a:p>
          <a:p>
            <a:r>
              <a:rPr kumimoji="1" lang="en-US" sz="1200" kern="1200" dirty="0">
                <a:solidFill>
                  <a:schemeClr val="tx1"/>
                </a:solidFill>
                <a:latin typeface="Arial" charset="0"/>
                <a:ea typeface="+mn-ea"/>
                <a:cs typeface="+mn-cs"/>
              </a:rPr>
              <a:t>Decimal('5’)</a:t>
            </a:r>
          </a:p>
          <a:p>
            <a:r>
              <a:rPr kumimoji="1" lang="en-US" sz="1200" kern="1200" dirty="0">
                <a:solidFill>
                  <a:schemeClr val="tx1"/>
                </a:solidFill>
                <a:latin typeface="Arial" charset="0"/>
                <a:ea typeface="+mn-ea"/>
                <a:cs typeface="+mn-cs"/>
              </a:rPr>
              <a:t>And you can specify the rounding you desire: ROUND_CEILING, ROUND_DOWN, ROUND_FLOOR, ROUND_HALF_DOWN, ROUND_HALF_EVEN, ROUND_HALF_UP, ROUND_UP, and ROUND_05UP are all options.</a:t>
            </a:r>
            <a:endParaRPr lang="en-US" dirty="0"/>
          </a:p>
        </p:txBody>
      </p:sp>
      <p:sp>
        <p:nvSpPr>
          <p:cNvPr id="4" name="Slide Number Placeholder 3"/>
          <p:cNvSpPr>
            <a:spLocks noGrp="1"/>
          </p:cNvSpPr>
          <p:nvPr>
            <p:ph type="sldNum" sz="quarter" idx="10"/>
          </p:nvPr>
        </p:nvSpPr>
        <p:spPr/>
        <p:txBody>
          <a:bodyPr/>
          <a:lstStyle/>
          <a:p>
            <a:fld id="{38A6307B-9362-42CD-AD50-407BE4AC0116}" type="slidenum">
              <a:rPr lang="en-GB" altLang="en-US" smtClean="0"/>
              <a:pPr/>
              <a:t>28</a:t>
            </a:fld>
            <a:endParaRPr lang="en-GB" altLang="en-US"/>
          </a:p>
        </p:txBody>
      </p:sp>
    </p:spTree>
    <p:extLst>
      <p:ext uri="{BB962C8B-B14F-4D97-AF65-F5344CB8AC3E}">
        <p14:creationId xmlns:p14="http://schemas.microsoft.com/office/powerpoint/2010/main" val="22567553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(3-4)-7 = -8</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dirty="0"/>
              <a:t>(1/2)/4 = 0.125</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dirty="0"/>
              <a:t>2**(2**3) = 256</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dirty="0"/>
          </a:p>
          <a:p>
            <a:endParaRPr lang="en-GB" sz="1200" dirty="0"/>
          </a:p>
          <a:p>
            <a:endParaRPr lang="en-US" dirty="0"/>
          </a:p>
        </p:txBody>
      </p:sp>
      <p:sp>
        <p:nvSpPr>
          <p:cNvPr id="4" name="Slide Number Placeholder 3"/>
          <p:cNvSpPr>
            <a:spLocks noGrp="1"/>
          </p:cNvSpPr>
          <p:nvPr>
            <p:ph type="sldNum" sz="quarter" idx="10"/>
          </p:nvPr>
        </p:nvSpPr>
        <p:spPr/>
        <p:txBody>
          <a:bodyPr/>
          <a:lstStyle/>
          <a:p>
            <a:fld id="{38A6307B-9362-42CD-AD50-407BE4AC0116}" type="slidenum">
              <a:rPr lang="en-GB" altLang="en-US" smtClean="0"/>
              <a:pPr/>
              <a:t>29</a:t>
            </a:fld>
            <a:endParaRPr lang="en-GB" altLang="en-US"/>
          </a:p>
        </p:txBody>
      </p:sp>
    </p:spTree>
    <p:extLst>
      <p:ext uri="{BB962C8B-B14F-4D97-AF65-F5344CB8AC3E}">
        <p14:creationId xmlns:p14="http://schemas.microsoft.com/office/powerpoint/2010/main" val="34527176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=2.5*(-1.5)+6.5*1.5=6</a:t>
            </a:r>
          </a:p>
          <a:p>
            <a:pPr marL="228600" indent="-228600">
              <a:buAutoNum type="arabicPeriod"/>
            </a:pPr>
            <a:r>
              <a:rPr lang="en-US" dirty="0"/>
              <a:t>=4+2=6</a:t>
            </a:r>
          </a:p>
          <a:p>
            <a:pPr marL="228600" indent="-228600">
              <a:buAutoNum type="arabicPeriod"/>
            </a:pPr>
            <a:r>
              <a:rPr lang="en-US" dirty="0"/>
              <a:t>=5*2.5-4/5=12.5-0.8=11.7</a:t>
            </a:r>
          </a:p>
          <a:p>
            <a:pPr marL="228600" indent="-228600">
              <a:buAutoNum type="arabicPeriod"/>
            </a:pPr>
            <a:r>
              <a:rPr lang="en-US" dirty="0"/>
              <a:t>=1-n=-3</a:t>
            </a:r>
          </a:p>
          <a:p>
            <a:pPr marL="228600" indent="-228600">
              <a:buAutoNum type="arabicPeriod"/>
            </a:pPr>
            <a:r>
              <a:rPr lang="en-US" dirty="0"/>
              <a:t>from math import *</a:t>
            </a:r>
          </a:p>
          <a:p>
            <a:pPr marL="0" indent="0">
              <a:buNone/>
            </a:pPr>
            <a:r>
              <a:rPr lang="en-US" dirty="0"/>
              <a:t>     </a:t>
            </a:r>
            <a:r>
              <a:rPr lang="en-US" dirty="0" err="1"/>
              <a:t>sqrt</a:t>
            </a:r>
            <a:r>
              <a:rPr lang="en-US" dirty="0"/>
              <a:t>(2) </a:t>
            </a:r>
          </a:p>
          <a:p>
            <a:pPr marL="0" indent="0">
              <a:buNone/>
            </a:pPr>
            <a:r>
              <a:rPr lang="en-US" baseline="0" dirty="0"/>
              <a:t>     </a:t>
            </a:r>
            <a:r>
              <a:rPr lang="en-US" dirty="0"/>
              <a:t>=</a:t>
            </a:r>
            <a:r>
              <a:rPr lang="en-US" dirty="0" err="1"/>
              <a:t>sqrt</a:t>
            </a:r>
            <a:r>
              <a:rPr lang="en-US" dirty="0"/>
              <a:t>(2)=1.4142135623730951</a:t>
            </a:r>
          </a:p>
        </p:txBody>
      </p:sp>
      <p:sp>
        <p:nvSpPr>
          <p:cNvPr id="4" name="Slide Number Placeholder 3"/>
          <p:cNvSpPr>
            <a:spLocks noGrp="1"/>
          </p:cNvSpPr>
          <p:nvPr>
            <p:ph type="sldNum" sz="quarter" idx="10"/>
          </p:nvPr>
        </p:nvSpPr>
        <p:spPr/>
        <p:txBody>
          <a:bodyPr/>
          <a:lstStyle/>
          <a:p>
            <a:fld id="{38A6307B-9362-42CD-AD50-407BE4AC0116}" type="slidenum">
              <a:rPr lang="en-GB" altLang="en-US" smtClean="0"/>
              <a:pPr/>
              <a:t>30</a:t>
            </a:fld>
            <a:endParaRPr lang="en-GB" altLang="en-US"/>
          </a:p>
        </p:txBody>
      </p:sp>
    </p:spTree>
    <p:extLst>
      <p:ext uri="{BB962C8B-B14F-4D97-AF65-F5344CB8AC3E}">
        <p14:creationId xmlns:p14="http://schemas.microsoft.com/office/powerpoint/2010/main" val="5127026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a:t>= 1+7=8</a:t>
            </a:r>
          </a:p>
          <a:p>
            <a:pPr marL="228600" indent="-228600">
              <a:buAutoNum type="arabicPeriod"/>
            </a:pPr>
            <a:r>
              <a:rPr lang="en-US" baseline="0" dirty="0"/>
              <a:t>1+0=1</a:t>
            </a:r>
          </a:p>
          <a:p>
            <a:pPr marL="228600" indent="-228600">
              <a:buAutoNum type="arabicPeriod"/>
            </a:pPr>
            <a:r>
              <a:rPr lang="en-US" baseline="0" dirty="0"/>
              <a:t>35//2=17</a:t>
            </a:r>
          </a:p>
          <a:p>
            <a:pPr marL="228600" indent="-228600">
              <a:buAutoNum type="arabicPeriod"/>
            </a:pPr>
            <a:r>
              <a:rPr lang="en-US" dirty="0"/>
              <a:t>35/2.0=17.5</a:t>
            </a:r>
          </a:p>
          <a:p>
            <a:pPr marL="228600" indent="-228600">
              <a:buAutoNum type="arabicPeriod"/>
            </a:pPr>
            <a:r>
              <a:rPr lang="en-US"/>
              <a:t>35/2=17.5</a:t>
            </a:r>
            <a:endParaRPr lang="en-US" dirty="0"/>
          </a:p>
        </p:txBody>
      </p:sp>
      <p:sp>
        <p:nvSpPr>
          <p:cNvPr id="4" name="Slide Number Placeholder 3"/>
          <p:cNvSpPr>
            <a:spLocks noGrp="1"/>
          </p:cNvSpPr>
          <p:nvPr>
            <p:ph type="sldNum" sz="quarter" idx="10"/>
          </p:nvPr>
        </p:nvSpPr>
        <p:spPr/>
        <p:txBody>
          <a:bodyPr/>
          <a:lstStyle/>
          <a:p>
            <a:fld id="{38A6307B-9362-42CD-AD50-407BE4AC0116}" type="slidenum">
              <a:rPr lang="en-GB" altLang="en-US" smtClean="0"/>
              <a:pPr/>
              <a:t>31</a:t>
            </a:fld>
            <a:endParaRPr lang="en-GB" altLang="en-US"/>
          </a:p>
        </p:txBody>
      </p:sp>
    </p:spTree>
    <p:extLst>
      <p:ext uri="{BB962C8B-B14F-4D97-AF65-F5344CB8AC3E}">
        <p14:creationId xmlns:p14="http://schemas.microsoft.com/office/powerpoint/2010/main" val="85673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sz="1200" kern="1200" dirty="0" err="1">
                <a:solidFill>
                  <a:schemeClr val="tx1"/>
                </a:solidFill>
                <a:latin typeface="Arial" charset="0"/>
                <a:ea typeface="+mn-ea"/>
                <a:cs typeface="+mn-cs"/>
              </a:rPr>
              <a:t>sqrt</a:t>
            </a:r>
            <a:r>
              <a:rPr kumimoji="1" lang="en-US" sz="1200" kern="1200" dirty="0">
                <a:solidFill>
                  <a:schemeClr val="tx1"/>
                </a:solidFill>
                <a:latin typeface="Arial" charset="0"/>
                <a:ea typeface="+mn-ea"/>
                <a:cs typeface="+mn-cs"/>
              </a:rPr>
              <a:t> 2 is an</a:t>
            </a:r>
            <a:r>
              <a:rPr kumimoji="1" lang="en-US" sz="1200" kern="1200" baseline="0" dirty="0">
                <a:solidFill>
                  <a:schemeClr val="tx1"/>
                </a:solidFill>
                <a:latin typeface="Arial" charset="0"/>
                <a:ea typeface="+mn-ea"/>
                <a:cs typeface="+mn-cs"/>
              </a:rPr>
              <a:t> irrational number</a:t>
            </a:r>
          </a:p>
          <a:p>
            <a:endParaRPr kumimoji="1" lang="en-US" sz="1200" kern="1200" baseline="0" dirty="0">
              <a:solidFill>
                <a:schemeClr val="tx1"/>
              </a:solidFill>
              <a:latin typeface="Arial" charset="0"/>
              <a:ea typeface="+mn-ea"/>
              <a:cs typeface="+mn-cs"/>
            </a:endParaRPr>
          </a:p>
          <a:p>
            <a:r>
              <a:rPr kumimoji="1" lang="en-US" sz="1200" kern="1200" dirty="0">
                <a:solidFill>
                  <a:schemeClr val="tx1"/>
                </a:solidFill>
                <a:latin typeface="Arial" charset="0"/>
                <a:ea typeface="+mn-ea"/>
                <a:cs typeface="+mn-cs"/>
              </a:rPr>
              <a:t>the slide refers to the problem of finding the square root of 2 in the week 2 lab class. The strategy is to begin with an approximation x to the square root of 2 and then to find a better approximation </a:t>
            </a:r>
            <a:r>
              <a:rPr kumimoji="1" lang="en-US" sz="1200" kern="1200" dirty="0" err="1">
                <a:solidFill>
                  <a:schemeClr val="tx1"/>
                </a:solidFill>
                <a:latin typeface="Arial" charset="0"/>
                <a:ea typeface="+mn-ea"/>
                <a:cs typeface="+mn-cs"/>
              </a:rPr>
              <a:t>x+delta</a:t>
            </a:r>
            <a:r>
              <a:rPr kumimoji="1" lang="en-US" sz="1200" kern="1200" dirty="0">
                <a:solidFill>
                  <a:schemeClr val="tx1"/>
                </a:solidFill>
                <a:latin typeface="Arial" charset="0"/>
                <a:ea typeface="+mn-ea"/>
                <a:cs typeface="+mn-cs"/>
              </a:rPr>
              <a:t>. Then the process iterates, with </a:t>
            </a:r>
            <a:r>
              <a:rPr kumimoji="1" lang="en-US" sz="1200" kern="1200" dirty="0" err="1">
                <a:solidFill>
                  <a:schemeClr val="tx1"/>
                </a:solidFill>
                <a:latin typeface="Arial" charset="0"/>
                <a:ea typeface="+mn-ea"/>
                <a:cs typeface="+mn-cs"/>
              </a:rPr>
              <a:t>x+delta</a:t>
            </a:r>
            <a:r>
              <a:rPr kumimoji="1" lang="en-US" sz="1200" kern="1200" dirty="0">
                <a:solidFill>
                  <a:schemeClr val="tx1"/>
                </a:solidFill>
                <a:latin typeface="Arial" charset="0"/>
                <a:ea typeface="+mn-ea"/>
                <a:cs typeface="+mn-cs"/>
              </a:rPr>
              <a:t> in place of x.</a:t>
            </a:r>
          </a:p>
          <a:p>
            <a:r>
              <a:rPr kumimoji="1" lang="en-US" sz="1200" kern="1200" dirty="0">
                <a:solidFill>
                  <a:schemeClr val="tx1"/>
                </a:solidFill>
                <a:latin typeface="Arial" charset="0"/>
                <a:ea typeface="+mn-ea"/>
                <a:cs typeface="+mn-cs"/>
              </a:rPr>
              <a:t> </a:t>
            </a:r>
          </a:p>
          <a:p>
            <a:r>
              <a:rPr kumimoji="1" lang="en-US" sz="1200" kern="1200" dirty="0">
                <a:solidFill>
                  <a:schemeClr val="tx1"/>
                </a:solidFill>
                <a:latin typeface="Arial" charset="0"/>
                <a:ea typeface="+mn-ea"/>
                <a:cs typeface="+mn-cs"/>
              </a:rPr>
              <a:t>I know that this slide will go over the heads of most students in the class, but I want to include it because of the importance of the concepts of approximation and iteration.</a:t>
            </a:r>
          </a:p>
          <a:p>
            <a:endParaRPr kumimoji="1" lang="en-US" sz="1200" kern="1200" dirty="0">
              <a:solidFill>
                <a:schemeClr val="tx1"/>
              </a:solidFill>
              <a:latin typeface="Arial" charset="0"/>
              <a:ea typeface="+mn-ea"/>
              <a:cs typeface="+mn-cs"/>
            </a:endParaRPr>
          </a:p>
          <a:p>
            <a:r>
              <a:rPr kumimoji="1" lang="en-US" sz="1200" kern="1200" dirty="0">
                <a:solidFill>
                  <a:schemeClr val="tx1"/>
                </a:solidFill>
                <a:latin typeface="Arial" charset="0"/>
                <a:ea typeface="+mn-ea"/>
                <a:cs typeface="+mn-cs"/>
              </a:rPr>
              <a:t>Let x=1.4 x^2=1.96 which is near to 2. </a:t>
            </a:r>
          </a:p>
          <a:p>
            <a:r>
              <a:rPr kumimoji="1" lang="en-US" sz="1200" kern="1200" dirty="0">
                <a:solidFill>
                  <a:schemeClr val="tx1"/>
                </a:solidFill>
                <a:latin typeface="Arial" charset="0"/>
                <a:ea typeface="+mn-ea"/>
                <a:cs typeface="+mn-cs"/>
              </a:rPr>
              <a:t>delta=1/1.4-1.4/2=0.01428571</a:t>
            </a:r>
          </a:p>
          <a:p>
            <a:r>
              <a:rPr kumimoji="1" lang="en-US" sz="1200" kern="1200" dirty="0" err="1">
                <a:solidFill>
                  <a:schemeClr val="tx1"/>
                </a:solidFill>
                <a:latin typeface="Arial" charset="0"/>
                <a:ea typeface="+mn-ea"/>
                <a:cs typeface="+mn-cs"/>
              </a:rPr>
              <a:t>x+delta</a:t>
            </a:r>
            <a:r>
              <a:rPr kumimoji="1" lang="en-US" sz="1200" kern="1200" dirty="0">
                <a:solidFill>
                  <a:schemeClr val="tx1"/>
                </a:solidFill>
                <a:latin typeface="Arial" charset="0"/>
                <a:ea typeface="+mn-ea"/>
                <a:cs typeface="+mn-cs"/>
              </a:rPr>
              <a:t>=1.41428571</a:t>
            </a:r>
          </a:p>
          <a:p>
            <a:endParaRPr kumimoji="1" lang="en-US" sz="1200" kern="1200" dirty="0">
              <a:solidFill>
                <a:schemeClr val="tx1"/>
              </a:solidFill>
              <a:latin typeface="Arial" charset="0"/>
              <a:ea typeface="+mn-ea"/>
              <a:cs typeface="+mn-cs"/>
            </a:endParaRPr>
          </a:p>
          <a:p>
            <a:r>
              <a:rPr kumimoji="1" lang="en-US" sz="1200" kern="1200" dirty="0">
                <a:solidFill>
                  <a:schemeClr val="tx1"/>
                </a:solidFill>
                <a:latin typeface="Arial" charset="0"/>
                <a:ea typeface="+mn-ea"/>
                <a:cs typeface="+mn-cs"/>
              </a:rPr>
              <a:t>let x=</a:t>
            </a:r>
            <a:r>
              <a:rPr kumimoji="1" lang="en-US" sz="1200" kern="1200" dirty="0" err="1">
                <a:solidFill>
                  <a:schemeClr val="tx1"/>
                </a:solidFill>
                <a:latin typeface="Arial" charset="0"/>
                <a:ea typeface="+mn-ea"/>
                <a:cs typeface="+mn-cs"/>
              </a:rPr>
              <a:t>x+delta</a:t>
            </a:r>
            <a:r>
              <a:rPr kumimoji="1" lang="en-US" sz="1200" kern="1200" dirty="0">
                <a:solidFill>
                  <a:schemeClr val="tx1"/>
                </a:solidFill>
                <a:latin typeface="Arial" charset="0"/>
                <a:ea typeface="+mn-ea"/>
                <a:cs typeface="+mn-cs"/>
              </a:rPr>
              <a:t>.</a:t>
            </a:r>
          </a:p>
          <a:p>
            <a:endParaRPr kumimoji="1" lang="en-US" sz="1200" kern="1200" dirty="0">
              <a:solidFill>
                <a:schemeClr val="tx1"/>
              </a:solidFill>
              <a:latin typeface="Arial" charset="0"/>
              <a:ea typeface="+mn-ea"/>
              <a:cs typeface="+mn-cs"/>
            </a:endParaRPr>
          </a:p>
          <a:p>
            <a:r>
              <a:rPr kumimoji="1" lang="en-US" sz="1200" kern="1200" dirty="0">
                <a:solidFill>
                  <a:schemeClr val="tx1"/>
                </a:solidFill>
                <a:latin typeface="Arial" charset="0"/>
                <a:ea typeface="+mn-ea"/>
                <a:cs typeface="+mn-cs"/>
              </a:rPr>
              <a:t>&gt;&gt;&gt;x=1.4</a:t>
            </a:r>
          </a:p>
          <a:p>
            <a:r>
              <a:rPr kumimoji="1" lang="en-US" sz="1200" kern="1200" dirty="0">
                <a:solidFill>
                  <a:schemeClr val="tx1"/>
                </a:solidFill>
                <a:latin typeface="Arial" charset="0"/>
                <a:ea typeface="+mn-ea"/>
                <a:cs typeface="+mn-cs"/>
              </a:rPr>
              <a:t>&gt;&gt;&gt;x=x/2+1/x</a:t>
            </a:r>
          </a:p>
          <a:p>
            <a:r>
              <a:rPr kumimoji="1" lang="en-US" sz="1200" kern="1200" dirty="0">
                <a:solidFill>
                  <a:schemeClr val="tx1"/>
                </a:solidFill>
                <a:latin typeface="Arial" charset="0"/>
                <a:ea typeface="+mn-ea"/>
                <a:cs typeface="+mn-cs"/>
              </a:rPr>
              <a:t>&gt;&gt;&gt;x</a:t>
            </a:r>
          </a:p>
          <a:p>
            <a:r>
              <a:rPr lang="en-US" dirty="0"/>
              <a:t>&gt;&gt;&gt; 1.41428571</a:t>
            </a:r>
          </a:p>
          <a:p>
            <a:r>
              <a:rPr lang="en-US" dirty="0"/>
              <a:t>&gt;&gt;&gt; x**2</a:t>
            </a:r>
          </a:p>
          <a:p>
            <a:r>
              <a:rPr lang="en-US" dirty="0"/>
              <a:t>2.000204069510204</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&gt;&gt;&gt;</a:t>
            </a:r>
            <a:r>
              <a:rPr kumimoji="1" lang="en-US" sz="1200" kern="1200" dirty="0">
                <a:solidFill>
                  <a:schemeClr val="tx1"/>
                </a:solidFill>
                <a:latin typeface="Arial" charset="0"/>
                <a:ea typeface="+mn-ea"/>
                <a:cs typeface="+mn-cs"/>
              </a:rPr>
              <a:t>x=x/2+1/x</a:t>
            </a:r>
            <a:endParaRPr lang="en-US" dirty="0"/>
          </a:p>
          <a:p>
            <a:r>
              <a:rPr lang="en-US" dirty="0"/>
              <a:t>&gt;&gt;&gt; x**2</a:t>
            </a:r>
          </a:p>
          <a:p>
            <a:r>
              <a:rPr lang="en-US" dirty="0"/>
              <a:t>2.000000005205014</a:t>
            </a:r>
          </a:p>
          <a:p>
            <a:r>
              <a:rPr lang="en-US" dirty="0"/>
              <a:t>&gt;&gt;&gt; x=x/2+1/x</a:t>
            </a:r>
          </a:p>
          <a:p>
            <a:r>
              <a:rPr lang="en-US" dirty="0"/>
              <a:t>&gt;&gt;&gt; x**2</a:t>
            </a:r>
          </a:p>
          <a:p>
            <a:r>
              <a:rPr lang="en-US" dirty="0"/>
              <a:t>1.9999999999999996</a:t>
            </a:r>
          </a:p>
          <a:p>
            <a:r>
              <a:rPr lang="en-US" dirty="0"/>
              <a:t>&gt;&gt;&gt; </a:t>
            </a:r>
          </a:p>
        </p:txBody>
      </p:sp>
      <p:sp>
        <p:nvSpPr>
          <p:cNvPr id="4" name="Slide Number Placeholder 3"/>
          <p:cNvSpPr>
            <a:spLocks noGrp="1"/>
          </p:cNvSpPr>
          <p:nvPr>
            <p:ph type="sldNum" sz="quarter" idx="10"/>
          </p:nvPr>
        </p:nvSpPr>
        <p:spPr/>
        <p:txBody>
          <a:bodyPr/>
          <a:lstStyle/>
          <a:p>
            <a:fld id="{38A6307B-9362-42CD-AD50-407BE4AC0116}" type="slidenum">
              <a:rPr lang="en-GB" altLang="en-US" smtClean="0"/>
              <a:pPr/>
              <a:t>5</a:t>
            </a:fld>
            <a:endParaRPr lang="en-GB" altLang="en-US"/>
          </a:p>
        </p:txBody>
      </p:sp>
    </p:spTree>
    <p:extLst>
      <p:ext uri="{BB962C8B-B14F-4D97-AF65-F5344CB8AC3E}">
        <p14:creationId xmlns:p14="http://schemas.microsoft.com/office/powerpoint/2010/main" val="2792224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8A6307B-9362-42CD-AD50-407BE4AC0116}" type="slidenum">
              <a:rPr lang="en-GB" altLang="en-US" smtClean="0"/>
              <a:pPr/>
              <a:t>6</a:t>
            </a:fld>
            <a:endParaRPr lang="en-GB" altLang="en-US"/>
          </a:p>
        </p:txBody>
      </p:sp>
    </p:spTree>
    <p:extLst>
      <p:ext uri="{BB962C8B-B14F-4D97-AF65-F5344CB8AC3E}">
        <p14:creationId xmlns:p14="http://schemas.microsoft.com/office/powerpoint/2010/main" val="1713837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8A6307B-9362-42CD-AD50-407BE4AC0116}" type="slidenum">
              <a:rPr lang="en-GB" altLang="en-US" smtClean="0"/>
              <a:pPr/>
              <a:t>8</a:t>
            </a:fld>
            <a:endParaRPr lang="en-GB" altLang="en-US"/>
          </a:p>
        </p:txBody>
      </p:sp>
    </p:spTree>
    <p:extLst>
      <p:ext uri="{BB962C8B-B14F-4D97-AF65-F5344CB8AC3E}">
        <p14:creationId xmlns:p14="http://schemas.microsoft.com/office/powerpoint/2010/main" val="48533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solidFill>
                  <a:srgbClr val="FF0000"/>
                </a:solidFill>
              </a:rPr>
              <a:t>10*2**3 =10*8=80</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solidFill>
                  <a:srgbClr val="FF0000"/>
                </a:solidFill>
              </a:rPr>
              <a:t>10**4**3**2 = 10**4**9=10^</a:t>
            </a:r>
            <a:r>
              <a:rPr kumimoji="1" lang="en-GB" sz="1200" b="0" i="0" kern="1200" dirty="0">
                <a:solidFill>
                  <a:schemeClr val="tx1"/>
                </a:solidFill>
                <a:effectLst/>
                <a:latin typeface="Arial" charset="0"/>
                <a:ea typeface="+mn-ea"/>
                <a:cs typeface="+mn-cs"/>
              </a:rPr>
              <a:t>262144</a:t>
            </a:r>
            <a:endParaRPr lang="en-US" dirty="0">
              <a:solidFill>
                <a:srgbClr val="FF0000"/>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solidFill>
                  <a:srgbClr val="FF0000"/>
                </a:solidFill>
              </a:rPr>
              <a:t>10**2**3*4=4*10^8</a:t>
            </a:r>
          </a:p>
          <a:p>
            <a:endParaRPr lang="en-GB" dirty="0"/>
          </a:p>
        </p:txBody>
      </p:sp>
      <p:sp>
        <p:nvSpPr>
          <p:cNvPr id="4" name="Slide Number Placeholder 3"/>
          <p:cNvSpPr>
            <a:spLocks noGrp="1"/>
          </p:cNvSpPr>
          <p:nvPr>
            <p:ph type="sldNum" sz="quarter" idx="10"/>
          </p:nvPr>
        </p:nvSpPr>
        <p:spPr/>
        <p:txBody>
          <a:bodyPr/>
          <a:lstStyle/>
          <a:p>
            <a:fld id="{38A6307B-9362-42CD-AD50-407BE4AC0116}" type="slidenum">
              <a:rPr lang="en-GB" altLang="en-US" smtClean="0"/>
              <a:pPr/>
              <a:t>15</a:t>
            </a:fld>
            <a:endParaRPr lang="en-GB" altLang="en-US"/>
          </a:p>
        </p:txBody>
      </p:sp>
    </p:spTree>
    <p:extLst>
      <p:ext uri="{BB962C8B-B14F-4D97-AF65-F5344CB8AC3E}">
        <p14:creationId xmlns:p14="http://schemas.microsoft.com/office/powerpoint/2010/main" val="225288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8A6307B-9362-42CD-AD50-407BE4AC0116}" type="slidenum">
              <a:rPr lang="en-GB" altLang="en-US" smtClean="0"/>
              <a:pPr/>
              <a:t>16</a:t>
            </a:fld>
            <a:endParaRPr lang="en-GB" altLang="en-US"/>
          </a:p>
        </p:txBody>
      </p:sp>
    </p:spTree>
    <p:extLst>
      <p:ext uri="{BB962C8B-B14F-4D97-AF65-F5344CB8AC3E}">
        <p14:creationId xmlns:p14="http://schemas.microsoft.com/office/powerpoint/2010/main" val="2239376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8A6307B-9362-42CD-AD50-407BE4AC0116}" type="slidenum">
              <a:rPr lang="en-GB" altLang="en-US" smtClean="0"/>
              <a:pPr/>
              <a:t>17</a:t>
            </a:fld>
            <a:endParaRPr lang="en-GB" altLang="en-US"/>
          </a:p>
        </p:txBody>
      </p:sp>
    </p:spTree>
    <p:extLst>
      <p:ext uri="{BB962C8B-B14F-4D97-AF65-F5344CB8AC3E}">
        <p14:creationId xmlns:p14="http://schemas.microsoft.com/office/powerpoint/2010/main" val="2576723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8A6307B-9362-42CD-AD50-407BE4AC0116}" type="slidenum">
              <a:rPr lang="en-GB" altLang="en-US" smtClean="0"/>
              <a:pPr/>
              <a:t>18</a:t>
            </a:fld>
            <a:endParaRPr lang="en-GB" altLang="en-US"/>
          </a:p>
        </p:txBody>
      </p:sp>
    </p:spTree>
    <p:extLst>
      <p:ext uri="{BB962C8B-B14F-4D97-AF65-F5344CB8AC3E}">
        <p14:creationId xmlns:p14="http://schemas.microsoft.com/office/powerpoint/2010/main" val="3185137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17%5=2</a:t>
            </a:r>
          </a:p>
          <a:p>
            <a:r>
              <a:rPr lang="en-US" dirty="0"/>
              <a:t>(-17)%5=3</a:t>
            </a:r>
          </a:p>
          <a:p>
            <a:r>
              <a:rPr lang="en-US" altLang="zh-CN" dirty="0"/>
              <a:t>17%-5 = -3</a:t>
            </a:r>
          </a:p>
          <a:p>
            <a:r>
              <a:rPr lang="en-US" altLang="zh-CN" dirty="0"/>
              <a:t>-17%-5 = -2</a:t>
            </a:r>
            <a:endParaRPr lang="en-US" dirty="0"/>
          </a:p>
          <a:p>
            <a:endParaRPr lang="en-US" dirty="0"/>
          </a:p>
          <a:p>
            <a:r>
              <a:rPr lang="en-US" dirty="0"/>
              <a:t>dividend</a:t>
            </a:r>
            <a:r>
              <a:rPr lang="zh-CN" altLang="en-US" dirty="0"/>
              <a:t>被除数</a:t>
            </a:r>
            <a:endParaRPr lang="en-US" altLang="zh-CN" dirty="0"/>
          </a:p>
          <a:p>
            <a:endParaRPr lang="en-US" dirty="0"/>
          </a:p>
          <a:p>
            <a:endParaRPr lang="en-US" dirty="0"/>
          </a:p>
          <a:p>
            <a:r>
              <a:rPr lang="en-US" dirty="0"/>
              <a:t>(-5)/4 = (-2) …3</a:t>
            </a:r>
            <a:br>
              <a:rPr lang="en-US" dirty="0"/>
            </a:br>
            <a:r>
              <a:rPr lang="en-US" dirty="0"/>
              <a:t>3+(-2)*4=-5</a:t>
            </a:r>
          </a:p>
          <a:p>
            <a:endParaRPr lang="en-US" dirty="0"/>
          </a:p>
          <a:p>
            <a:r>
              <a:rPr kumimoji="1" lang="en-GB" sz="1200" b="0" i="0" kern="1200" dirty="0">
                <a:solidFill>
                  <a:schemeClr val="tx1"/>
                </a:solidFill>
                <a:effectLst/>
                <a:latin typeface="Arial" charset="0"/>
                <a:ea typeface="+mn-ea"/>
                <a:cs typeface="+mn-cs"/>
              </a:rPr>
              <a:t>Python's modulo operator (</a:t>
            </a:r>
            <a:r>
              <a:rPr lang="en-GB" dirty="0"/>
              <a:t>%</a:t>
            </a:r>
            <a:r>
              <a:rPr kumimoji="1" lang="en-GB" sz="1200" b="0" i="0" kern="1200" dirty="0">
                <a:solidFill>
                  <a:schemeClr val="tx1"/>
                </a:solidFill>
                <a:effectLst/>
                <a:latin typeface="Arial" charset="0"/>
                <a:ea typeface="+mn-ea"/>
                <a:cs typeface="+mn-cs"/>
              </a:rPr>
              <a:t>) always return a number having the same sign as the denominator (divisor)</a:t>
            </a:r>
            <a:endParaRPr lang="en-US" dirty="0"/>
          </a:p>
        </p:txBody>
      </p:sp>
      <p:sp>
        <p:nvSpPr>
          <p:cNvPr id="4" name="Slide Number Placeholder 3"/>
          <p:cNvSpPr>
            <a:spLocks noGrp="1"/>
          </p:cNvSpPr>
          <p:nvPr>
            <p:ph type="sldNum" sz="quarter" idx="10"/>
          </p:nvPr>
        </p:nvSpPr>
        <p:spPr/>
        <p:txBody>
          <a:bodyPr/>
          <a:lstStyle/>
          <a:p>
            <a:fld id="{38A6307B-9362-42CD-AD50-407BE4AC0116}" type="slidenum">
              <a:rPr lang="en-GB" altLang="en-US" smtClean="0"/>
              <a:pPr/>
              <a:t>19</a:t>
            </a:fld>
            <a:endParaRPr lang="en-GB" altLang="en-US"/>
          </a:p>
        </p:txBody>
      </p:sp>
    </p:spTree>
    <p:extLst>
      <p:ext uri="{BB962C8B-B14F-4D97-AF65-F5344CB8AC3E}">
        <p14:creationId xmlns:p14="http://schemas.microsoft.com/office/powerpoint/2010/main" val="1985428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1"/>
          <p:cNvSpPr>
            <a:spLocks noGrp="1" noChangeArrowheads="1"/>
          </p:cNvSpPr>
          <p:nvPr>
            <p:ph type="dt" sz="half" idx="10"/>
          </p:nvPr>
        </p:nvSpPr>
        <p:spPr>
          <a:ln/>
        </p:spPr>
        <p:txBody>
          <a:bodyPr/>
          <a:lstStyle>
            <a:lvl1pPr>
              <a:defRPr/>
            </a:lvl1pPr>
          </a:lstStyle>
          <a:p>
            <a:pPr>
              <a:defRPr/>
            </a:pPr>
            <a:r>
              <a:rPr lang="en-US"/>
              <a:t>18 October 2016</a:t>
            </a:r>
            <a:endParaRPr lang="en-GB"/>
          </a:p>
        </p:txBody>
      </p:sp>
      <p:sp>
        <p:nvSpPr>
          <p:cNvPr id="5" name="Rectangle 12"/>
          <p:cNvSpPr>
            <a:spLocks noGrp="1" noChangeArrowheads="1"/>
          </p:cNvSpPr>
          <p:nvPr>
            <p:ph type="ftr" sz="quarter" idx="11"/>
          </p:nvPr>
        </p:nvSpPr>
        <p:spPr>
          <a:ln/>
        </p:spPr>
        <p:txBody>
          <a:bodyPr/>
          <a:lstStyle>
            <a:lvl1pPr>
              <a:defRPr/>
            </a:lvl1pPr>
          </a:lstStyle>
          <a:p>
            <a:pPr>
              <a:defRPr/>
            </a:pPr>
            <a:r>
              <a:rPr lang="en-GB"/>
              <a:t>Birkbeck College, U. London</a:t>
            </a:r>
          </a:p>
        </p:txBody>
      </p:sp>
      <p:sp>
        <p:nvSpPr>
          <p:cNvPr id="6" name="Rectangle 13"/>
          <p:cNvSpPr>
            <a:spLocks noGrp="1" noChangeArrowheads="1"/>
          </p:cNvSpPr>
          <p:nvPr>
            <p:ph type="sldNum" sz="quarter" idx="12"/>
          </p:nvPr>
        </p:nvSpPr>
        <p:spPr>
          <a:ln/>
        </p:spPr>
        <p:txBody>
          <a:bodyPr/>
          <a:lstStyle>
            <a:lvl1pPr>
              <a:defRPr/>
            </a:lvl1pPr>
          </a:lstStyle>
          <a:p>
            <a:fld id="{AC9BF8A7-4309-42B5-B033-B7F54AFBFAEF}" type="slidenum">
              <a:rPr lang="en-GB" altLang="en-US"/>
              <a:pPr/>
              <a:t>‹#›</a:t>
            </a:fld>
            <a:endParaRPr lang="en-GB" altLang="en-US"/>
          </a:p>
        </p:txBody>
      </p:sp>
    </p:spTree>
    <p:extLst>
      <p:ext uri="{BB962C8B-B14F-4D97-AF65-F5344CB8AC3E}">
        <p14:creationId xmlns:p14="http://schemas.microsoft.com/office/powerpoint/2010/main" val="438812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1"/>
          <p:cNvSpPr>
            <a:spLocks noGrp="1" noChangeArrowheads="1"/>
          </p:cNvSpPr>
          <p:nvPr>
            <p:ph type="dt" sz="half" idx="10"/>
          </p:nvPr>
        </p:nvSpPr>
        <p:spPr>
          <a:ln/>
        </p:spPr>
        <p:txBody>
          <a:bodyPr/>
          <a:lstStyle>
            <a:lvl1pPr>
              <a:defRPr/>
            </a:lvl1pPr>
          </a:lstStyle>
          <a:p>
            <a:pPr>
              <a:defRPr/>
            </a:pPr>
            <a:r>
              <a:rPr lang="en-US"/>
              <a:t>18 October 2016</a:t>
            </a:r>
            <a:endParaRPr lang="en-GB"/>
          </a:p>
        </p:txBody>
      </p:sp>
      <p:sp>
        <p:nvSpPr>
          <p:cNvPr id="5" name="Rectangle 12"/>
          <p:cNvSpPr>
            <a:spLocks noGrp="1" noChangeArrowheads="1"/>
          </p:cNvSpPr>
          <p:nvPr>
            <p:ph type="ftr" sz="quarter" idx="11"/>
          </p:nvPr>
        </p:nvSpPr>
        <p:spPr>
          <a:ln/>
        </p:spPr>
        <p:txBody>
          <a:bodyPr/>
          <a:lstStyle>
            <a:lvl1pPr>
              <a:defRPr/>
            </a:lvl1pPr>
          </a:lstStyle>
          <a:p>
            <a:pPr>
              <a:defRPr/>
            </a:pPr>
            <a:r>
              <a:rPr lang="en-GB"/>
              <a:t>Birkbeck College, U. London</a:t>
            </a:r>
          </a:p>
        </p:txBody>
      </p:sp>
      <p:sp>
        <p:nvSpPr>
          <p:cNvPr id="6" name="Rectangle 13"/>
          <p:cNvSpPr>
            <a:spLocks noGrp="1" noChangeArrowheads="1"/>
          </p:cNvSpPr>
          <p:nvPr>
            <p:ph type="sldNum" sz="quarter" idx="12"/>
          </p:nvPr>
        </p:nvSpPr>
        <p:spPr>
          <a:ln/>
        </p:spPr>
        <p:txBody>
          <a:bodyPr/>
          <a:lstStyle>
            <a:lvl1pPr>
              <a:defRPr/>
            </a:lvl1pPr>
          </a:lstStyle>
          <a:p>
            <a:fld id="{A4ABD5B4-4B7D-49C1-9A22-4DC437822885}" type="slidenum">
              <a:rPr lang="en-GB" altLang="en-US"/>
              <a:pPr/>
              <a:t>‹#›</a:t>
            </a:fld>
            <a:endParaRPr lang="en-GB" altLang="en-US"/>
          </a:p>
        </p:txBody>
      </p:sp>
    </p:spTree>
    <p:extLst>
      <p:ext uri="{BB962C8B-B14F-4D97-AF65-F5344CB8AC3E}">
        <p14:creationId xmlns:p14="http://schemas.microsoft.com/office/powerpoint/2010/main" val="1515325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r>
              <a:rPr lang="en-US"/>
              <a:t>18 October 2016</a:t>
            </a:r>
            <a:endParaRPr lang="en-GB"/>
          </a:p>
        </p:txBody>
      </p:sp>
      <p:sp>
        <p:nvSpPr>
          <p:cNvPr id="5" name="Rectangle 12"/>
          <p:cNvSpPr>
            <a:spLocks noGrp="1" noChangeArrowheads="1"/>
          </p:cNvSpPr>
          <p:nvPr>
            <p:ph type="ftr" sz="quarter" idx="11"/>
          </p:nvPr>
        </p:nvSpPr>
        <p:spPr>
          <a:ln/>
        </p:spPr>
        <p:txBody>
          <a:bodyPr/>
          <a:lstStyle>
            <a:lvl1pPr>
              <a:defRPr/>
            </a:lvl1pPr>
          </a:lstStyle>
          <a:p>
            <a:pPr>
              <a:defRPr/>
            </a:pPr>
            <a:r>
              <a:rPr lang="en-GB"/>
              <a:t>Birkbeck College, U. London</a:t>
            </a:r>
          </a:p>
        </p:txBody>
      </p:sp>
      <p:sp>
        <p:nvSpPr>
          <p:cNvPr id="6" name="Rectangle 13"/>
          <p:cNvSpPr>
            <a:spLocks noGrp="1" noChangeArrowheads="1"/>
          </p:cNvSpPr>
          <p:nvPr>
            <p:ph type="sldNum" sz="quarter" idx="12"/>
          </p:nvPr>
        </p:nvSpPr>
        <p:spPr>
          <a:ln/>
        </p:spPr>
        <p:txBody>
          <a:bodyPr/>
          <a:lstStyle>
            <a:lvl1pPr>
              <a:defRPr/>
            </a:lvl1pPr>
          </a:lstStyle>
          <a:p>
            <a:fld id="{C97E77DA-E9A8-4806-97C9-32DFE40BF776}" type="slidenum">
              <a:rPr lang="en-GB" altLang="en-US"/>
              <a:pPr/>
              <a:t>‹#›</a:t>
            </a:fld>
            <a:endParaRPr lang="en-GB" altLang="en-US"/>
          </a:p>
        </p:txBody>
      </p:sp>
    </p:spTree>
    <p:extLst>
      <p:ext uri="{BB962C8B-B14F-4D97-AF65-F5344CB8AC3E}">
        <p14:creationId xmlns:p14="http://schemas.microsoft.com/office/powerpoint/2010/main" val="747027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1"/>
          <p:cNvSpPr>
            <a:spLocks noGrp="1" noChangeArrowheads="1"/>
          </p:cNvSpPr>
          <p:nvPr>
            <p:ph type="dt" sz="half" idx="10"/>
          </p:nvPr>
        </p:nvSpPr>
        <p:spPr>
          <a:ln/>
        </p:spPr>
        <p:txBody>
          <a:bodyPr/>
          <a:lstStyle>
            <a:lvl1pPr>
              <a:defRPr/>
            </a:lvl1pPr>
          </a:lstStyle>
          <a:p>
            <a:pPr>
              <a:defRPr/>
            </a:pPr>
            <a:r>
              <a:rPr lang="en-US"/>
              <a:t>18 October 2016</a:t>
            </a:r>
            <a:endParaRPr lang="en-GB"/>
          </a:p>
        </p:txBody>
      </p:sp>
      <p:sp>
        <p:nvSpPr>
          <p:cNvPr id="6" name="Rectangle 12"/>
          <p:cNvSpPr>
            <a:spLocks noGrp="1" noChangeArrowheads="1"/>
          </p:cNvSpPr>
          <p:nvPr>
            <p:ph type="ftr" sz="quarter" idx="11"/>
          </p:nvPr>
        </p:nvSpPr>
        <p:spPr>
          <a:ln/>
        </p:spPr>
        <p:txBody>
          <a:bodyPr/>
          <a:lstStyle>
            <a:lvl1pPr>
              <a:defRPr/>
            </a:lvl1pPr>
          </a:lstStyle>
          <a:p>
            <a:pPr>
              <a:defRPr/>
            </a:pPr>
            <a:r>
              <a:rPr lang="en-GB"/>
              <a:t>Birkbeck College, U. London</a:t>
            </a:r>
          </a:p>
        </p:txBody>
      </p:sp>
      <p:sp>
        <p:nvSpPr>
          <p:cNvPr id="7" name="Rectangle 13"/>
          <p:cNvSpPr>
            <a:spLocks noGrp="1" noChangeArrowheads="1"/>
          </p:cNvSpPr>
          <p:nvPr>
            <p:ph type="sldNum" sz="quarter" idx="12"/>
          </p:nvPr>
        </p:nvSpPr>
        <p:spPr>
          <a:ln/>
        </p:spPr>
        <p:txBody>
          <a:bodyPr/>
          <a:lstStyle>
            <a:lvl1pPr>
              <a:defRPr/>
            </a:lvl1pPr>
          </a:lstStyle>
          <a:p>
            <a:fld id="{BF7323C1-1E3E-4917-B7BA-DDB773FE477A}" type="slidenum">
              <a:rPr lang="en-GB" altLang="en-US"/>
              <a:pPr/>
              <a:t>‹#›</a:t>
            </a:fld>
            <a:endParaRPr lang="en-GB" altLang="en-US"/>
          </a:p>
        </p:txBody>
      </p:sp>
    </p:spTree>
    <p:extLst>
      <p:ext uri="{BB962C8B-B14F-4D97-AF65-F5344CB8AC3E}">
        <p14:creationId xmlns:p14="http://schemas.microsoft.com/office/powerpoint/2010/main" val="2305680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11"/>
          <p:cNvSpPr>
            <a:spLocks noGrp="1" noChangeArrowheads="1"/>
          </p:cNvSpPr>
          <p:nvPr>
            <p:ph type="dt" sz="half" idx="10"/>
          </p:nvPr>
        </p:nvSpPr>
        <p:spPr>
          <a:ln/>
        </p:spPr>
        <p:txBody>
          <a:bodyPr/>
          <a:lstStyle>
            <a:lvl1pPr>
              <a:defRPr/>
            </a:lvl1pPr>
          </a:lstStyle>
          <a:p>
            <a:pPr>
              <a:defRPr/>
            </a:pPr>
            <a:r>
              <a:rPr lang="en-US"/>
              <a:t>18 October 2016</a:t>
            </a:r>
            <a:endParaRPr lang="en-GB"/>
          </a:p>
        </p:txBody>
      </p:sp>
      <p:sp>
        <p:nvSpPr>
          <p:cNvPr id="8" name="Rectangle 12"/>
          <p:cNvSpPr>
            <a:spLocks noGrp="1" noChangeArrowheads="1"/>
          </p:cNvSpPr>
          <p:nvPr>
            <p:ph type="ftr" sz="quarter" idx="11"/>
          </p:nvPr>
        </p:nvSpPr>
        <p:spPr>
          <a:ln/>
        </p:spPr>
        <p:txBody>
          <a:bodyPr/>
          <a:lstStyle>
            <a:lvl1pPr>
              <a:defRPr/>
            </a:lvl1pPr>
          </a:lstStyle>
          <a:p>
            <a:pPr>
              <a:defRPr/>
            </a:pPr>
            <a:r>
              <a:rPr lang="en-GB"/>
              <a:t>Birkbeck College, U. London</a:t>
            </a:r>
          </a:p>
        </p:txBody>
      </p:sp>
      <p:sp>
        <p:nvSpPr>
          <p:cNvPr id="9" name="Rectangle 13"/>
          <p:cNvSpPr>
            <a:spLocks noGrp="1" noChangeArrowheads="1"/>
          </p:cNvSpPr>
          <p:nvPr>
            <p:ph type="sldNum" sz="quarter" idx="12"/>
          </p:nvPr>
        </p:nvSpPr>
        <p:spPr>
          <a:ln/>
        </p:spPr>
        <p:txBody>
          <a:bodyPr/>
          <a:lstStyle>
            <a:lvl1pPr>
              <a:defRPr/>
            </a:lvl1pPr>
          </a:lstStyle>
          <a:p>
            <a:fld id="{6084AB15-D2E3-4BD9-B08E-6EF0F15877EE}" type="slidenum">
              <a:rPr lang="en-GB" altLang="en-US"/>
              <a:pPr/>
              <a:t>‹#›</a:t>
            </a:fld>
            <a:endParaRPr lang="en-GB" altLang="en-US"/>
          </a:p>
        </p:txBody>
      </p:sp>
    </p:spTree>
    <p:extLst>
      <p:ext uri="{BB962C8B-B14F-4D97-AF65-F5344CB8AC3E}">
        <p14:creationId xmlns:p14="http://schemas.microsoft.com/office/powerpoint/2010/main" val="3144591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11"/>
          <p:cNvSpPr>
            <a:spLocks noGrp="1" noChangeArrowheads="1"/>
          </p:cNvSpPr>
          <p:nvPr>
            <p:ph type="dt" sz="half" idx="10"/>
          </p:nvPr>
        </p:nvSpPr>
        <p:spPr>
          <a:ln/>
        </p:spPr>
        <p:txBody>
          <a:bodyPr/>
          <a:lstStyle>
            <a:lvl1pPr>
              <a:defRPr/>
            </a:lvl1pPr>
          </a:lstStyle>
          <a:p>
            <a:pPr>
              <a:defRPr/>
            </a:pPr>
            <a:r>
              <a:rPr lang="en-US"/>
              <a:t>18 October 2016</a:t>
            </a:r>
            <a:endParaRPr lang="en-GB"/>
          </a:p>
        </p:txBody>
      </p:sp>
      <p:sp>
        <p:nvSpPr>
          <p:cNvPr id="4" name="Rectangle 12"/>
          <p:cNvSpPr>
            <a:spLocks noGrp="1" noChangeArrowheads="1"/>
          </p:cNvSpPr>
          <p:nvPr>
            <p:ph type="ftr" sz="quarter" idx="11"/>
          </p:nvPr>
        </p:nvSpPr>
        <p:spPr>
          <a:ln/>
        </p:spPr>
        <p:txBody>
          <a:bodyPr/>
          <a:lstStyle>
            <a:lvl1pPr>
              <a:defRPr/>
            </a:lvl1pPr>
          </a:lstStyle>
          <a:p>
            <a:pPr>
              <a:defRPr/>
            </a:pPr>
            <a:r>
              <a:rPr lang="en-GB"/>
              <a:t>Birkbeck College, U. London</a:t>
            </a:r>
          </a:p>
        </p:txBody>
      </p:sp>
      <p:sp>
        <p:nvSpPr>
          <p:cNvPr id="5" name="Rectangle 13"/>
          <p:cNvSpPr>
            <a:spLocks noGrp="1" noChangeArrowheads="1"/>
          </p:cNvSpPr>
          <p:nvPr>
            <p:ph type="sldNum" sz="quarter" idx="12"/>
          </p:nvPr>
        </p:nvSpPr>
        <p:spPr>
          <a:ln/>
        </p:spPr>
        <p:txBody>
          <a:bodyPr/>
          <a:lstStyle>
            <a:lvl1pPr>
              <a:defRPr/>
            </a:lvl1pPr>
          </a:lstStyle>
          <a:p>
            <a:fld id="{7C39931A-D4CC-428E-8A0F-A468A75ADD8C}" type="slidenum">
              <a:rPr lang="en-GB" altLang="en-US"/>
              <a:pPr/>
              <a:t>‹#›</a:t>
            </a:fld>
            <a:endParaRPr lang="en-GB" altLang="en-US"/>
          </a:p>
        </p:txBody>
      </p:sp>
    </p:spTree>
    <p:extLst>
      <p:ext uri="{BB962C8B-B14F-4D97-AF65-F5344CB8AC3E}">
        <p14:creationId xmlns:p14="http://schemas.microsoft.com/office/powerpoint/2010/main" val="1640368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r>
              <a:rPr lang="en-US"/>
              <a:t>18 October 2016</a:t>
            </a:r>
            <a:endParaRPr lang="en-GB"/>
          </a:p>
        </p:txBody>
      </p:sp>
      <p:sp>
        <p:nvSpPr>
          <p:cNvPr id="3" name="Rectangle 12"/>
          <p:cNvSpPr>
            <a:spLocks noGrp="1" noChangeArrowheads="1"/>
          </p:cNvSpPr>
          <p:nvPr>
            <p:ph type="ftr" sz="quarter" idx="11"/>
          </p:nvPr>
        </p:nvSpPr>
        <p:spPr>
          <a:ln/>
        </p:spPr>
        <p:txBody>
          <a:bodyPr/>
          <a:lstStyle>
            <a:lvl1pPr>
              <a:defRPr/>
            </a:lvl1pPr>
          </a:lstStyle>
          <a:p>
            <a:pPr>
              <a:defRPr/>
            </a:pPr>
            <a:r>
              <a:rPr lang="en-GB"/>
              <a:t>Birkbeck College, U. London</a:t>
            </a:r>
          </a:p>
        </p:txBody>
      </p:sp>
      <p:sp>
        <p:nvSpPr>
          <p:cNvPr id="4" name="Rectangle 13"/>
          <p:cNvSpPr>
            <a:spLocks noGrp="1" noChangeArrowheads="1"/>
          </p:cNvSpPr>
          <p:nvPr>
            <p:ph type="sldNum" sz="quarter" idx="12"/>
          </p:nvPr>
        </p:nvSpPr>
        <p:spPr>
          <a:ln/>
        </p:spPr>
        <p:txBody>
          <a:bodyPr/>
          <a:lstStyle>
            <a:lvl1pPr>
              <a:defRPr/>
            </a:lvl1pPr>
          </a:lstStyle>
          <a:p>
            <a:fld id="{6E31CFCA-1219-42E1-A978-BED6585EB614}" type="slidenum">
              <a:rPr lang="en-GB" altLang="en-US"/>
              <a:pPr/>
              <a:t>‹#›</a:t>
            </a:fld>
            <a:endParaRPr lang="en-GB" altLang="en-US"/>
          </a:p>
        </p:txBody>
      </p:sp>
    </p:spTree>
    <p:extLst>
      <p:ext uri="{BB962C8B-B14F-4D97-AF65-F5344CB8AC3E}">
        <p14:creationId xmlns:p14="http://schemas.microsoft.com/office/powerpoint/2010/main" val="299409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r>
              <a:rPr lang="en-US"/>
              <a:t>18 October 2016</a:t>
            </a:r>
            <a:endParaRPr lang="en-GB"/>
          </a:p>
        </p:txBody>
      </p:sp>
      <p:sp>
        <p:nvSpPr>
          <p:cNvPr id="6" name="Rectangle 12"/>
          <p:cNvSpPr>
            <a:spLocks noGrp="1" noChangeArrowheads="1"/>
          </p:cNvSpPr>
          <p:nvPr>
            <p:ph type="ftr" sz="quarter" idx="11"/>
          </p:nvPr>
        </p:nvSpPr>
        <p:spPr>
          <a:ln/>
        </p:spPr>
        <p:txBody>
          <a:bodyPr/>
          <a:lstStyle>
            <a:lvl1pPr>
              <a:defRPr/>
            </a:lvl1pPr>
          </a:lstStyle>
          <a:p>
            <a:pPr>
              <a:defRPr/>
            </a:pPr>
            <a:r>
              <a:rPr lang="en-GB"/>
              <a:t>Birkbeck College, U. London</a:t>
            </a:r>
          </a:p>
        </p:txBody>
      </p:sp>
      <p:sp>
        <p:nvSpPr>
          <p:cNvPr id="7" name="Rectangle 13"/>
          <p:cNvSpPr>
            <a:spLocks noGrp="1" noChangeArrowheads="1"/>
          </p:cNvSpPr>
          <p:nvPr>
            <p:ph type="sldNum" sz="quarter" idx="12"/>
          </p:nvPr>
        </p:nvSpPr>
        <p:spPr>
          <a:ln/>
        </p:spPr>
        <p:txBody>
          <a:bodyPr/>
          <a:lstStyle>
            <a:lvl1pPr>
              <a:defRPr/>
            </a:lvl1pPr>
          </a:lstStyle>
          <a:p>
            <a:fld id="{415ED595-A6A1-43F6-BBEE-CC37F081877D}" type="slidenum">
              <a:rPr lang="en-GB" altLang="en-US"/>
              <a:pPr/>
              <a:t>‹#›</a:t>
            </a:fld>
            <a:endParaRPr lang="en-GB" altLang="en-US"/>
          </a:p>
        </p:txBody>
      </p:sp>
    </p:spTree>
    <p:extLst>
      <p:ext uri="{BB962C8B-B14F-4D97-AF65-F5344CB8AC3E}">
        <p14:creationId xmlns:p14="http://schemas.microsoft.com/office/powerpoint/2010/main" val="3495535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r>
              <a:rPr lang="en-US"/>
              <a:t>18 October 2016</a:t>
            </a:r>
            <a:endParaRPr lang="en-GB"/>
          </a:p>
        </p:txBody>
      </p:sp>
      <p:sp>
        <p:nvSpPr>
          <p:cNvPr id="6" name="Rectangle 12"/>
          <p:cNvSpPr>
            <a:spLocks noGrp="1" noChangeArrowheads="1"/>
          </p:cNvSpPr>
          <p:nvPr>
            <p:ph type="ftr" sz="quarter" idx="11"/>
          </p:nvPr>
        </p:nvSpPr>
        <p:spPr>
          <a:ln/>
        </p:spPr>
        <p:txBody>
          <a:bodyPr/>
          <a:lstStyle>
            <a:lvl1pPr>
              <a:defRPr/>
            </a:lvl1pPr>
          </a:lstStyle>
          <a:p>
            <a:pPr>
              <a:defRPr/>
            </a:pPr>
            <a:r>
              <a:rPr lang="en-GB"/>
              <a:t>Birkbeck College, U. London</a:t>
            </a:r>
          </a:p>
        </p:txBody>
      </p:sp>
      <p:sp>
        <p:nvSpPr>
          <p:cNvPr id="7" name="Rectangle 13"/>
          <p:cNvSpPr>
            <a:spLocks noGrp="1" noChangeArrowheads="1"/>
          </p:cNvSpPr>
          <p:nvPr>
            <p:ph type="sldNum" sz="quarter" idx="12"/>
          </p:nvPr>
        </p:nvSpPr>
        <p:spPr>
          <a:ln/>
        </p:spPr>
        <p:txBody>
          <a:bodyPr/>
          <a:lstStyle>
            <a:lvl1pPr>
              <a:defRPr/>
            </a:lvl1pPr>
          </a:lstStyle>
          <a:p>
            <a:fld id="{43AD3F03-1488-4A06-9799-5229FD07EB2C}" type="slidenum">
              <a:rPr lang="en-GB" altLang="en-US"/>
              <a:pPr/>
              <a:t>‹#›</a:t>
            </a:fld>
            <a:endParaRPr lang="en-GB" altLang="en-US"/>
          </a:p>
        </p:txBody>
      </p:sp>
    </p:spTree>
    <p:extLst>
      <p:ext uri="{BB962C8B-B14F-4D97-AF65-F5344CB8AC3E}">
        <p14:creationId xmlns:p14="http://schemas.microsoft.com/office/powerpoint/2010/main" val="2708078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1"/>
          <p:cNvSpPr>
            <a:spLocks noGrp="1" noChangeArrowheads="1"/>
          </p:cNvSpPr>
          <p:nvPr>
            <p:ph type="dt" sz="half" idx="10"/>
          </p:nvPr>
        </p:nvSpPr>
        <p:spPr>
          <a:ln/>
        </p:spPr>
        <p:txBody>
          <a:bodyPr/>
          <a:lstStyle>
            <a:lvl1pPr>
              <a:defRPr/>
            </a:lvl1pPr>
          </a:lstStyle>
          <a:p>
            <a:pPr>
              <a:defRPr/>
            </a:pPr>
            <a:r>
              <a:rPr lang="en-US"/>
              <a:t>18 October 2016</a:t>
            </a:r>
            <a:endParaRPr lang="en-GB"/>
          </a:p>
        </p:txBody>
      </p:sp>
      <p:sp>
        <p:nvSpPr>
          <p:cNvPr id="5" name="Rectangle 12"/>
          <p:cNvSpPr>
            <a:spLocks noGrp="1" noChangeArrowheads="1"/>
          </p:cNvSpPr>
          <p:nvPr>
            <p:ph type="ftr" sz="quarter" idx="11"/>
          </p:nvPr>
        </p:nvSpPr>
        <p:spPr>
          <a:ln/>
        </p:spPr>
        <p:txBody>
          <a:bodyPr/>
          <a:lstStyle>
            <a:lvl1pPr>
              <a:defRPr/>
            </a:lvl1pPr>
          </a:lstStyle>
          <a:p>
            <a:pPr>
              <a:defRPr/>
            </a:pPr>
            <a:r>
              <a:rPr lang="en-GB"/>
              <a:t>Birkbeck College, U. London</a:t>
            </a:r>
          </a:p>
        </p:txBody>
      </p:sp>
      <p:sp>
        <p:nvSpPr>
          <p:cNvPr id="6" name="Rectangle 13"/>
          <p:cNvSpPr>
            <a:spLocks noGrp="1" noChangeArrowheads="1"/>
          </p:cNvSpPr>
          <p:nvPr>
            <p:ph type="sldNum" sz="quarter" idx="12"/>
          </p:nvPr>
        </p:nvSpPr>
        <p:spPr>
          <a:ln/>
        </p:spPr>
        <p:txBody>
          <a:bodyPr/>
          <a:lstStyle>
            <a:lvl1pPr>
              <a:defRPr/>
            </a:lvl1pPr>
          </a:lstStyle>
          <a:p>
            <a:fld id="{E3A01BAA-D9B0-449D-BB0A-C9868FF5D378}" type="slidenum">
              <a:rPr lang="en-GB" altLang="en-US"/>
              <a:pPr/>
              <a:t>‹#›</a:t>
            </a:fld>
            <a:endParaRPr lang="en-GB" altLang="en-US"/>
          </a:p>
        </p:txBody>
      </p:sp>
    </p:spTree>
    <p:extLst>
      <p:ext uri="{BB962C8B-B14F-4D97-AF65-F5344CB8AC3E}">
        <p14:creationId xmlns:p14="http://schemas.microsoft.com/office/powerpoint/2010/main" val="1312160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n-US" altLang="en-US"/>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n-US" altLang="en-US"/>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n-US" altLang="en-US"/>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n-US" altLang="en-US"/>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n-US" altLang="en-US"/>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n-US" altLang="en-US"/>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n-US" altLang="en-US"/>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r>
              <a:rPr lang="en-US"/>
              <a:t>18 October 2016</a:t>
            </a:r>
            <a:endParaRPr lang="en-GB"/>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r>
              <a:rPr lang="en-GB"/>
              <a:t>Birkbeck College, U. London</a:t>
            </a:r>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378A012B-82C6-4B72-90A7-4D78DB434056}"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jmaybank@dcs.bbk.ac.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fld id="{B8E45229-A491-4DCD-99AF-9121FC32E977}" type="slidenum">
              <a:rPr lang="en-GB" altLang="en-US" sz="1400"/>
              <a:pPr eaLnBrk="1" hangingPunct="1">
                <a:spcBef>
                  <a:spcPct val="0"/>
                </a:spcBef>
                <a:buClrTx/>
                <a:buSzTx/>
                <a:buFontTx/>
                <a:buNone/>
              </a:pPr>
              <a:t>1</a:t>
            </a:fld>
            <a:endParaRPr lang="en-GB" altLang="en-US" sz="1400"/>
          </a:p>
        </p:txBody>
      </p:sp>
      <p:sp>
        <p:nvSpPr>
          <p:cNvPr id="2053" name="Rectangle 2"/>
          <p:cNvSpPr>
            <a:spLocks noGrp="1" noChangeArrowheads="1"/>
          </p:cNvSpPr>
          <p:nvPr>
            <p:ph type="title"/>
          </p:nvPr>
        </p:nvSpPr>
        <p:spPr/>
        <p:txBody>
          <a:bodyPr/>
          <a:lstStyle/>
          <a:p>
            <a:pPr algn="ctr" eaLnBrk="1" hangingPunct="1"/>
            <a:r>
              <a:rPr lang="en-GB" altLang="en-US" dirty="0"/>
              <a:t>Introduction to Programming</a:t>
            </a:r>
          </a:p>
        </p:txBody>
      </p:sp>
      <p:sp>
        <p:nvSpPr>
          <p:cNvPr id="2054" name="Rectangle 3"/>
          <p:cNvSpPr>
            <a:spLocks noGrp="1" noChangeArrowheads="1"/>
          </p:cNvSpPr>
          <p:nvPr>
            <p:ph type="body" idx="1"/>
          </p:nvPr>
        </p:nvSpPr>
        <p:spPr>
          <a:xfrm>
            <a:off x="971550" y="2276475"/>
            <a:ext cx="7772400" cy="3856038"/>
          </a:xfrm>
        </p:spPr>
        <p:txBody>
          <a:bodyPr/>
          <a:lstStyle/>
          <a:p>
            <a:pPr algn="ctr" eaLnBrk="1" hangingPunct="1">
              <a:buFont typeface="Wingdings" panose="05000000000000000000" pitchFamily="2" charset="2"/>
              <a:buNone/>
            </a:pPr>
            <a:r>
              <a:rPr lang="en-GB" altLang="en-US" sz="2400" dirty="0"/>
              <a:t>Department of Computer Science and Information Systems</a:t>
            </a:r>
          </a:p>
          <a:p>
            <a:pPr algn="ctr" eaLnBrk="1" hangingPunct="1">
              <a:buFont typeface="Wingdings" panose="05000000000000000000" pitchFamily="2" charset="2"/>
              <a:buNone/>
            </a:pPr>
            <a:endParaRPr lang="en-GB" altLang="en-US" sz="2400" dirty="0"/>
          </a:p>
          <a:p>
            <a:pPr algn="ctr" eaLnBrk="1" hangingPunct="1">
              <a:buFont typeface="Wingdings" panose="05000000000000000000" pitchFamily="2" charset="2"/>
              <a:buNone/>
            </a:pPr>
            <a:r>
              <a:rPr lang="en-GB" altLang="en-US" sz="2000" dirty="0" smtClean="0"/>
              <a:t>Lecturer: Steve Maybank</a:t>
            </a:r>
            <a:endParaRPr lang="en-GB" altLang="en-US" sz="2000" dirty="0"/>
          </a:p>
          <a:p>
            <a:pPr algn="ctr" eaLnBrk="1" hangingPunct="1">
              <a:buFont typeface="Wingdings" panose="05000000000000000000" pitchFamily="2" charset="2"/>
              <a:buNone/>
            </a:pPr>
            <a:r>
              <a:rPr lang="en-GB" altLang="en-US" sz="2000" dirty="0">
                <a:hlinkClick r:id="rId3"/>
              </a:rPr>
              <a:t>sjmaybank@dcs.bbk.ac.uk</a:t>
            </a:r>
            <a:endParaRPr lang="en-GB" altLang="en-US" sz="2000" dirty="0"/>
          </a:p>
          <a:p>
            <a:pPr algn="ctr" eaLnBrk="1" hangingPunct="1">
              <a:buFont typeface="Wingdings" panose="05000000000000000000" pitchFamily="2" charset="2"/>
              <a:buNone/>
            </a:pPr>
            <a:r>
              <a:rPr lang="en-GB" altLang="en-US" sz="2000" dirty="0" smtClean="0"/>
              <a:t>Autumn</a:t>
            </a:r>
            <a:r>
              <a:rPr lang="en-GB" altLang="en-US" sz="2000" dirty="0" smtClean="0"/>
              <a:t> 2019 and Spring 2020</a:t>
            </a:r>
            <a:endParaRPr lang="en-GB" altLang="en-US" sz="2000" dirty="0"/>
          </a:p>
          <a:p>
            <a:pPr algn="ctr" eaLnBrk="1" hangingPunct="1">
              <a:buFont typeface="Wingdings" panose="05000000000000000000" pitchFamily="2" charset="2"/>
              <a:buNone/>
            </a:pPr>
            <a:endParaRPr lang="en-GB" altLang="en-US" sz="2000" dirty="0"/>
          </a:p>
          <a:p>
            <a:pPr algn="ctr" eaLnBrk="1" hangingPunct="1">
              <a:buNone/>
            </a:pPr>
            <a:r>
              <a:rPr lang="en-GB" altLang="en-US" sz="2800" dirty="0"/>
              <a:t>Week 3: Arithmetic and Built in Functions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p:txBody>
          <a:bodyPr/>
          <a:lstStyle/>
          <a:p>
            <a:pPr algn="ctr"/>
            <a:r>
              <a:rPr lang="en-GB" altLang="en-US" dirty="0"/>
              <a:t>Example</a:t>
            </a:r>
          </a:p>
        </p:txBody>
      </p:sp>
      <p:sp>
        <p:nvSpPr>
          <p:cNvPr id="11267" name="Content Placeholder 2"/>
          <p:cNvSpPr>
            <a:spLocks noGrp="1"/>
          </p:cNvSpPr>
          <p:nvPr>
            <p:ph idx="4294967295"/>
          </p:nvPr>
        </p:nvSpPr>
        <p:spPr>
          <a:xfrm>
            <a:off x="539552" y="1988840"/>
            <a:ext cx="7772400" cy="2304256"/>
          </a:xfrm>
        </p:spPr>
        <p:txBody>
          <a:bodyPr/>
          <a:lstStyle/>
          <a:p>
            <a:pPr>
              <a:buSzPct val="120000"/>
              <a:buFont typeface="Wingdings" panose="05000000000000000000" pitchFamily="2" charset="2"/>
              <a:buChar char="§"/>
            </a:pPr>
            <a:r>
              <a:rPr lang="en-GB" altLang="en-US" sz="2400" dirty="0"/>
              <a:t>R1.15. You want to decide whether you should drive your car to work or take the train. </a:t>
            </a:r>
          </a:p>
          <a:p>
            <a:pPr>
              <a:buSzPct val="120000"/>
              <a:buFont typeface="Wingdings" panose="05000000000000000000" pitchFamily="2" charset="2"/>
              <a:buChar char="§"/>
            </a:pPr>
            <a:r>
              <a:rPr lang="en-GB" altLang="en-US" sz="2400" dirty="0"/>
              <a:t>You know the distance from your home to your place of work, and the fuel efficiency of your car (in miles per gallon). The cost of petrol is £4 per gallon and car maintenance is 20p per mile. </a:t>
            </a:r>
          </a:p>
          <a:p>
            <a:pPr>
              <a:buSzPct val="120000"/>
              <a:buFont typeface="Wingdings" panose="05000000000000000000" pitchFamily="2" charset="2"/>
              <a:buChar char="§"/>
            </a:pPr>
            <a:r>
              <a:rPr lang="en-GB" altLang="en-US" sz="2400" dirty="0"/>
              <a:t>You also know the price of a return train ticket. </a:t>
            </a:r>
          </a:p>
          <a:p>
            <a:pPr>
              <a:buSzPct val="120000"/>
              <a:buFont typeface="Wingdings" panose="05000000000000000000" pitchFamily="2" charset="2"/>
              <a:buChar char="§"/>
            </a:pPr>
            <a:r>
              <a:rPr lang="en-GB" altLang="en-US" sz="2400" dirty="0"/>
              <a:t>Write an algorithm to decide which commute is cheaper.</a:t>
            </a:r>
          </a:p>
        </p:txBody>
      </p:sp>
      <p:sp>
        <p:nvSpPr>
          <p:cNvPr id="11269" name="Footer Placeholder 4"/>
          <p:cNvSpPr txBox="1">
            <a:spLocks noGrp="1"/>
          </p:cNvSpPr>
          <p:nvPr/>
        </p:nvSpPr>
        <p:spPr bwMode="auto">
          <a:xfrm>
            <a:off x="3203848" y="6333221"/>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en-GB" altLang="en-US" sz="1400" dirty="0"/>
              <a:t>PFE Ch. 1, Review questions</a:t>
            </a:r>
          </a:p>
        </p:txBody>
      </p:sp>
      <p:sp>
        <p:nvSpPr>
          <p:cNvPr id="11270" name="Slide Number Placeholder 5"/>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927B3B63-B1C4-44FA-A863-85DC7CC49F21}" type="slidenum">
              <a:rPr lang="en-GB" altLang="en-US" sz="1400"/>
              <a:pPr algn="r" eaLnBrk="1" hangingPunct="1">
                <a:spcBef>
                  <a:spcPct val="0"/>
                </a:spcBef>
                <a:buClrTx/>
                <a:buSzTx/>
                <a:buFontTx/>
                <a:buNone/>
              </a:pPr>
              <a:t>10</a:t>
            </a:fld>
            <a:endParaRPr lang="en-GB" altLang="en-US" sz="1400"/>
          </a:p>
        </p:txBody>
      </p:sp>
      <p:sp>
        <p:nvSpPr>
          <p:cNvPr id="3" name="Slide Number Placeholder 2">
            <a:extLst>
              <a:ext uri="{FF2B5EF4-FFF2-40B4-BE49-F238E27FC236}">
                <a16:creationId xmlns:a16="http://schemas.microsoft.com/office/drawing/2014/main" id="{FD930C51-7B5A-48AE-9C49-F33E845A4801}"/>
              </a:ext>
            </a:extLst>
          </p:cNvPr>
          <p:cNvSpPr>
            <a:spLocks noGrp="1"/>
          </p:cNvSpPr>
          <p:nvPr>
            <p:ph type="sldNum" sz="quarter" idx="12"/>
          </p:nvPr>
        </p:nvSpPr>
        <p:spPr/>
        <p:txBody>
          <a:bodyPr/>
          <a:lstStyle/>
          <a:p>
            <a:fld id="{6E31CFCA-1219-42E1-A978-BED6585EB614}" type="slidenum">
              <a:rPr lang="en-GB" altLang="en-US" smtClean="0"/>
              <a:pPr/>
              <a:t>10</a:t>
            </a:fld>
            <a:endParaRPr lang="en-GB" altLang="en-US"/>
          </a:p>
        </p:txBody>
      </p:sp>
    </p:spTree>
    <p:extLst>
      <p:ext uri="{BB962C8B-B14F-4D97-AF65-F5344CB8AC3E}">
        <p14:creationId xmlns:p14="http://schemas.microsoft.com/office/powerpoint/2010/main" val="2625316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p:txBody>
          <a:bodyPr/>
          <a:lstStyle/>
          <a:p>
            <a:pPr algn="ctr"/>
            <a:r>
              <a:rPr lang="en-GB" altLang="en-US" dirty="0"/>
              <a:t>Example</a:t>
            </a:r>
          </a:p>
        </p:txBody>
      </p:sp>
      <p:sp>
        <p:nvSpPr>
          <p:cNvPr id="11267" name="Content Placeholder 2"/>
          <p:cNvSpPr>
            <a:spLocks noGrp="1"/>
          </p:cNvSpPr>
          <p:nvPr>
            <p:ph idx="4294967295"/>
          </p:nvPr>
        </p:nvSpPr>
        <p:spPr>
          <a:xfrm>
            <a:off x="683568" y="2132856"/>
            <a:ext cx="8856984" cy="2304256"/>
          </a:xfrm>
        </p:spPr>
        <p:txBody>
          <a:bodyPr/>
          <a:lstStyle/>
          <a:p>
            <a:pPr>
              <a:buSzPct val="120000"/>
              <a:buFont typeface="Wingdings" panose="05000000000000000000" pitchFamily="2" charset="2"/>
              <a:buChar char="§"/>
            </a:pPr>
            <a:r>
              <a:rPr lang="en-GB" altLang="en-US" sz="2400" dirty="0"/>
              <a:t>Compare </a:t>
            </a:r>
            <a:r>
              <a:rPr lang="en-GB" altLang="en-US" sz="2400" dirty="0">
                <a:solidFill>
                  <a:srgbClr val="0000FF"/>
                </a:solidFill>
              </a:rPr>
              <a:t>drive to work</a:t>
            </a:r>
            <a:r>
              <a:rPr lang="en-GB" altLang="en-US" sz="2400" dirty="0"/>
              <a:t> and </a:t>
            </a:r>
            <a:r>
              <a:rPr lang="en-GB" altLang="en-US" sz="2400" dirty="0">
                <a:solidFill>
                  <a:srgbClr val="FF0000"/>
                </a:solidFill>
              </a:rPr>
              <a:t>take the train</a:t>
            </a:r>
          </a:p>
          <a:p>
            <a:pPr>
              <a:buSzPct val="120000"/>
              <a:buFont typeface="Wingdings" panose="05000000000000000000" pitchFamily="2" charset="2"/>
              <a:buChar char="§"/>
            </a:pPr>
            <a:endParaRPr lang="en-GB" altLang="en-US" sz="2400" dirty="0">
              <a:solidFill>
                <a:srgbClr val="FF0000"/>
              </a:solidFill>
            </a:endParaRPr>
          </a:p>
          <a:p>
            <a:pPr>
              <a:buSzPct val="120000"/>
              <a:buFont typeface="Wingdings" panose="05000000000000000000" pitchFamily="2" charset="2"/>
              <a:buChar char="§"/>
            </a:pPr>
            <a:r>
              <a:rPr lang="en-GB" altLang="en-US" sz="2400" dirty="0">
                <a:solidFill>
                  <a:srgbClr val="0000FF"/>
                </a:solidFill>
              </a:rPr>
              <a:t>Drive to work</a:t>
            </a:r>
          </a:p>
          <a:p>
            <a:pPr marL="0" indent="0">
              <a:buSzPct val="120000"/>
              <a:buNone/>
            </a:pPr>
            <a:r>
              <a:rPr lang="en-GB" altLang="en-US" sz="2000" dirty="0" err="1"/>
              <a:t>driveToWork</a:t>
            </a:r>
            <a:r>
              <a:rPr lang="en-GB" altLang="en-US" sz="2000" dirty="0"/>
              <a:t> = (</a:t>
            </a:r>
            <a:r>
              <a:rPr lang="en-GB" altLang="en-US" sz="2000" u="sng" dirty="0" err="1">
                <a:solidFill>
                  <a:srgbClr val="00B0F0"/>
                </a:solidFill>
              </a:rPr>
              <a:t>carMaintenanceCostPerMile</a:t>
            </a:r>
            <a:r>
              <a:rPr lang="en-GB" altLang="en-US" sz="2000" dirty="0"/>
              <a:t> +</a:t>
            </a:r>
            <a:r>
              <a:rPr lang="en-GB" altLang="en-US" sz="2000" dirty="0" err="1">
                <a:solidFill>
                  <a:srgbClr val="00B050"/>
                </a:solidFill>
              </a:rPr>
              <a:t>fuelCostPerMile</a:t>
            </a:r>
            <a:r>
              <a:rPr lang="en-GB" altLang="en-US" sz="2000" dirty="0"/>
              <a:t>) *</a:t>
            </a:r>
          </a:p>
          <a:p>
            <a:pPr marL="0" indent="0">
              <a:buSzPct val="120000"/>
              <a:buNone/>
            </a:pPr>
            <a:r>
              <a:rPr lang="en-GB" altLang="en-US" sz="2000" dirty="0">
                <a:solidFill>
                  <a:srgbClr val="7030A0"/>
                </a:solidFill>
              </a:rPr>
              <a:t>		    </a:t>
            </a:r>
            <a:r>
              <a:rPr lang="en-GB" altLang="en-US" sz="2000" u="sng" dirty="0" err="1">
                <a:solidFill>
                  <a:srgbClr val="00B0F0"/>
                </a:solidFill>
              </a:rPr>
              <a:t>distanceHomeWork</a:t>
            </a:r>
            <a:r>
              <a:rPr lang="en-GB" altLang="en-US" sz="2000" u="sng" dirty="0">
                <a:solidFill>
                  <a:srgbClr val="7030A0"/>
                </a:solidFill>
              </a:rPr>
              <a:t> </a:t>
            </a:r>
            <a:r>
              <a:rPr lang="en-GB" altLang="en-US" sz="2000" dirty="0"/>
              <a:t>* 2</a:t>
            </a:r>
          </a:p>
          <a:p>
            <a:pPr marL="0" indent="0">
              <a:buSzPct val="120000"/>
              <a:buNone/>
            </a:pPr>
            <a:r>
              <a:rPr lang="en-GB" altLang="en-US" sz="2000" dirty="0" err="1">
                <a:solidFill>
                  <a:srgbClr val="00B050"/>
                </a:solidFill>
              </a:rPr>
              <a:t>fuelCostPerMile</a:t>
            </a:r>
            <a:r>
              <a:rPr lang="en-GB" altLang="en-US" sz="2000" dirty="0"/>
              <a:t> = </a:t>
            </a:r>
            <a:r>
              <a:rPr lang="en-GB" altLang="en-US" sz="2000" u="sng" dirty="0" err="1">
                <a:solidFill>
                  <a:srgbClr val="00B0F0"/>
                </a:solidFill>
              </a:rPr>
              <a:t>fuelCostPerGallon</a:t>
            </a:r>
            <a:r>
              <a:rPr lang="en-GB" altLang="en-US" sz="2000" u="sng" dirty="0">
                <a:solidFill>
                  <a:srgbClr val="00B0F0"/>
                </a:solidFill>
              </a:rPr>
              <a:t> </a:t>
            </a:r>
            <a:r>
              <a:rPr lang="en-GB" altLang="en-US" sz="2000" dirty="0"/>
              <a:t>/ </a:t>
            </a:r>
            <a:r>
              <a:rPr lang="en-GB" altLang="en-US" sz="2000" u="sng" dirty="0" err="1">
                <a:solidFill>
                  <a:srgbClr val="00B0F0"/>
                </a:solidFill>
              </a:rPr>
              <a:t>fuelEfficiency</a:t>
            </a:r>
            <a:r>
              <a:rPr lang="en-GB" altLang="en-US" sz="2000" u="sng" dirty="0">
                <a:solidFill>
                  <a:srgbClr val="00B0F0"/>
                </a:solidFill>
              </a:rPr>
              <a:t>(miles per gal)</a:t>
            </a:r>
          </a:p>
          <a:p>
            <a:pPr>
              <a:buSzPct val="120000"/>
              <a:buFont typeface="Wingdings" panose="05000000000000000000" pitchFamily="2" charset="2"/>
              <a:buChar char="§"/>
            </a:pPr>
            <a:endParaRPr lang="en-GB" altLang="en-US" sz="2400" dirty="0"/>
          </a:p>
          <a:p>
            <a:pPr>
              <a:buSzPct val="120000"/>
              <a:buFont typeface="Wingdings" panose="05000000000000000000" pitchFamily="2" charset="2"/>
              <a:buChar char="§"/>
            </a:pPr>
            <a:r>
              <a:rPr lang="en-GB" altLang="en-US" sz="2400" dirty="0">
                <a:solidFill>
                  <a:srgbClr val="FF0000"/>
                </a:solidFill>
              </a:rPr>
              <a:t>Take the train</a:t>
            </a:r>
          </a:p>
          <a:p>
            <a:pPr marL="0" indent="0">
              <a:buSzPct val="120000"/>
              <a:buNone/>
            </a:pPr>
            <a:r>
              <a:rPr lang="en-GB" altLang="en-US" sz="2400" dirty="0" err="1"/>
              <a:t>priceReturnTicket</a:t>
            </a:r>
            <a:r>
              <a:rPr lang="en-GB" altLang="en-US" sz="2400" dirty="0"/>
              <a:t> </a:t>
            </a:r>
          </a:p>
          <a:p>
            <a:pPr marL="0" indent="0">
              <a:buSzPct val="120000"/>
              <a:buNone/>
            </a:pPr>
            <a:endParaRPr lang="en-GB" altLang="en-US" sz="2400" dirty="0"/>
          </a:p>
        </p:txBody>
      </p:sp>
      <p:sp>
        <p:nvSpPr>
          <p:cNvPr id="11269" name="Footer Placeholder 4"/>
          <p:cNvSpPr txBox="1">
            <a:spLocks noGrp="1"/>
          </p:cNvSpPr>
          <p:nvPr/>
        </p:nvSpPr>
        <p:spPr bwMode="auto">
          <a:xfrm>
            <a:off x="3352800" y="632460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en-GB" altLang="en-US" sz="1400" dirty="0"/>
              <a:t>PFE Ch. 1, Review questions</a:t>
            </a:r>
          </a:p>
        </p:txBody>
      </p:sp>
      <p:sp>
        <p:nvSpPr>
          <p:cNvPr id="11270" name="Slide Number Placeholder 5"/>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927B3B63-B1C4-44FA-A863-85DC7CC49F21}" type="slidenum">
              <a:rPr lang="en-GB" altLang="en-US" sz="1400"/>
              <a:pPr algn="r" eaLnBrk="1" hangingPunct="1">
                <a:spcBef>
                  <a:spcPct val="0"/>
                </a:spcBef>
                <a:buClrTx/>
                <a:buSzTx/>
                <a:buFontTx/>
                <a:buNone/>
              </a:pPr>
              <a:t>11</a:t>
            </a:fld>
            <a:endParaRPr lang="en-GB" altLang="en-US" sz="1400"/>
          </a:p>
        </p:txBody>
      </p:sp>
      <p:sp>
        <p:nvSpPr>
          <p:cNvPr id="3" name="Slide Number Placeholder 2">
            <a:extLst>
              <a:ext uri="{FF2B5EF4-FFF2-40B4-BE49-F238E27FC236}">
                <a16:creationId xmlns:a16="http://schemas.microsoft.com/office/drawing/2014/main" id="{DA5E3F7C-F3F6-4518-AA08-0867697E1172}"/>
              </a:ext>
            </a:extLst>
          </p:cNvPr>
          <p:cNvSpPr>
            <a:spLocks noGrp="1"/>
          </p:cNvSpPr>
          <p:nvPr>
            <p:ph type="sldNum" sz="quarter" idx="12"/>
          </p:nvPr>
        </p:nvSpPr>
        <p:spPr/>
        <p:txBody>
          <a:bodyPr/>
          <a:lstStyle/>
          <a:p>
            <a:fld id="{6E31CFCA-1219-42E1-A978-BED6585EB614}" type="slidenum">
              <a:rPr lang="en-GB" altLang="en-US" smtClean="0"/>
              <a:pPr/>
              <a:t>11</a:t>
            </a:fld>
            <a:endParaRPr lang="en-GB" altLang="en-US"/>
          </a:p>
        </p:txBody>
      </p:sp>
    </p:spTree>
    <p:extLst>
      <p:ext uri="{BB962C8B-B14F-4D97-AF65-F5344CB8AC3E}">
        <p14:creationId xmlns:p14="http://schemas.microsoft.com/office/powerpoint/2010/main" val="3951322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26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p:txBody>
          <a:bodyPr/>
          <a:lstStyle/>
          <a:p>
            <a:pPr algn="ctr"/>
            <a:r>
              <a:rPr lang="en-GB" altLang="en-US" sz="4000" dirty="0"/>
              <a:t>Operators, Variables and Literals</a:t>
            </a:r>
          </a:p>
        </p:txBody>
      </p:sp>
      <p:sp>
        <p:nvSpPr>
          <p:cNvPr id="11267" name="Content Placeholder 2"/>
          <p:cNvSpPr>
            <a:spLocks noGrp="1"/>
          </p:cNvSpPr>
          <p:nvPr>
            <p:ph idx="4294967295"/>
          </p:nvPr>
        </p:nvSpPr>
        <p:spPr>
          <a:xfrm>
            <a:off x="233772" y="2060848"/>
            <a:ext cx="8676456" cy="4386076"/>
          </a:xfrm>
        </p:spPr>
        <p:txBody>
          <a:bodyPr/>
          <a:lstStyle/>
          <a:p>
            <a:pPr>
              <a:buSzPct val="120000"/>
              <a:buFont typeface="Wingdings" panose="05000000000000000000" pitchFamily="2" charset="2"/>
              <a:buChar char="§"/>
            </a:pPr>
            <a:r>
              <a:rPr lang="en-GB" altLang="en-US" sz="2000" dirty="0">
                <a:solidFill>
                  <a:srgbClr val="0000FF"/>
                </a:solidFill>
              </a:rPr>
              <a:t>Operators</a:t>
            </a:r>
            <a:r>
              <a:rPr lang="en-GB" altLang="en-US" sz="2000" dirty="0"/>
              <a:t> act on one or more numbers to produce a new number, e.g.</a:t>
            </a:r>
          </a:p>
          <a:p>
            <a:pPr marL="0" indent="0">
              <a:buSzPct val="120000"/>
              <a:buNone/>
            </a:pPr>
            <a:r>
              <a:rPr lang="en-GB" altLang="en-US" sz="2000" dirty="0"/>
              <a:t>	Addition +</a:t>
            </a:r>
          </a:p>
          <a:p>
            <a:pPr marL="0" indent="0">
              <a:buSzPct val="120000"/>
              <a:buNone/>
            </a:pPr>
            <a:r>
              <a:rPr lang="en-GB" altLang="en-US" sz="2000" dirty="0"/>
              <a:t>	Subtraction –</a:t>
            </a:r>
          </a:p>
          <a:p>
            <a:pPr marL="0" indent="0">
              <a:buSzPct val="120000"/>
              <a:buNone/>
            </a:pPr>
            <a:r>
              <a:rPr lang="en-GB" altLang="en-US" sz="2000" dirty="0"/>
              <a:t>	Multiplication *</a:t>
            </a:r>
          </a:p>
          <a:p>
            <a:pPr marL="0" indent="0">
              <a:buSzPct val="120000"/>
              <a:buNone/>
            </a:pPr>
            <a:r>
              <a:rPr lang="en-GB" altLang="en-US" sz="2000" dirty="0"/>
              <a:t>	Division /</a:t>
            </a:r>
          </a:p>
          <a:p>
            <a:pPr marL="0" indent="0">
              <a:buSzPct val="120000"/>
              <a:buNone/>
            </a:pPr>
            <a:endParaRPr lang="en-GB" altLang="en-US" sz="2000" dirty="0"/>
          </a:p>
          <a:p>
            <a:pPr>
              <a:buSzPct val="120000"/>
              <a:buFont typeface="Wingdings" panose="05000000000000000000" pitchFamily="2" charset="2"/>
              <a:buChar char="§"/>
            </a:pPr>
            <a:r>
              <a:rPr lang="en-GB" altLang="en-US" sz="2000" dirty="0">
                <a:solidFill>
                  <a:srgbClr val="0000FF"/>
                </a:solidFill>
              </a:rPr>
              <a:t>Variables</a:t>
            </a:r>
          </a:p>
          <a:p>
            <a:pPr marL="0" indent="0">
              <a:buSzPct val="120000"/>
              <a:buNone/>
            </a:pPr>
            <a:r>
              <a:rPr lang="en-GB" altLang="en-US" sz="2000" dirty="0"/>
              <a:t>	p, q, </a:t>
            </a:r>
            <a:r>
              <a:rPr lang="en-GB" altLang="en-US" sz="2000" dirty="0" err="1"/>
              <a:t>cansPerPack</a:t>
            </a:r>
            <a:r>
              <a:rPr lang="en-GB" altLang="en-US" sz="2000" dirty="0"/>
              <a:t>, …</a:t>
            </a:r>
          </a:p>
          <a:p>
            <a:pPr marL="0" indent="0">
              <a:buSzPct val="120000"/>
              <a:buNone/>
            </a:pPr>
            <a:endParaRPr lang="en-GB" altLang="en-US" sz="2000" dirty="0"/>
          </a:p>
          <a:p>
            <a:pPr>
              <a:buSzPct val="120000"/>
              <a:buFont typeface="Wingdings" panose="05000000000000000000" pitchFamily="2" charset="2"/>
              <a:buChar char="§"/>
            </a:pPr>
            <a:r>
              <a:rPr lang="en-GB" altLang="en-US" sz="2000" dirty="0">
                <a:solidFill>
                  <a:srgbClr val="0000FF"/>
                </a:solidFill>
              </a:rPr>
              <a:t>Number literals</a:t>
            </a:r>
          </a:p>
          <a:p>
            <a:pPr marL="0" indent="0">
              <a:buSzPct val="120000"/>
              <a:buNone/>
            </a:pPr>
            <a:r>
              <a:rPr lang="en-GB" altLang="en-US" sz="2000" dirty="0"/>
              <a:t>	4, 5, -64.8, 27.305, …</a:t>
            </a:r>
          </a:p>
        </p:txBody>
      </p:sp>
      <p:sp>
        <p:nvSpPr>
          <p:cNvPr id="11269" name="Footer Placeholder 4"/>
          <p:cNvSpPr txBox="1">
            <a:spLocks noGrp="1"/>
          </p:cNvSpPr>
          <p:nvPr/>
        </p:nvSpPr>
        <p:spPr bwMode="auto">
          <a:xfrm>
            <a:off x="3352800" y="632460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en-GB" altLang="en-US" sz="1400" dirty="0"/>
              <a:t>PFE Section 2.2</a:t>
            </a:r>
          </a:p>
        </p:txBody>
      </p:sp>
      <p:sp>
        <p:nvSpPr>
          <p:cNvPr id="11270" name="Slide Number Placeholder 5"/>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927B3B63-B1C4-44FA-A863-85DC7CC49F21}" type="slidenum">
              <a:rPr lang="en-GB" altLang="en-US" sz="1400"/>
              <a:pPr algn="r" eaLnBrk="1" hangingPunct="1">
                <a:spcBef>
                  <a:spcPct val="0"/>
                </a:spcBef>
                <a:buClrTx/>
                <a:buSzTx/>
                <a:buFontTx/>
                <a:buNone/>
              </a:pPr>
              <a:t>12</a:t>
            </a:fld>
            <a:endParaRPr lang="en-GB" altLang="en-US" sz="1400"/>
          </a:p>
        </p:txBody>
      </p:sp>
      <p:sp>
        <p:nvSpPr>
          <p:cNvPr id="3" name="Slide Number Placeholder 2">
            <a:extLst>
              <a:ext uri="{FF2B5EF4-FFF2-40B4-BE49-F238E27FC236}">
                <a16:creationId xmlns:a16="http://schemas.microsoft.com/office/drawing/2014/main" id="{35EFF4DC-B80C-418B-8224-BFA83A5973E8}"/>
              </a:ext>
            </a:extLst>
          </p:cNvPr>
          <p:cNvSpPr>
            <a:spLocks noGrp="1"/>
          </p:cNvSpPr>
          <p:nvPr>
            <p:ph type="sldNum" sz="quarter" idx="12"/>
          </p:nvPr>
        </p:nvSpPr>
        <p:spPr/>
        <p:txBody>
          <a:bodyPr/>
          <a:lstStyle/>
          <a:p>
            <a:fld id="{6E31CFCA-1219-42E1-A978-BED6585EB614}" type="slidenum">
              <a:rPr lang="en-GB" altLang="en-US" smtClean="0"/>
              <a:pPr/>
              <a:t>12</a:t>
            </a:fld>
            <a:endParaRPr lang="en-GB" altLang="en-US"/>
          </a:p>
        </p:txBody>
      </p:sp>
    </p:spTree>
    <p:extLst>
      <p:ext uri="{BB962C8B-B14F-4D97-AF65-F5344CB8AC3E}">
        <p14:creationId xmlns:p14="http://schemas.microsoft.com/office/powerpoint/2010/main" val="4094337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26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267">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26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p:txBody>
          <a:bodyPr/>
          <a:lstStyle/>
          <a:p>
            <a:pPr algn="ctr"/>
            <a:r>
              <a:rPr lang="en-GB" altLang="en-US" dirty="0"/>
              <a:t>Expressions</a:t>
            </a:r>
          </a:p>
        </p:txBody>
      </p:sp>
      <p:sp>
        <p:nvSpPr>
          <p:cNvPr id="11267" name="Content Placeholder 2"/>
          <p:cNvSpPr>
            <a:spLocks noGrp="1"/>
          </p:cNvSpPr>
          <p:nvPr>
            <p:ph idx="4294967295"/>
          </p:nvPr>
        </p:nvSpPr>
        <p:spPr>
          <a:xfrm>
            <a:off x="971600" y="2132856"/>
            <a:ext cx="7772400" cy="3903712"/>
          </a:xfrm>
        </p:spPr>
        <p:txBody>
          <a:bodyPr/>
          <a:lstStyle/>
          <a:p>
            <a:pPr>
              <a:buSzPct val="120000"/>
              <a:buFont typeface="Wingdings" panose="05000000000000000000" pitchFamily="2" charset="2"/>
              <a:buChar char="§"/>
            </a:pPr>
            <a:r>
              <a:rPr lang="en-GB" altLang="en-US" sz="2400" dirty="0"/>
              <a:t>An expression is a combination of operators, variables, literals and parentheses</a:t>
            </a:r>
          </a:p>
          <a:p>
            <a:pPr>
              <a:buSzPct val="120000"/>
              <a:buFont typeface="Wingdings" panose="05000000000000000000" pitchFamily="2" charset="2"/>
              <a:buChar char="§"/>
            </a:pPr>
            <a:endParaRPr lang="en-GB" altLang="en-US" sz="2400" dirty="0"/>
          </a:p>
          <a:p>
            <a:pPr>
              <a:buSzPct val="120000"/>
              <a:buFont typeface="Wingdings" panose="05000000000000000000" pitchFamily="2" charset="2"/>
              <a:buChar char="§"/>
            </a:pPr>
            <a:r>
              <a:rPr lang="en-GB" altLang="en-US" sz="2400" dirty="0"/>
              <a:t>Examples</a:t>
            </a:r>
          </a:p>
          <a:p>
            <a:pPr marL="0" indent="0">
              <a:buSzPct val="120000"/>
              <a:buNone/>
            </a:pPr>
            <a:r>
              <a:rPr lang="en-GB" altLang="en-US" sz="2400" dirty="0"/>
              <a:t>	(3+4)/2</a:t>
            </a:r>
          </a:p>
          <a:p>
            <a:pPr marL="0" indent="0">
              <a:buSzPct val="120000"/>
              <a:buNone/>
            </a:pPr>
            <a:r>
              <a:rPr lang="en-GB" altLang="en-US" sz="2400" dirty="0"/>
              <a:t>	</a:t>
            </a:r>
            <a:r>
              <a:rPr lang="en-GB" altLang="en-US" sz="2400" dirty="0" err="1"/>
              <a:t>p+p</a:t>
            </a:r>
            <a:r>
              <a:rPr lang="en-GB" altLang="en-US" sz="2400" dirty="0"/>
              <a:t>*p</a:t>
            </a:r>
          </a:p>
          <a:p>
            <a:pPr marL="0" indent="0">
              <a:buSzPct val="120000"/>
              <a:buNone/>
            </a:pPr>
            <a:r>
              <a:rPr lang="en-GB" altLang="en-US" sz="2400" dirty="0"/>
              <a:t>	(</a:t>
            </a:r>
            <a:r>
              <a:rPr lang="en-GB" altLang="en-US" sz="2400" dirty="0" err="1"/>
              <a:t>p+p</a:t>
            </a:r>
            <a:r>
              <a:rPr lang="en-GB" altLang="en-US" sz="2400" dirty="0"/>
              <a:t>)*p</a:t>
            </a:r>
          </a:p>
          <a:p>
            <a:pPr marL="0" indent="0">
              <a:buSzPct val="120000"/>
              <a:buNone/>
            </a:pPr>
            <a:r>
              <a:rPr lang="en-GB" altLang="en-US" sz="2400" dirty="0"/>
              <a:t>	3+4+5</a:t>
            </a:r>
          </a:p>
          <a:p>
            <a:pPr marL="0" indent="0">
              <a:buSzPct val="120000"/>
              <a:buNone/>
            </a:pPr>
            <a:r>
              <a:rPr lang="en-GB" altLang="en-US" sz="2400" dirty="0"/>
              <a:t>	3-4-5</a:t>
            </a:r>
          </a:p>
          <a:p>
            <a:pPr marL="0" indent="0">
              <a:buSzPct val="120000"/>
              <a:buNone/>
            </a:pPr>
            <a:endParaRPr lang="en-GB" altLang="en-US" sz="2000" dirty="0"/>
          </a:p>
        </p:txBody>
      </p:sp>
      <p:sp>
        <p:nvSpPr>
          <p:cNvPr id="11269" name="Footer Placeholder 4"/>
          <p:cNvSpPr txBox="1">
            <a:spLocks noGrp="1"/>
          </p:cNvSpPr>
          <p:nvPr/>
        </p:nvSpPr>
        <p:spPr bwMode="auto">
          <a:xfrm>
            <a:off x="3352800" y="632460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en-GB" altLang="en-US" sz="1400" dirty="0"/>
              <a:t>PFE Section 2.2</a:t>
            </a:r>
          </a:p>
        </p:txBody>
      </p:sp>
      <p:sp>
        <p:nvSpPr>
          <p:cNvPr id="11270" name="Slide Number Placeholder 5"/>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927B3B63-B1C4-44FA-A863-85DC7CC49F21}" type="slidenum">
              <a:rPr lang="en-GB" altLang="en-US" sz="1400"/>
              <a:pPr algn="r" eaLnBrk="1" hangingPunct="1">
                <a:spcBef>
                  <a:spcPct val="0"/>
                </a:spcBef>
                <a:buClrTx/>
                <a:buSzTx/>
                <a:buFontTx/>
                <a:buNone/>
              </a:pPr>
              <a:t>13</a:t>
            </a:fld>
            <a:endParaRPr lang="en-GB" altLang="en-US" sz="1400"/>
          </a:p>
        </p:txBody>
      </p:sp>
      <p:sp>
        <p:nvSpPr>
          <p:cNvPr id="3" name="Slide Number Placeholder 2">
            <a:extLst>
              <a:ext uri="{FF2B5EF4-FFF2-40B4-BE49-F238E27FC236}">
                <a16:creationId xmlns:a16="http://schemas.microsoft.com/office/drawing/2014/main" id="{7446773A-A767-4A23-B37B-C44E400C6E5E}"/>
              </a:ext>
            </a:extLst>
          </p:cNvPr>
          <p:cNvSpPr>
            <a:spLocks noGrp="1"/>
          </p:cNvSpPr>
          <p:nvPr>
            <p:ph type="sldNum" sz="quarter" idx="12"/>
          </p:nvPr>
        </p:nvSpPr>
        <p:spPr/>
        <p:txBody>
          <a:bodyPr/>
          <a:lstStyle/>
          <a:p>
            <a:fld id="{6E31CFCA-1219-42E1-A978-BED6585EB614}" type="slidenum">
              <a:rPr lang="en-GB" altLang="en-US" smtClean="0"/>
              <a:pPr/>
              <a:t>13</a:t>
            </a:fld>
            <a:endParaRPr lang="en-GB" altLang="en-US"/>
          </a:p>
        </p:txBody>
      </p:sp>
    </p:spTree>
    <p:extLst>
      <p:ext uri="{BB962C8B-B14F-4D97-AF65-F5344CB8AC3E}">
        <p14:creationId xmlns:p14="http://schemas.microsoft.com/office/powerpoint/2010/main" val="578283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26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p:txBody>
          <a:bodyPr/>
          <a:lstStyle/>
          <a:p>
            <a:pPr algn="ctr"/>
            <a:r>
              <a:rPr lang="en-GB" altLang="en-US" dirty="0"/>
              <a:t>Arithmetic Operators in Python</a:t>
            </a:r>
          </a:p>
        </p:txBody>
      </p:sp>
      <p:sp>
        <p:nvSpPr>
          <p:cNvPr id="11267" name="Content Placeholder 2"/>
          <p:cNvSpPr>
            <a:spLocks noGrp="1"/>
          </p:cNvSpPr>
          <p:nvPr>
            <p:ph idx="4294967295"/>
          </p:nvPr>
        </p:nvSpPr>
        <p:spPr>
          <a:xfrm>
            <a:off x="1202106" y="1988840"/>
            <a:ext cx="7772400" cy="4248472"/>
          </a:xfrm>
        </p:spPr>
        <p:txBody>
          <a:bodyPr/>
          <a:lstStyle/>
          <a:p>
            <a:pPr>
              <a:buSzPct val="120000"/>
              <a:buFont typeface="Wingdings" panose="05000000000000000000" pitchFamily="2" charset="2"/>
              <a:buChar char="§"/>
            </a:pPr>
            <a:r>
              <a:rPr lang="en-GB" altLang="en-US" sz="2000" dirty="0"/>
              <a:t>Addition:</a:t>
            </a:r>
          </a:p>
          <a:p>
            <a:pPr marL="0" indent="0">
              <a:buSzPct val="120000"/>
              <a:buNone/>
            </a:pPr>
            <a:r>
              <a:rPr lang="en-GB" altLang="en-US" sz="2000" dirty="0"/>
              <a:t>	p = 3+4     # assign value of type </a:t>
            </a:r>
            <a:r>
              <a:rPr lang="en-GB" altLang="en-US" sz="2000" dirty="0" err="1"/>
              <a:t>int</a:t>
            </a:r>
            <a:endParaRPr lang="en-GB" altLang="en-US" sz="2000" dirty="0"/>
          </a:p>
          <a:p>
            <a:pPr marL="0" indent="0">
              <a:buSzPct val="120000"/>
              <a:buNone/>
            </a:pPr>
            <a:r>
              <a:rPr lang="en-GB" altLang="en-US" sz="2000" dirty="0"/>
              <a:t>	q = 3.1+7  # assign value of type float</a:t>
            </a:r>
          </a:p>
          <a:p>
            <a:pPr marL="0" indent="0">
              <a:buSzPct val="120000"/>
              <a:buNone/>
            </a:pPr>
            <a:endParaRPr lang="en-GB" altLang="en-US" sz="2000" dirty="0"/>
          </a:p>
          <a:p>
            <a:pPr>
              <a:buSzPct val="120000"/>
              <a:buFont typeface="Wingdings" panose="05000000000000000000" pitchFamily="2" charset="2"/>
              <a:buChar char="§"/>
            </a:pPr>
            <a:r>
              <a:rPr lang="en-GB" altLang="en-US" sz="2000" dirty="0"/>
              <a:t>Subtraction:</a:t>
            </a:r>
          </a:p>
          <a:p>
            <a:pPr marL="0" indent="0">
              <a:buSzPct val="120000"/>
              <a:buNone/>
            </a:pPr>
            <a:r>
              <a:rPr lang="en-GB" altLang="en-US" sz="2000" dirty="0"/>
              <a:t>	p = 3-4</a:t>
            </a:r>
          </a:p>
          <a:p>
            <a:pPr marL="0" indent="0">
              <a:buSzPct val="120000"/>
              <a:buNone/>
            </a:pPr>
            <a:r>
              <a:rPr lang="en-GB" altLang="en-US" sz="2000" dirty="0"/>
              <a:t>	q = 4.89-1.7</a:t>
            </a:r>
          </a:p>
          <a:p>
            <a:pPr marL="0" indent="0">
              <a:buSzPct val="120000"/>
              <a:buNone/>
            </a:pPr>
            <a:endParaRPr lang="en-GB" altLang="en-US" sz="2000" dirty="0"/>
          </a:p>
          <a:p>
            <a:pPr>
              <a:buSzPct val="120000"/>
              <a:buFont typeface="Wingdings" panose="05000000000000000000" pitchFamily="2" charset="2"/>
              <a:buChar char="§"/>
            </a:pPr>
            <a:r>
              <a:rPr lang="en-GB" altLang="en-US" sz="2000" dirty="0"/>
              <a:t>Multiplication</a:t>
            </a:r>
          </a:p>
          <a:p>
            <a:pPr marL="0" indent="0">
              <a:buSzPct val="120000"/>
              <a:buNone/>
            </a:pPr>
            <a:r>
              <a:rPr lang="en-GB" altLang="en-US" sz="2000" dirty="0"/>
              <a:t>	p = 4*5     # other versions , e.g. 4x5, 4</a:t>
            </a:r>
            <a:r>
              <a:rPr lang="en-GB" altLang="en-US" sz="2000" dirty="0">
                <a:latin typeface="Wingdings"/>
                <a:ea typeface="Wingdings"/>
                <a:cs typeface="Wingdings"/>
                <a:sym typeface="Wingdings"/>
              </a:rPr>
              <a:t></a:t>
            </a:r>
            <a:r>
              <a:rPr lang="en-GB" altLang="en-US" sz="2000" dirty="0"/>
              <a:t>5 not permitted</a:t>
            </a:r>
          </a:p>
          <a:p>
            <a:pPr marL="0" indent="0">
              <a:buSzPct val="120000"/>
              <a:buNone/>
            </a:pPr>
            <a:r>
              <a:rPr lang="en-GB" altLang="en-US" sz="2000" dirty="0"/>
              <a:t>	q = 4.0*5  # assign value of type float</a:t>
            </a:r>
          </a:p>
        </p:txBody>
      </p:sp>
      <p:sp>
        <p:nvSpPr>
          <p:cNvPr id="11269" name="Footer Placeholder 4"/>
          <p:cNvSpPr txBox="1">
            <a:spLocks noGrp="1"/>
          </p:cNvSpPr>
          <p:nvPr/>
        </p:nvSpPr>
        <p:spPr bwMode="auto">
          <a:xfrm>
            <a:off x="3352800" y="632460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en-GB" altLang="en-US" sz="1400" dirty="0"/>
              <a:t>PFE Section 2.2</a:t>
            </a:r>
          </a:p>
        </p:txBody>
      </p:sp>
      <p:sp>
        <p:nvSpPr>
          <p:cNvPr id="11270" name="Slide Number Placeholder 5"/>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927B3B63-B1C4-44FA-A863-85DC7CC49F21}" type="slidenum">
              <a:rPr lang="en-GB" altLang="en-US" sz="1400"/>
              <a:pPr algn="r" eaLnBrk="1" hangingPunct="1">
                <a:spcBef>
                  <a:spcPct val="0"/>
                </a:spcBef>
                <a:buClrTx/>
                <a:buSzTx/>
                <a:buFontTx/>
                <a:buNone/>
              </a:pPr>
              <a:t>14</a:t>
            </a:fld>
            <a:endParaRPr lang="en-GB" altLang="en-US" sz="1400"/>
          </a:p>
        </p:txBody>
      </p:sp>
      <p:sp>
        <p:nvSpPr>
          <p:cNvPr id="3" name="Slide Number Placeholder 2">
            <a:extLst>
              <a:ext uri="{FF2B5EF4-FFF2-40B4-BE49-F238E27FC236}">
                <a16:creationId xmlns:a16="http://schemas.microsoft.com/office/drawing/2014/main" id="{497A4E3B-A2FE-4A10-B26F-070B64DB0002}"/>
              </a:ext>
            </a:extLst>
          </p:cNvPr>
          <p:cNvSpPr>
            <a:spLocks noGrp="1"/>
          </p:cNvSpPr>
          <p:nvPr>
            <p:ph type="sldNum" sz="quarter" idx="12"/>
          </p:nvPr>
        </p:nvSpPr>
        <p:spPr/>
        <p:txBody>
          <a:bodyPr/>
          <a:lstStyle/>
          <a:p>
            <a:fld id="{6E31CFCA-1219-42E1-A978-BED6585EB614}" type="slidenum">
              <a:rPr lang="en-GB" altLang="en-US" smtClean="0"/>
              <a:pPr/>
              <a:t>14</a:t>
            </a:fld>
            <a:endParaRPr lang="en-GB" altLang="en-US"/>
          </a:p>
        </p:txBody>
      </p:sp>
    </p:spTree>
    <p:extLst>
      <p:ext uri="{BB962C8B-B14F-4D97-AF65-F5344CB8AC3E}">
        <p14:creationId xmlns:p14="http://schemas.microsoft.com/office/powerpoint/2010/main" val="3133764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267">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26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p:txBody>
          <a:bodyPr/>
          <a:lstStyle/>
          <a:p>
            <a:pPr algn="ctr"/>
            <a:r>
              <a:rPr lang="en-GB" altLang="en-US" dirty="0"/>
              <a:t>Power Operation</a:t>
            </a:r>
          </a:p>
        </p:txBody>
      </p:sp>
      <mc:AlternateContent xmlns:mc="http://schemas.openxmlformats.org/markup-compatibility/2006">
        <mc:Choice xmlns:a14="http://schemas.microsoft.com/office/drawing/2010/main" Requires="a14">
          <p:sp>
            <p:nvSpPr>
              <p:cNvPr id="11267" name="Content Placeholder 2"/>
              <p:cNvSpPr>
                <a:spLocks noGrp="1"/>
              </p:cNvSpPr>
              <p:nvPr>
                <p:ph idx="4294967295"/>
              </p:nvPr>
            </p:nvSpPr>
            <p:spPr>
              <a:xfrm>
                <a:off x="827584" y="1844825"/>
                <a:ext cx="7772400" cy="2232248"/>
              </a:xfrm>
            </p:spPr>
            <p:txBody>
              <a:bodyPr/>
              <a:lstStyle/>
              <a:p>
                <a:pPr>
                  <a:buSzPct val="120000"/>
                  <a:buFont typeface="Wingdings" panose="05000000000000000000" pitchFamily="2" charset="2"/>
                  <a:buChar char="§"/>
                </a:pPr>
                <a:r>
                  <a:rPr lang="en-GB" altLang="en-US" sz="2400" dirty="0"/>
                  <a:t>Power operation:</a:t>
                </a:r>
              </a:p>
              <a:p>
                <a:pPr marL="0" indent="0">
                  <a:buSzPct val="120000"/>
                  <a:buNone/>
                </a:pPr>
                <a:r>
                  <a:rPr lang="en-GB" altLang="en-US" sz="2400" dirty="0"/>
                  <a:t>	p = 5**2         # assign 25 = 5*5</a:t>
                </a:r>
              </a:p>
              <a:p>
                <a:pPr marL="0" indent="0">
                  <a:buSzPct val="120000"/>
                  <a:buNone/>
                </a:pPr>
                <a:r>
                  <a:rPr lang="en-GB" altLang="en-US" sz="2400" dirty="0"/>
                  <a:t> 	q = 10**2**3  # assign 10**(2**3) = </a:t>
                </a:r>
                <a14:m>
                  <m:oMath xmlns:m="http://schemas.openxmlformats.org/officeDocument/2006/math">
                    <m:sSup>
                      <m:sSupPr>
                        <m:ctrlPr>
                          <a:rPr lang="en-GB" altLang="en-US" sz="2400" i="1" smtClean="0">
                            <a:latin typeface="Cambria Math" panose="02040503050406030204" pitchFamily="18" charset="0"/>
                          </a:rPr>
                        </m:ctrlPr>
                      </m:sSupPr>
                      <m:e>
                        <m:r>
                          <a:rPr lang="en-GB" altLang="en-US" sz="2400" b="0" i="1" smtClean="0">
                            <a:latin typeface="Cambria Math" panose="02040503050406030204" pitchFamily="18" charset="0"/>
                          </a:rPr>
                          <m:t>10</m:t>
                        </m:r>
                      </m:e>
                      <m:sup>
                        <m:r>
                          <a:rPr lang="en-GB" altLang="en-US" sz="2400" b="0" i="1" smtClean="0">
                            <a:latin typeface="Cambria Math" panose="02040503050406030204" pitchFamily="18" charset="0"/>
                          </a:rPr>
                          <m:t>8</m:t>
                        </m:r>
                      </m:sup>
                    </m:sSup>
                  </m:oMath>
                </a14:m>
                <a:endParaRPr lang="en-GB" altLang="en-US" sz="2400" b="0" dirty="0"/>
              </a:p>
              <a:p>
                <a:pPr marL="0" indent="0">
                  <a:buSzPct val="120000"/>
                  <a:buNone/>
                </a:pPr>
                <a:r>
                  <a:rPr lang="en-US" sz="2400" dirty="0">
                    <a:solidFill>
                      <a:srgbClr val="0000FF"/>
                    </a:solidFill>
                  </a:rPr>
                  <a:t>** </a:t>
                </a:r>
                <a:r>
                  <a:rPr lang="en-US" sz="2400" dirty="0" smtClean="0">
                    <a:solidFill>
                      <a:srgbClr val="0000FF"/>
                    </a:solidFill>
                  </a:rPr>
                  <a:t>is</a:t>
                </a:r>
                <a:r>
                  <a:rPr lang="en-US" sz="2400" dirty="0" smtClean="0">
                    <a:solidFill>
                      <a:srgbClr val="0000FF"/>
                    </a:solidFill>
                  </a:rPr>
                  <a:t> </a:t>
                </a:r>
                <a:r>
                  <a:rPr lang="en-US" sz="2400" dirty="0">
                    <a:solidFill>
                      <a:srgbClr val="0000FF"/>
                    </a:solidFill>
                  </a:rPr>
                  <a:t>evaluated from right to left </a:t>
                </a:r>
              </a:p>
              <a:p>
                <a:pPr marL="0" indent="0">
                  <a:buSzPct val="120000"/>
                  <a:buNone/>
                </a:pPr>
                <a:r>
                  <a:rPr lang="en-US" sz="2400" dirty="0">
                    <a:solidFill>
                      <a:srgbClr val="0000FF"/>
                    </a:solidFill>
                  </a:rPr>
                  <a:t>** has a higher precedence over other operators</a:t>
                </a:r>
              </a:p>
              <a:p>
                <a:pPr marL="0" indent="0">
                  <a:buSzPct val="120000"/>
                  <a:buNone/>
                </a:pPr>
                <a:endParaRPr lang="en-US" sz="2400" dirty="0">
                  <a:solidFill>
                    <a:srgbClr val="0000FF"/>
                  </a:solidFill>
                </a:endParaRPr>
              </a:p>
              <a:p>
                <a:pPr marL="0" indent="0">
                  <a:buSzPct val="120000"/>
                  <a:buNone/>
                </a:pPr>
                <a:endParaRPr lang="en-GB" altLang="en-US" sz="2400" dirty="0"/>
              </a:p>
              <a:p>
                <a:pPr>
                  <a:buSzPct val="120000"/>
                  <a:buFont typeface="Wingdings" panose="05000000000000000000" pitchFamily="2" charset="2"/>
                  <a:buChar char="§"/>
                </a:pPr>
                <a:r>
                  <a:rPr lang="en-GB" altLang="en-US" sz="2400" dirty="0"/>
                  <a:t>Exercise: write out the Python code for</a:t>
                </a:r>
              </a:p>
              <a:p>
                <a:pPr marL="0" indent="0" algn="ctr">
                  <a:buSzPct val="120000"/>
                  <a:buNone/>
                </a:pPr>
                <a:r>
                  <a:rPr lang="en-GB" altLang="en-US" sz="2400" b="0" dirty="0"/>
                  <a:t>  </a:t>
                </a:r>
                <a14:m>
                  <m:oMath xmlns:m="http://schemas.openxmlformats.org/officeDocument/2006/math">
                    <m:r>
                      <a:rPr lang="en-GB" altLang="en-US" sz="2400" b="0" i="1" smtClean="0">
                        <a:latin typeface="Cambria Math" panose="02040503050406030204" pitchFamily="18" charset="0"/>
                      </a:rPr>
                      <m:t>𝑏</m:t>
                    </m:r>
                    <m:r>
                      <a:rPr lang="en-GB" altLang="en-US" sz="2400" b="0" i="1" smtClean="0">
                        <a:latin typeface="Cambria Math" panose="02040503050406030204" pitchFamily="18" charset="0"/>
                        <a:ea typeface="Cambria Math" panose="02040503050406030204" pitchFamily="18" charset="0"/>
                      </a:rPr>
                      <m:t>×</m:t>
                    </m:r>
                    <m:sSup>
                      <m:sSupPr>
                        <m:ctrlPr>
                          <a:rPr lang="en-GB" altLang="en-US" sz="2400" b="0" i="1" smtClean="0">
                            <a:latin typeface="Cambria Math" panose="02040503050406030204" pitchFamily="18" charset="0"/>
                            <a:ea typeface="Cambria Math" panose="02040503050406030204" pitchFamily="18" charset="0"/>
                          </a:rPr>
                        </m:ctrlPr>
                      </m:sSupPr>
                      <m:e>
                        <m:d>
                          <m:dPr>
                            <m:ctrlPr>
                              <a:rPr lang="en-GB" altLang="en-US" sz="2400" b="0" i="1" smtClean="0">
                                <a:latin typeface="Cambria Math" panose="02040503050406030204" pitchFamily="18" charset="0"/>
                                <a:ea typeface="Cambria Math" panose="02040503050406030204" pitchFamily="18" charset="0"/>
                              </a:rPr>
                            </m:ctrlPr>
                          </m:dPr>
                          <m:e>
                            <m:r>
                              <a:rPr lang="en-GB" altLang="en-US" sz="2400" b="0" i="1" smtClean="0">
                                <a:latin typeface="Cambria Math" panose="02040503050406030204" pitchFamily="18" charset="0"/>
                                <a:ea typeface="Cambria Math" panose="02040503050406030204" pitchFamily="18" charset="0"/>
                              </a:rPr>
                              <m:t>1+</m:t>
                            </m:r>
                            <m:f>
                              <m:fPr>
                                <m:ctrlPr>
                                  <a:rPr lang="en-GB" altLang="en-US" sz="2400" b="0" i="1" smtClean="0">
                                    <a:latin typeface="Cambria Math" panose="02040503050406030204" pitchFamily="18" charset="0"/>
                                    <a:ea typeface="Cambria Math" panose="02040503050406030204" pitchFamily="18" charset="0"/>
                                  </a:rPr>
                                </m:ctrlPr>
                              </m:fPr>
                              <m:num>
                                <m:r>
                                  <a:rPr lang="en-GB" altLang="en-US" sz="2400" b="0" i="1" smtClean="0">
                                    <a:latin typeface="Cambria Math" panose="02040503050406030204" pitchFamily="18" charset="0"/>
                                    <a:ea typeface="Cambria Math" panose="02040503050406030204" pitchFamily="18" charset="0"/>
                                  </a:rPr>
                                  <m:t>𝑟</m:t>
                                </m:r>
                              </m:num>
                              <m:den>
                                <m:r>
                                  <a:rPr lang="en-GB" altLang="en-US" sz="2400" b="0" i="1" smtClean="0">
                                    <a:latin typeface="Cambria Math" panose="02040503050406030204" pitchFamily="18" charset="0"/>
                                    <a:ea typeface="Cambria Math" panose="02040503050406030204" pitchFamily="18" charset="0"/>
                                  </a:rPr>
                                  <m:t>100</m:t>
                                </m:r>
                              </m:den>
                            </m:f>
                          </m:e>
                        </m:d>
                      </m:e>
                      <m:sup>
                        <m:r>
                          <a:rPr lang="en-GB" altLang="en-US" sz="2400" b="0" i="1" smtClean="0">
                            <a:latin typeface="Cambria Math" panose="02040503050406030204" pitchFamily="18" charset="0"/>
                            <a:ea typeface="Cambria Math" panose="02040503050406030204" pitchFamily="18" charset="0"/>
                          </a:rPr>
                          <m:t>𝑛</m:t>
                        </m:r>
                      </m:sup>
                    </m:sSup>
                  </m:oMath>
                </a14:m>
                <a:endParaRPr lang="en-GB" altLang="en-US" sz="2400" dirty="0"/>
              </a:p>
              <a:p>
                <a:pPr marL="0" indent="0">
                  <a:buSzPct val="120000"/>
                  <a:buNone/>
                </a:pPr>
                <a:endParaRPr lang="en-GB" altLang="en-US" sz="2000" dirty="0"/>
              </a:p>
            </p:txBody>
          </p:sp>
        </mc:Choice>
        <mc:Fallback>
          <p:sp>
            <p:nvSpPr>
              <p:cNvPr id="11267" name="Content Placeholder 2"/>
              <p:cNvSpPr>
                <a:spLocks noGrp="1" noRot="1" noChangeAspect="1" noMove="1" noResize="1" noEditPoints="1" noAdjustHandles="1" noChangeArrowheads="1" noChangeShapeType="1" noTextEdit="1"/>
              </p:cNvSpPr>
              <p:nvPr>
                <p:ph idx="4294967295"/>
              </p:nvPr>
            </p:nvSpPr>
            <p:spPr>
              <a:xfrm>
                <a:off x="827584" y="1844825"/>
                <a:ext cx="7772400" cy="2232248"/>
              </a:xfrm>
              <a:blipFill>
                <a:blip r:embed="rId3"/>
                <a:stretch>
                  <a:fillRect l="-1490" t="-3825" b="-87978"/>
                </a:stretch>
              </a:blipFill>
            </p:spPr>
            <p:txBody>
              <a:bodyPr/>
              <a:lstStyle/>
              <a:p>
                <a:r>
                  <a:rPr lang="en-GB">
                    <a:noFill/>
                  </a:rPr>
                  <a:t> </a:t>
                </a:r>
              </a:p>
            </p:txBody>
          </p:sp>
        </mc:Fallback>
      </mc:AlternateContent>
      <p:sp>
        <p:nvSpPr>
          <p:cNvPr id="11269" name="Footer Placeholder 4"/>
          <p:cNvSpPr txBox="1">
            <a:spLocks noGrp="1"/>
          </p:cNvSpPr>
          <p:nvPr/>
        </p:nvSpPr>
        <p:spPr bwMode="auto">
          <a:xfrm>
            <a:off x="3352800" y="632460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en-GB" altLang="en-US" sz="1400" dirty="0"/>
              <a:t>PFE Section 2.2</a:t>
            </a:r>
          </a:p>
        </p:txBody>
      </p:sp>
      <p:sp>
        <p:nvSpPr>
          <p:cNvPr id="11270" name="Slide Number Placeholder 5"/>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927B3B63-B1C4-44FA-A863-85DC7CC49F21}" type="slidenum">
              <a:rPr lang="en-GB" altLang="en-US" sz="1400"/>
              <a:pPr algn="r" eaLnBrk="1" hangingPunct="1">
                <a:spcBef>
                  <a:spcPct val="0"/>
                </a:spcBef>
                <a:buClrTx/>
                <a:buSzTx/>
                <a:buFontTx/>
                <a:buNone/>
              </a:pPr>
              <a:t>15</a:t>
            </a:fld>
            <a:endParaRPr lang="en-GB" altLang="en-US" sz="1400"/>
          </a:p>
        </p:txBody>
      </p:sp>
      <p:sp>
        <p:nvSpPr>
          <p:cNvPr id="5" name="TextBox 4"/>
          <p:cNvSpPr txBox="1"/>
          <p:nvPr/>
        </p:nvSpPr>
        <p:spPr>
          <a:xfrm>
            <a:off x="345694" y="4078857"/>
            <a:ext cx="8275663" cy="400110"/>
          </a:xfrm>
          <a:prstGeom prst="rect">
            <a:avLst/>
          </a:prstGeom>
          <a:noFill/>
        </p:spPr>
        <p:txBody>
          <a:bodyPr wrap="none" rtlCol="0">
            <a:spAutoFit/>
          </a:bodyPr>
          <a:lstStyle/>
          <a:p>
            <a:r>
              <a:rPr lang="en-US" sz="2000" dirty="0">
                <a:solidFill>
                  <a:srgbClr val="FF0000"/>
                </a:solidFill>
              </a:rPr>
              <a:t>Write results for 10*2**</a:t>
            </a:r>
            <a:r>
              <a:rPr lang="en-US" sz="2000" dirty="0" smtClean="0">
                <a:solidFill>
                  <a:srgbClr val="FF0000"/>
                </a:solidFill>
              </a:rPr>
              <a:t>3, </a:t>
            </a:r>
            <a:r>
              <a:rPr lang="en-US" sz="2000" dirty="0">
                <a:solidFill>
                  <a:srgbClr val="FF0000"/>
                </a:solidFill>
              </a:rPr>
              <a:t>10**2**3**</a:t>
            </a:r>
            <a:r>
              <a:rPr lang="en-US" sz="2000" dirty="0" smtClean="0">
                <a:solidFill>
                  <a:srgbClr val="FF0000"/>
                </a:solidFill>
              </a:rPr>
              <a:t>2, </a:t>
            </a:r>
            <a:r>
              <a:rPr lang="en-US" sz="2000" dirty="0">
                <a:solidFill>
                  <a:srgbClr val="FF0000"/>
                </a:solidFill>
              </a:rPr>
              <a:t>10**2**3*4 and 10**4*3**2</a:t>
            </a:r>
          </a:p>
        </p:txBody>
      </p:sp>
      <p:sp>
        <p:nvSpPr>
          <p:cNvPr id="3" name="Slide Number Placeholder 2">
            <a:extLst>
              <a:ext uri="{FF2B5EF4-FFF2-40B4-BE49-F238E27FC236}">
                <a16:creationId xmlns:a16="http://schemas.microsoft.com/office/drawing/2014/main" id="{B541118A-9097-4B7D-8D64-A9B2ED9544AC}"/>
              </a:ext>
            </a:extLst>
          </p:cNvPr>
          <p:cNvSpPr>
            <a:spLocks noGrp="1"/>
          </p:cNvSpPr>
          <p:nvPr>
            <p:ph type="sldNum" sz="quarter" idx="12"/>
          </p:nvPr>
        </p:nvSpPr>
        <p:spPr/>
        <p:txBody>
          <a:bodyPr/>
          <a:lstStyle/>
          <a:p>
            <a:fld id="{6E31CFCA-1219-42E1-A978-BED6585EB614}" type="slidenum">
              <a:rPr lang="en-GB" altLang="en-US" smtClean="0"/>
              <a:pPr/>
              <a:t>15</a:t>
            </a:fld>
            <a:endParaRPr lang="en-GB" altLang="en-US"/>
          </a:p>
        </p:txBody>
      </p:sp>
    </p:spTree>
    <p:extLst>
      <p:ext uri="{BB962C8B-B14F-4D97-AF65-F5344CB8AC3E}">
        <p14:creationId xmlns:p14="http://schemas.microsoft.com/office/powerpoint/2010/main" val="1681317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267">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B885666-C895-4754-8B9A-FFC7E1F63B31}"/>
              </a:ext>
            </a:extLst>
          </p:cNvPr>
          <p:cNvSpPr txBox="1">
            <a:spLocks/>
          </p:cNvSpPr>
          <p:nvPr/>
        </p:nvSpPr>
        <p:spPr bwMode="auto">
          <a:xfrm>
            <a:off x="1150938" y="557808"/>
            <a:ext cx="7793037"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a:lstStyle>
          <a:p>
            <a:pPr algn="ctr"/>
            <a:r>
              <a:rPr lang="en-GB" altLang="en-US" kern="0" dirty="0"/>
              <a:t>Division</a:t>
            </a:r>
          </a:p>
        </p:txBody>
      </p:sp>
      <p:sp>
        <p:nvSpPr>
          <p:cNvPr id="6" name="TextBox 5">
            <a:extLst>
              <a:ext uri="{FF2B5EF4-FFF2-40B4-BE49-F238E27FC236}">
                <a16:creationId xmlns:a16="http://schemas.microsoft.com/office/drawing/2014/main" id="{9F167EFC-2E4C-40B5-BB71-DA93ED9D9994}"/>
              </a:ext>
            </a:extLst>
          </p:cNvPr>
          <p:cNvSpPr txBox="1"/>
          <p:nvPr/>
        </p:nvSpPr>
        <p:spPr>
          <a:xfrm>
            <a:off x="1595015" y="1841442"/>
            <a:ext cx="7077579" cy="646331"/>
          </a:xfrm>
          <a:prstGeom prst="rect">
            <a:avLst/>
          </a:prstGeom>
          <a:noFill/>
        </p:spPr>
        <p:txBody>
          <a:bodyPr wrap="none" rtlCol="0">
            <a:spAutoFit/>
          </a:bodyPr>
          <a:lstStyle/>
          <a:p>
            <a:r>
              <a:rPr lang="en-GB" sz="3600" dirty="0">
                <a:solidFill>
                  <a:srgbClr val="FF0000"/>
                </a:solidFill>
              </a:rPr>
              <a:t>16</a:t>
            </a:r>
            <a:r>
              <a:rPr lang="en-GB" sz="3600" dirty="0"/>
              <a:t>  ÷  </a:t>
            </a:r>
            <a:r>
              <a:rPr lang="en-GB" sz="3600" dirty="0">
                <a:solidFill>
                  <a:srgbClr val="00B050"/>
                </a:solidFill>
              </a:rPr>
              <a:t>3</a:t>
            </a:r>
            <a:r>
              <a:rPr lang="en-GB" sz="3600" dirty="0"/>
              <a:t>  =  </a:t>
            </a:r>
            <a:r>
              <a:rPr lang="en-GB" sz="3600" dirty="0">
                <a:solidFill>
                  <a:srgbClr val="0070C0"/>
                </a:solidFill>
              </a:rPr>
              <a:t>5.333333333333333 </a:t>
            </a:r>
          </a:p>
        </p:txBody>
      </p:sp>
      <p:sp>
        <p:nvSpPr>
          <p:cNvPr id="7" name="TextBox 6">
            <a:extLst>
              <a:ext uri="{FF2B5EF4-FFF2-40B4-BE49-F238E27FC236}">
                <a16:creationId xmlns:a16="http://schemas.microsoft.com/office/drawing/2014/main" id="{593B8CDB-7ADB-4E64-A1FE-0D9148564F5B}"/>
              </a:ext>
            </a:extLst>
          </p:cNvPr>
          <p:cNvSpPr txBox="1"/>
          <p:nvPr/>
        </p:nvSpPr>
        <p:spPr>
          <a:xfrm>
            <a:off x="971600" y="2770740"/>
            <a:ext cx="1707519" cy="584775"/>
          </a:xfrm>
          <a:prstGeom prst="rect">
            <a:avLst/>
          </a:prstGeom>
          <a:noFill/>
        </p:spPr>
        <p:txBody>
          <a:bodyPr wrap="none" rtlCol="0">
            <a:spAutoFit/>
          </a:bodyPr>
          <a:lstStyle/>
          <a:p>
            <a:r>
              <a:rPr lang="en-GB" sz="3200" dirty="0">
                <a:solidFill>
                  <a:srgbClr val="FF0000"/>
                </a:solidFill>
              </a:rPr>
              <a:t>dividend</a:t>
            </a:r>
          </a:p>
        </p:txBody>
      </p:sp>
      <p:sp>
        <p:nvSpPr>
          <p:cNvPr id="9" name="TextBox 8">
            <a:extLst>
              <a:ext uri="{FF2B5EF4-FFF2-40B4-BE49-F238E27FC236}">
                <a16:creationId xmlns:a16="http://schemas.microsoft.com/office/drawing/2014/main" id="{1D234B37-5C43-4DDD-896B-262EA4A06AD5}"/>
              </a:ext>
            </a:extLst>
          </p:cNvPr>
          <p:cNvSpPr txBox="1"/>
          <p:nvPr/>
        </p:nvSpPr>
        <p:spPr>
          <a:xfrm>
            <a:off x="2939411" y="2770740"/>
            <a:ext cx="1359668" cy="584775"/>
          </a:xfrm>
          <a:prstGeom prst="rect">
            <a:avLst/>
          </a:prstGeom>
          <a:noFill/>
        </p:spPr>
        <p:txBody>
          <a:bodyPr wrap="none" rtlCol="0">
            <a:spAutoFit/>
          </a:bodyPr>
          <a:lstStyle/>
          <a:p>
            <a:r>
              <a:rPr lang="en-GB" sz="3200" dirty="0">
                <a:solidFill>
                  <a:srgbClr val="00B050"/>
                </a:solidFill>
              </a:rPr>
              <a:t>divisor</a:t>
            </a:r>
          </a:p>
        </p:txBody>
      </p:sp>
      <p:sp>
        <p:nvSpPr>
          <p:cNvPr id="10" name="TextBox 9">
            <a:extLst>
              <a:ext uri="{FF2B5EF4-FFF2-40B4-BE49-F238E27FC236}">
                <a16:creationId xmlns:a16="http://schemas.microsoft.com/office/drawing/2014/main" id="{AE2B8DED-EC79-40D8-AA9E-0F30683462DF}"/>
              </a:ext>
            </a:extLst>
          </p:cNvPr>
          <p:cNvSpPr txBox="1"/>
          <p:nvPr/>
        </p:nvSpPr>
        <p:spPr>
          <a:xfrm>
            <a:off x="5004048" y="2770739"/>
            <a:ext cx="3190297" cy="584775"/>
          </a:xfrm>
          <a:prstGeom prst="rect">
            <a:avLst/>
          </a:prstGeom>
          <a:noFill/>
        </p:spPr>
        <p:txBody>
          <a:bodyPr wrap="none" rtlCol="0">
            <a:spAutoFit/>
          </a:bodyPr>
          <a:lstStyle/>
          <a:p>
            <a:r>
              <a:rPr lang="en-GB" sz="3200" dirty="0">
                <a:solidFill>
                  <a:srgbClr val="0070C0"/>
                </a:solidFill>
              </a:rPr>
              <a:t>decimal quotient</a:t>
            </a:r>
          </a:p>
        </p:txBody>
      </p:sp>
      <p:sp>
        <p:nvSpPr>
          <p:cNvPr id="11" name="TextBox 10">
            <a:extLst>
              <a:ext uri="{FF2B5EF4-FFF2-40B4-BE49-F238E27FC236}">
                <a16:creationId xmlns:a16="http://schemas.microsoft.com/office/drawing/2014/main" id="{520593A5-DF37-4BCE-B041-E95C961EBED2}"/>
              </a:ext>
            </a:extLst>
          </p:cNvPr>
          <p:cNvSpPr txBox="1"/>
          <p:nvPr/>
        </p:nvSpPr>
        <p:spPr>
          <a:xfrm>
            <a:off x="1959935" y="3645024"/>
            <a:ext cx="5718232" cy="646331"/>
          </a:xfrm>
          <a:prstGeom prst="rect">
            <a:avLst/>
          </a:prstGeom>
          <a:noFill/>
        </p:spPr>
        <p:txBody>
          <a:bodyPr wrap="none" rtlCol="0">
            <a:spAutoFit/>
          </a:bodyPr>
          <a:lstStyle/>
          <a:p>
            <a:r>
              <a:rPr lang="en-GB" sz="3600" dirty="0">
                <a:solidFill>
                  <a:srgbClr val="FF0000"/>
                </a:solidFill>
              </a:rPr>
              <a:t>16</a:t>
            </a:r>
            <a:r>
              <a:rPr lang="en-GB" sz="3600" dirty="0"/>
              <a:t> 	÷ 	</a:t>
            </a:r>
            <a:r>
              <a:rPr lang="en-GB" sz="3600" dirty="0">
                <a:solidFill>
                  <a:srgbClr val="00B050"/>
                </a:solidFill>
              </a:rPr>
              <a:t>3</a:t>
            </a:r>
            <a:r>
              <a:rPr lang="en-GB" sz="3600" dirty="0"/>
              <a:t>   =    </a:t>
            </a:r>
            <a:r>
              <a:rPr lang="en-GB" sz="3600" dirty="0">
                <a:solidFill>
                  <a:srgbClr val="0070C0"/>
                </a:solidFill>
              </a:rPr>
              <a:t>5     </a:t>
            </a:r>
            <a:r>
              <a:rPr lang="en-GB" sz="3600" dirty="0"/>
              <a:t>R</a:t>
            </a:r>
            <a:r>
              <a:rPr lang="en-GB" sz="3600" dirty="0">
                <a:solidFill>
                  <a:srgbClr val="0070C0"/>
                </a:solidFill>
              </a:rPr>
              <a:t>    </a:t>
            </a:r>
            <a:r>
              <a:rPr lang="en-GB" sz="3600" dirty="0">
                <a:solidFill>
                  <a:srgbClr val="FFC000"/>
                </a:solidFill>
              </a:rPr>
              <a:t>1</a:t>
            </a:r>
          </a:p>
        </p:txBody>
      </p:sp>
      <p:sp>
        <p:nvSpPr>
          <p:cNvPr id="12" name="TextBox 11">
            <a:extLst>
              <a:ext uri="{FF2B5EF4-FFF2-40B4-BE49-F238E27FC236}">
                <a16:creationId xmlns:a16="http://schemas.microsoft.com/office/drawing/2014/main" id="{5821D183-8A7E-450D-B06E-A675309C619D}"/>
              </a:ext>
            </a:extLst>
          </p:cNvPr>
          <p:cNvSpPr txBox="1"/>
          <p:nvPr/>
        </p:nvSpPr>
        <p:spPr>
          <a:xfrm>
            <a:off x="893878" y="4532039"/>
            <a:ext cx="1707519" cy="584775"/>
          </a:xfrm>
          <a:prstGeom prst="rect">
            <a:avLst/>
          </a:prstGeom>
          <a:noFill/>
        </p:spPr>
        <p:txBody>
          <a:bodyPr wrap="none" rtlCol="0">
            <a:spAutoFit/>
          </a:bodyPr>
          <a:lstStyle/>
          <a:p>
            <a:r>
              <a:rPr lang="en-GB" sz="3200" dirty="0">
                <a:solidFill>
                  <a:srgbClr val="FF0000"/>
                </a:solidFill>
              </a:rPr>
              <a:t>dividend</a:t>
            </a:r>
          </a:p>
        </p:txBody>
      </p:sp>
      <p:sp>
        <p:nvSpPr>
          <p:cNvPr id="13" name="TextBox 12">
            <a:extLst>
              <a:ext uri="{FF2B5EF4-FFF2-40B4-BE49-F238E27FC236}">
                <a16:creationId xmlns:a16="http://schemas.microsoft.com/office/drawing/2014/main" id="{306D9C3D-225B-4113-8748-5B42D0B78C1F}"/>
              </a:ext>
            </a:extLst>
          </p:cNvPr>
          <p:cNvSpPr txBox="1"/>
          <p:nvPr/>
        </p:nvSpPr>
        <p:spPr>
          <a:xfrm>
            <a:off x="2861689" y="4532039"/>
            <a:ext cx="1359668" cy="584775"/>
          </a:xfrm>
          <a:prstGeom prst="rect">
            <a:avLst/>
          </a:prstGeom>
          <a:noFill/>
        </p:spPr>
        <p:txBody>
          <a:bodyPr wrap="none" rtlCol="0">
            <a:spAutoFit/>
          </a:bodyPr>
          <a:lstStyle/>
          <a:p>
            <a:r>
              <a:rPr lang="en-GB" sz="3200" dirty="0">
                <a:solidFill>
                  <a:srgbClr val="00B050"/>
                </a:solidFill>
              </a:rPr>
              <a:t>divisor</a:t>
            </a:r>
          </a:p>
        </p:txBody>
      </p:sp>
      <p:sp>
        <p:nvSpPr>
          <p:cNvPr id="14" name="TextBox 13">
            <a:extLst>
              <a:ext uri="{FF2B5EF4-FFF2-40B4-BE49-F238E27FC236}">
                <a16:creationId xmlns:a16="http://schemas.microsoft.com/office/drawing/2014/main" id="{68CD6F03-4B23-4FF2-9E05-5ACACB3DD934}"/>
              </a:ext>
            </a:extLst>
          </p:cNvPr>
          <p:cNvSpPr txBox="1"/>
          <p:nvPr/>
        </p:nvSpPr>
        <p:spPr>
          <a:xfrm>
            <a:off x="4481649" y="4544178"/>
            <a:ext cx="2584362" cy="584775"/>
          </a:xfrm>
          <a:prstGeom prst="rect">
            <a:avLst/>
          </a:prstGeom>
          <a:noFill/>
        </p:spPr>
        <p:txBody>
          <a:bodyPr wrap="none" rtlCol="0">
            <a:spAutoFit/>
          </a:bodyPr>
          <a:lstStyle/>
          <a:p>
            <a:r>
              <a:rPr lang="en-GB" sz="3200" dirty="0">
                <a:solidFill>
                  <a:srgbClr val="0070C0"/>
                </a:solidFill>
              </a:rPr>
              <a:t>(int) quotient</a:t>
            </a:r>
          </a:p>
        </p:txBody>
      </p:sp>
      <p:sp>
        <p:nvSpPr>
          <p:cNvPr id="15" name="TextBox 14">
            <a:extLst>
              <a:ext uri="{FF2B5EF4-FFF2-40B4-BE49-F238E27FC236}">
                <a16:creationId xmlns:a16="http://schemas.microsoft.com/office/drawing/2014/main" id="{8902E575-32A2-4E06-979E-0E8FFA2DC3F7}"/>
              </a:ext>
            </a:extLst>
          </p:cNvPr>
          <p:cNvSpPr txBox="1"/>
          <p:nvPr/>
        </p:nvSpPr>
        <p:spPr>
          <a:xfrm>
            <a:off x="7098977" y="4532037"/>
            <a:ext cx="2021323" cy="584775"/>
          </a:xfrm>
          <a:prstGeom prst="rect">
            <a:avLst/>
          </a:prstGeom>
          <a:noFill/>
        </p:spPr>
        <p:txBody>
          <a:bodyPr wrap="none" rtlCol="0">
            <a:spAutoFit/>
          </a:bodyPr>
          <a:lstStyle/>
          <a:p>
            <a:r>
              <a:rPr lang="en-GB" sz="3200" dirty="0">
                <a:solidFill>
                  <a:srgbClr val="FFC000"/>
                </a:solidFill>
              </a:rPr>
              <a:t>remainder</a:t>
            </a:r>
          </a:p>
        </p:txBody>
      </p:sp>
      <p:sp>
        <p:nvSpPr>
          <p:cNvPr id="16" name="TextBox 15">
            <a:extLst>
              <a:ext uri="{FF2B5EF4-FFF2-40B4-BE49-F238E27FC236}">
                <a16:creationId xmlns:a16="http://schemas.microsoft.com/office/drawing/2014/main" id="{CB8469CC-5049-4575-8D80-0F07972FE344}"/>
              </a:ext>
            </a:extLst>
          </p:cNvPr>
          <p:cNvSpPr txBox="1"/>
          <p:nvPr/>
        </p:nvSpPr>
        <p:spPr>
          <a:xfrm>
            <a:off x="683568" y="5329448"/>
            <a:ext cx="8343352" cy="1077218"/>
          </a:xfrm>
          <a:prstGeom prst="rect">
            <a:avLst/>
          </a:prstGeom>
          <a:noFill/>
        </p:spPr>
        <p:txBody>
          <a:bodyPr wrap="square" rtlCol="0">
            <a:spAutoFit/>
          </a:bodyPr>
          <a:lstStyle/>
          <a:p>
            <a:r>
              <a:rPr lang="en-US" altLang="zh-CN" sz="3200" dirty="0">
                <a:solidFill>
                  <a:srgbClr val="FF0000"/>
                </a:solidFill>
              </a:rPr>
              <a:t>dividend  </a:t>
            </a:r>
            <a:r>
              <a:rPr lang="en-US" altLang="zh-CN" sz="3200" dirty="0"/>
              <a:t>= </a:t>
            </a:r>
            <a:r>
              <a:rPr lang="en-US" altLang="zh-CN" sz="3200" dirty="0">
                <a:solidFill>
                  <a:srgbClr val="FF0000"/>
                </a:solidFill>
              </a:rPr>
              <a:t> </a:t>
            </a:r>
            <a:r>
              <a:rPr lang="en-US" altLang="zh-CN" sz="3200" dirty="0">
                <a:solidFill>
                  <a:srgbClr val="0070C0"/>
                </a:solidFill>
              </a:rPr>
              <a:t>quotient  </a:t>
            </a:r>
            <a:r>
              <a:rPr lang="en-GB" altLang="en-US" sz="3200" dirty="0"/>
              <a:t>x</a:t>
            </a:r>
            <a:r>
              <a:rPr lang="en-US" altLang="zh-CN" sz="3200" dirty="0">
                <a:solidFill>
                  <a:srgbClr val="FF0000"/>
                </a:solidFill>
              </a:rPr>
              <a:t>  </a:t>
            </a:r>
            <a:r>
              <a:rPr lang="en-US" altLang="zh-CN" sz="3200" dirty="0">
                <a:solidFill>
                  <a:srgbClr val="00B050"/>
                </a:solidFill>
              </a:rPr>
              <a:t>divisor</a:t>
            </a:r>
            <a:r>
              <a:rPr lang="en-US" altLang="zh-CN" sz="3200" dirty="0">
                <a:solidFill>
                  <a:srgbClr val="FF0000"/>
                </a:solidFill>
              </a:rPr>
              <a:t> </a:t>
            </a:r>
            <a:r>
              <a:rPr lang="en-US" altLang="zh-CN" sz="3200" dirty="0"/>
              <a:t>+</a:t>
            </a:r>
            <a:r>
              <a:rPr lang="en-US" altLang="zh-CN" sz="3200" dirty="0">
                <a:solidFill>
                  <a:srgbClr val="FF0000"/>
                </a:solidFill>
              </a:rPr>
              <a:t> </a:t>
            </a:r>
            <a:r>
              <a:rPr lang="en-US" altLang="zh-CN" sz="3200" dirty="0">
                <a:solidFill>
                  <a:srgbClr val="FFC000"/>
                </a:solidFill>
              </a:rPr>
              <a:t>remainder</a:t>
            </a:r>
          </a:p>
          <a:p>
            <a:r>
              <a:rPr lang="en-US" sz="3200" dirty="0">
                <a:solidFill>
                  <a:srgbClr val="FF0000"/>
                </a:solidFill>
              </a:rPr>
              <a:t>			16</a:t>
            </a:r>
            <a:r>
              <a:rPr lang="en-US" sz="3200" dirty="0">
                <a:solidFill>
                  <a:srgbClr val="FFC000"/>
                </a:solidFill>
              </a:rPr>
              <a:t> </a:t>
            </a:r>
            <a:r>
              <a:rPr lang="en-US" sz="3200" dirty="0"/>
              <a:t>=</a:t>
            </a:r>
            <a:r>
              <a:rPr lang="en-US" sz="3200" dirty="0">
                <a:solidFill>
                  <a:srgbClr val="FFC000"/>
                </a:solidFill>
              </a:rPr>
              <a:t> </a:t>
            </a:r>
            <a:r>
              <a:rPr lang="en-US" sz="3200" dirty="0">
                <a:solidFill>
                  <a:srgbClr val="0070C0"/>
                </a:solidFill>
              </a:rPr>
              <a:t>5</a:t>
            </a:r>
            <a:r>
              <a:rPr lang="en-US" sz="3200" dirty="0">
                <a:solidFill>
                  <a:srgbClr val="FFC000"/>
                </a:solidFill>
              </a:rPr>
              <a:t> </a:t>
            </a:r>
            <a:r>
              <a:rPr lang="en-GB" altLang="en-US" sz="3200" dirty="0"/>
              <a:t>x </a:t>
            </a:r>
            <a:r>
              <a:rPr lang="en-GB" altLang="en-US" sz="3200" dirty="0">
                <a:solidFill>
                  <a:srgbClr val="00B050"/>
                </a:solidFill>
              </a:rPr>
              <a:t>3</a:t>
            </a:r>
            <a:r>
              <a:rPr lang="en-GB" altLang="en-US" sz="3200" dirty="0"/>
              <a:t> + </a:t>
            </a:r>
            <a:r>
              <a:rPr lang="en-GB" altLang="en-US" sz="3200" dirty="0">
                <a:solidFill>
                  <a:srgbClr val="FFC000"/>
                </a:solidFill>
              </a:rPr>
              <a:t>1</a:t>
            </a:r>
            <a:endParaRPr lang="en-GB" sz="3200" dirty="0">
              <a:solidFill>
                <a:srgbClr val="FFC000"/>
              </a:solidFill>
            </a:endParaRPr>
          </a:p>
        </p:txBody>
      </p:sp>
      <p:cxnSp>
        <p:nvCxnSpPr>
          <p:cNvPr id="21" name="Straight Connector 20">
            <a:extLst>
              <a:ext uri="{FF2B5EF4-FFF2-40B4-BE49-F238E27FC236}">
                <a16:creationId xmlns:a16="http://schemas.microsoft.com/office/drawing/2014/main" id="{2C4E8054-0540-444C-BB20-F8B306B55C2D}"/>
              </a:ext>
            </a:extLst>
          </p:cNvPr>
          <p:cNvCxnSpPr/>
          <p:nvPr/>
        </p:nvCxnSpPr>
        <p:spPr bwMode="auto">
          <a:xfrm>
            <a:off x="0" y="3573016"/>
            <a:ext cx="9144000" cy="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23" name="Straight Connector 22">
            <a:extLst>
              <a:ext uri="{FF2B5EF4-FFF2-40B4-BE49-F238E27FC236}">
                <a16:creationId xmlns:a16="http://schemas.microsoft.com/office/drawing/2014/main" id="{FE6F0E47-4028-4BFA-8725-CA069C964F09}"/>
              </a:ext>
            </a:extLst>
          </p:cNvPr>
          <p:cNvCxnSpPr/>
          <p:nvPr/>
        </p:nvCxnSpPr>
        <p:spPr bwMode="auto">
          <a:xfrm>
            <a:off x="35496" y="5229200"/>
            <a:ext cx="9144000" cy="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spTree>
    <p:extLst>
      <p:ext uri="{BB962C8B-B14F-4D97-AF65-F5344CB8AC3E}">
        <p14:creationId xmlns:p14="http://schemas.microsoft.com/office/powerpoint/2010/main" val="2396978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p:bldP spid="12" grpId="0"/>
      <p:bldP spid="13" grpId="0"/>
      <p:bldP spid="14" grpId="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B885666-C895-4754-8B9A-FFC7E1F63B31}"/>
              </a:ext>
            </a:extLst>
          </p:cNvPr>
          <p:cNvSpPr txBox="1">
            <a:spLocks/>
          </p:cNvSpPr>
          <p:nvPr/>
        </p:nvSpPr>
        <p:spPr bwMode="auto">
          <a:xfrm>
            <a:off x="1150938" y="557808"/>
            <a:ext cx="7793037"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a:lstStyle>
          <a:p>
            <a:pPr algn="ctr"/>
            <a:r>
              <a:rPr lang="en-GB" altLang="en-US" kern="0" dirty="0"/>
              <a:t>Division</a:t>
            </a:r>
          </a:p>
        </p:txBody>
      </p:sp>
      <p:sp>
        <p:nvSpPr>
          <p:cNvPr id="6" name="TextBox 5">
            <a:extLst>
              <a:ext uri="{FF2B5EF4-FFF2-40B4-BE49-F238E27FC236}">
                <a16:creationId xmlns:a16="http://schemas.microsoft.com/office/drawing/2014/main" id="{9F167EFC-2E4C-40B5-BB71-DA93ED9D9994}"/>
              </a:ext>
            </a:extLst>
          </p:cNvPr>
          <p:cNvSpPr txBox="1"/>
          <p:nvPr/>
        </p:nvSpPr>
        <p:spPr>
          <a:xfrm>
            <a:off x="1595015" y="1841442"/>
            <a:ext cx="7077579" cy="646331"/>
          </a:xfrm>
          <a:prstGeom prst="rect">
            <a:avLst/>
          </a:prstGeom>
          <a:noFill/>
        </p:spPr>
        <p:txBody>
          <a:bodyPr wrap="none" rtlCol="0">
            <a:spAutoFit/>
          </a:bodyPr>
          <a:lstStyle/>
          <a:p>
            <a:r>
              <a:rPr lang="en-GB" sz="3600" dirty="0">
                <a:solidFill>
                  <a:srgbClr val="FF0000"/>
                </a:solidFill>
              </a:rPr>
              <a:t>16</a:t>
            </a:r>
            <a:r>
              <a:rPr lang="en-GB" sz="3600" dirty="0"/>
              <a:t>  ÷  </a:t>
            </a:r>
            <a:r>
              <a:rPr lang="en-GB" sz="3600" dirty="0">
                <a:solidFill>
                  <a:srgbClr val="00B050"/>
                </a:solidFill>
              </a:rPr>
              <a:t>3</a:t>
            </a:r>
            <a:r>
              <a:rPr lang="en-GB" sz="3600" dirty="0"/>
              <a:t>  =  </a:t>
            </a:r>
            <a:r>
              <a:rPr lang="en-GB" sz="3600" dirty="0">
                <a:solidFill>
                  <a:srgbClr val="0070C0"/>
                </a:solidFill>
              </a:rPr>
              <a:t>5.333333333333333 </a:t>
            </a:r>
          </a:p>
        </p:txBody>
      </p:sp>
      <p:sp>
        <p:nvSpPr>
          <p:cNvPr id="7" name="TextBox 6">
            <a:extLst>
              <a:ext uri="{FF2B5EF4-FFF2-40B4-BE49-F238E27FC236}">
                <a16:creationId xmlns:a16="http://schemas.microsoft.com/office/drawing/2014/main" id="{593B8CDB-7ADB-4E64-A1FE-0D9148564F5B}"/>
              </a:ext>
            </a:extLst>
          </p:cNvPr>
          <p:cNvSpPr txBox="1"/>
          <p:nvPr/>
        </p:nvSpPr>
        <p:spPr>
          <a:xfrm>
            <a:off x="971600" y="2770740"/>
            <a:ext cx="1707519" cy="584775"/>
          </a:xfrm>
          <a:prstGeom prst="rect">
            <a:avLst/>
          </a:prstGeom>
          <a:noFill/>
        </p:spPr>
        <p:txBody>
          <a:bodyPr wrap="none" rtlCol="0">
            <a:spAutoFit/>
          </a:bodyPr>
          <a:lstStyle/>
          <a:p>
            <a:r>
              <a:rPr lang="en-GB" sz="3200" dirty="0">
                <a:solidFill>
                  <a:srgbClr val="FF0000"/>
                </a:solidFill>
              </a:rPr>
              <a:t>dividend</a:t>
            </a:r>
          </a:p>
        </p:txBody>
      </p:sp>
      <p:sp>
        <p:nvSpPr>
          <p:cNvPr id="9" name="TextBox 8">
            <a:extLst>
              <a:ext uri="{FF2B5EF4-FFF2-40B4-BE49-F238E27FC236}">
                <a16:creationId xmlns:a16="http://schemas.microsoft.com/office/drawing/2014/main" id="{1D234B37-5C43-4DDD-896B-262EA4A06AD5}"/>
              </a:ext>
            </a:extLst>
          </p:cNvPr>
          <p:cNvSpPr txBox="1"/>
          <p:nvPr/>
        </p:nvSpPr>
        <p:spPr>
          <a:xfrm>
            <a:off x="2939411" y="2770740"/>
            <a:ext cx="1359668" cy="584775"/>
          </a:xfrm>
          <a:prstGeom prst="rect">
            <a:avLst/>
          </a:prstGeom>
          <a:noFill/>
        </p:spPr>
        <p:txBody>
          <a:bodyPr wrap="none" rtlCol="0">
            <a:spAutoFit/>
          </a:bodyPr>
          <a:lstStyle/>
          <a:p>
            <a:r>
              <a:rPr lang="en-GB" sz="3200" dirty="0">
                <a:solidFill>
                  <a:srgbClr val="00B050"/>
                </a:solidFill>
              </a:rPr>
              <a:t>divisor</a:t>
            </a:r>
          </a:p>
        </p:txBody>
      </p:sp>
      <p:sp>
        <p:nvSpPr>
          <p:cNvPr id="10" name="TextBox 9">
            <a:extLst>
              <a:ext uri="{FF2B5EF4-FFF2-40B4-BE49-F238E27FC236}">
                <a16:creationId xmlns:a16="http://schemas.microsoft.com/office/drawing/2014/main" id="{AE2B8DED-EC79-40D8-AA9E-0F30683462DF}"/>
              </a:ext>
            </a:extLst>
          </p:cNvPr>
          <p:cNvSpPr txBox="1"/>
          <p:nvPr/>
        </p:nvSpPr>
        <p:spPr>
          <a:xfrm>
            <a:off x="5054111" y="2708920"/>
            <a:ext cx="3190297" cy="584775"/>
          </a:xfrm>
          <a:prstGeom prst="rect">
            <a:avLst/>
          </a:prstGeom>
          <a:noFill/>
        </p:spPr>
        <p:txBody>
          <a:bodyPr wrap="none" rtlCol="0">
            <a:spAutoFit/>
          </a:bodyPr>
          <a:lstStyle/>
          <a:p>
            <a:r>
              <a:rPr lang="en-GB" sz="3200" dirty="0">
                <a:solidFill>
                  <a:srgbClr val="0070C0"/>
                </a:solidFill>
              </a:rPr>
              <a:t>decimal quotient</a:t>
            </a:r>
          </a:p>
        </p:txBody>
      </p:sp>
      <p:sp>
        <p:nvSpPr>
          <p:cNvPr id="11" name="TextBox 10">
            <a:extLst>
              <a:ext uri="{FF2B5EF4-FFF2-40B4-BE49-F238E27FC236}">
                <a16:creationId xmlns:a16="http://schemas.microsoft.com/office/drawing/2014/main" id="{520593A5-DF37-4BCE-B041-E95C961EBED2}"/>
              </a:ext>
            </a:extLst>
          </p:cNvPr>
          <p:cNvSpPr txBox="1"/>
          <p:nvPr/>
        </p:nvSpPr>
        <p:spPr>
          <a:xfrm>
            <a:off x="1959935" y="3645024"/>
            <a:ext cx="5718232" cy="646331"/>
          </a:xfrm>
          <a:prstGeom prst="rect">
            <a:avLst/>
          </a:prstGeom>
          <a:noFill/>
        </p:spPr>
        <p:txBody>
          <a:bodyPr wrap="none" rtlCol="0">
            <a:spAutoFit/>
          </a:bodyPr>
          <a:lstStyle/>
          <a:p>
            <a:r>
              <a:rPr lang="en-GB" sz="3600" dirty="0">
                <a:solidFill>
                  <a:srgbClr val="FF0000"/>
                </a:solidFill>
              </a:rPr>
              <a:t>16</a:t>
            </a:r>
            <a:r>
              <a:rPr lang="en-GB" sz="3600" dirty="0"/>
              <a:t> 	÷ 	</a:t>
            </a:r>
            <a:r>
              <a:rPr lang="en-GB" sz="3600" dirty="0">
                <a:solidFill>
                  <a:srgbClr val="00B050"/>
                </a:solidFill>
              </a:rPr>
              <a:t>3</a:t>
            </a:r>
            <a:r>
              <a:rPr lang="en-GB" sz="3600" dirty="0"/>
              <a:t>   =    </a:t>
            </a:r>
            <a:r>
              <a:rPr lang="en-GB" sz="3600" dirty="0">
                <a:solidFill>
                  <a:srgbClr val="0070C0"/>
                </a:solidFill>
              </a:rPr>
              <a:t>5     </a:t>
            </a:r>
            <a:r>
              <a:rPr lang="en-GB" sz="3600" dirty="0"/>
              <a:t>R</a:t>
            </a:r>
            <a:r>
              <a:rPr lang="en-GB" sz="3600" dirty="0">
                <a:solidFill>
                  <a:srgbClr val="0070C0"/>
                </a:solidFill>
              </a:rPr>
              <a:t>    </a:t>
            </a:r>
            <a:r>
              <a:rPr lang="en-GB" sz="3600" dirty="0">
                <a:solidFill>
                  <a:srgbClr val="FFC000"/>
                </a:solidFill>
              </a:rPr>
              <a:t>1</a:t>
            </a:r>
          </a:p>
        </p:txBody>
      </p:sp>
      <p:sp>
        <p:nvSpPr>
          <p:cNvPr id="12" name="TextBox 11">
            <a:extLst>
              <a:ext uri="{FF2B5EF4-FFF2-40B4-BE49-F238E27FC236}">
                <a16:creationId xmlns:a16="http://schemas.microsoft.com/office/drawing/2014/main" id="{5821D183-8A7E-450D-B06E-A675309C619D}"/>
              </a:ext>
            </a:extLst>
          </p:cNvPr>
          <p:cNvSpPr txBox="1"/>
          <p:nvPr/>
        </p:nvSpPr>
        <p:spPr>
          <a:xfrm>
            <a:off x="893878" y="4532039"/>
            <a:ext cx="1707519" cy="584775"/>
          </a:xfrm>
          <a:prstGeom prst="rect">
            <a:avLst/>
          </a:prstGeom>
          <a:noFill/>
        </p:spPr>
        <p:txBody>
          <a:bodyPr wrap="none" rtlCol="0">
            <a:spAutoFit/>
          </a:bodyPr>
          <a:lstStyle/>
          <a:p>
            <a:r>
              <a:rPr lang="en-GB" sz="3200" dirty="0">
                <a:solidFill>
                  <a:srgbClr val="FF0000"/>
                </a:solidFill>
              </a:rPr>
              <a:t>dividend</a:t>
            </a:r>
          </a:p>
        </p:txBody>
      </p:sp>
      <p:sp>
        <p:nvSpPr>
          <p:cNvPr id="13" name="TextBox 12">
            <a:extLst>
              <a:ext uri="{FF2B5EF4-FFF2-40B4-BE49-F238E27FC236}">
                <a16:creationId xmlns:a16="http://schemas.microsoft.com/office/drawing/2014/main" id="{306D9C3D-225B-4113-8748-5B42D0B78C1F}"/>
              </a:ext>
            </a:extLst>
          </p:cNvPr>
          <p:cNvSpPr txBox="1"/>
          <p:nvPr/>
        </p:nvSpPr>
        <p:spPr>
          <a:xfrm>
            <a:off x="2861689" y="4532039"/>
            <a:ext cx="1359668" cy="584775"/>
          </a:xfrm>
          <a:prstGeom prst="rect">
            <a:avLst/>
          </a:prstGeom>
          <a:noFill/>
        </p:spPr>
        <p:txBody>
          <a:bodyPr wrap="none" rtlCol="0">
            <a:spAutoFit/>
          </a:bodyPr>
          <a:lstStyle/>
          <a:p>
            <a:r>
              <a:rPr lang="en-GB" sz="3200" dirty="0">
                <a:solidFill>
                  <a:srgbClr val="00B050"/>
                </a:solidFill>
              </a:rPr>
              <a:t>divisor</a:t>
            </a:r>
          </a:p>
        </p:txBody>
      </p:sp>
      <p:sp>
        <p:nvSpPr>
          <p:cNvPr id="14" name="TextBox 13">
            <a:extLst>
              <a:ext uri="{FF2B5EF4-FFF2-40B4-BE49-F238E27FC236}">
                <a16:creationId xmlns:a16="http://schemas.microsoft.com/office/drawing/2014/main" id="{68CD6F03-4B23-4FF2-9E05-5ACACB3DD934}"/>
              </a:ext>
            </a:extLst>
          </p:cNvPr>
          <p:cNvSpPr txBox="1"/>
          <p:nvPr/>
        </p:nvSpPr>
        <p:spPr>
          <a:xfrm>
            <a:off x="4481649" y="4544178"/>
            <a:ext cx="2584362" cy="584775"/>
          </a:xfrm>
          <a:prstGeom prst="rect">
            <a:avLst/>
          </a:prstGeom>
          <a:noFill/>
        </p:spPr>
        <p:txBody>
          <a:bodyPr wrap="none" rtlCol="0">
            <a:spAutoFit/>
          </a:bodyPr>
          <a:lstStyle/>
          <a:p>
            <a:r>
              <a:rPr lang="en-GB" sz="3200" dirty="0">
                <a:solidFill>
                  <a:srgbClr val="0070C0"/>
                </a:solidFill>
              </a:rPr>
              <a:t>(int) quotient</a:t>
            </a:r>
          </a:p>
        </p:txBody>
      </p:sp>
      <p:sp>
        <p:nvSpPr>
          <p:cNvPr id="15" name="TextBox 14">
            <a:extLst>
              <a:ext uri="{FF2B5EF4-FFF2-40B4-BE49-F238E27FC236}">
                <a16:creationId xmlns:a16="http://schemas.microsoft.com/office/drawing/2014/main" id="{8902E575-32A2-4E06-979E-0E8FFA2DC3F7}"/>
              </a:ext>
            </a:extLst>
          </p:cNvPr>
          <p:cNvSpPr txBox="1"/>
          <p:nvPr/>
        </p:nvSpPr>
        <p:spPr>
          <a:xfrm>
            <a:off x="7098977" y="4532037"/>
            <a:ext cx="2021323" cy="584775"/>
          </a:xfrm>
          <a:prstGeom prst="rect">
            <a:avLst/>
          </a:prstGeom>
          <a:noFill/>
        </p:spPr>
        <p:txBody>
          <a:bodyPr wrap="none" rtlCol="0">
            <a:spAutoFit/>
          </a:bodyPr>
          <a:lstStyle/>
          <a:p>
            <a:r>
              <a:rPr lang="en-GB" sz="3200" dirty="0">
                <a:solidFill>
                  <a:srgbClr val="FFC000"/>
                </a:solidFill>
              </a:rPr>
              <a:t>remainder</a:t>
            </a:r>
          </a:p>
        </p:txBody>
      </p:sp>
      <p:sp>
        <p:nvSpPr>
          <p:cNvPr id="16" name="TextBox 15">
            <a:extLst>
              <a:ext uri="{FF2B5EF4-FFF2-40B4-BE49-F238E27FC236}">
                <a16:creationId xmlns:a16="http://schemas.microsoft.com/office/drawing/2014/main" id="{CB8469CC-5049-4575-8D80-0F07972FE344}"/>
              </a:ext>
            </a:extLst>
          </p:cNvPr>
          <p:cNvSpPr txBox="1"/>
          <p:nvPr/>
        </p:nvSpPr>
        <p:spPr>
          <a:xfrm>
            <a:off x="1691680" y="5301208"/>
            <a:ext cx="6064209" cy="646331"/>
          </a:xfrm>
          <a:prstGeom prst="rect">
            <a:avLst/>
          </a:prstGeom>
          <a:noFill/>
        </p:spPr>
        <p:txBody>
          <a:bodyPr wrap="square" rtlCol="0">
            <a:spAutoFit/>
          </a:bodyPr>
          <a:lstStyle/>
          <a:p>
            <a:r>
              <a:rPr lang="en-US" altLang="zh-CN" sz="3600" dirty="0">
                <a:solidFill>
                  <a:srgbClr val="FF0000"/>
                </a:solidFill>
              </a:rPr>
              <a:t>-</a:t>
            </a:r>
            <a:r>
              <a:rPr lang="en-GB" sz="3600" dirty="0">
                <a:solidFill>
                  <a:srgbClr val="FF0000"/>
                </a:solidFill>
              </a:rPr>
              <a:t>16</a:t>
            </a:r>
            <a:r>
              <a:rPr lang="en-GB" sz="3600" dirty="0"/>
              <a:t> 	 ÷ 	</a:t>
            </a:r>
            <a:r>
              <a:rPr lang="en-GB" sz="3600" dirty="0">
                <a:solidFill>
                  <a:srgbClr val="00B050"/>
                </a:solidFill>
              </a:rPr>
              <a:t>3</a:t>
            </a:r>
            <a:r>
              <a:rPr lang="en-GB" sz="3600" dirty="0"/>
              <a:t>   =    </a:t>
            </a:r>
            <a:r>
              <a:rPr lang="zh-CN" altLang="en-US" sz="3600" dirty="0">
                <a:solidFill>
                  <a:srgbClr val="0070C0"/>
                </a:solidFill>
              </a:rPr>
              <a:t>？</a:t>
            </a:r>
            <a:r>
              <a:rPr lang="en-GB" sz="3600" dirty="0">
                <a:solidFill>
                  <a:srgbClr val="0070C0"/>
                </a:solidFill>
              </a:rPr>
              <a:t>     </a:t>
            </a:r>
            <a:r>
              <a:rPr lang="en-GB" sz="3600" dirty="0"/>
              <a:t>R</a:t>
            </a:r>
            <a:r>
              <a:rPr lang="en-GB" sz="3600" dirty="0">
                <a:solidFill>
                  <a:srgbClr val="0070C0"/>
                </a:solidFill>
              </a:rPr>
              <a:t>    </a:t>
            </a:r>
            <a:r>
              <a:rPr lang="zh-CN" altLang="en-US" sz="3600" dirty="0">
                <a:solidFill>
                  <a:srgbClr val="FFC000"/>
                </a:solidFill>
              </a:rPr>
              <a:t>？</a:t>
            </a:r>
            <a:endParaRPr lang="en-GB" sz="3600" dirty="0">
              <a:solidFill>
                <a:srgbClr val="FFC000"/>
              </a:solidFill>
            </a:endParaRPr>
          </a:p>
        </p:txBody>
      </p:sp>
      <p:cxnSp>
        <p:nvCxnSpPr>
          <p:cNvPr id="21" name="Straight Connector 20">
            <a:extLst>
              <a:ext uri="{FF2B5EF4-FFF2-40B4-BE49-F238E27FC236}">
                <a16:creationId xmlns:a16="http://schemas.microsoft.com/office/drawing/2014/main" id="{2C4E8054-0540-444C-BB20-F8B306B55C2D}"/>
              </a:ext>
            </a:extLst>
          </p:cNvPr>
          <p:cNvCxnSpPr/>
          <p:nvPr/>
        </p:nvCxnSpPr>
        <p:spPr bwMode="auto">
          <a:xfrm>
            <a:off x="0" y="3573016"/>
            <a:ext cx="9144000" cy="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23" name="Straight Connector 22">
            <a:extLst>
              <a:ext uri="{FF2B5EF4-FFF2-40B4-BE49-F238E27FC236}">
                <a16:creationId xmlns:a16="http://schemas.microsoft.com/office/drawing/2014/main" id="{FE6F0E47-4028-4BFA-8725-CA069C964F09}"/>
              </a:ext>
            </a:extLst>
          </p:cNvPr>
          <p:cNvCxnSpPr/>
          <p:nvPr/>
        </p:nvCxnSpPr>
        <p:spPr bwMode="auto">
          <a:xfrm>
            <a:off x="35496" y="5229200"/>
            <a:ext cx="9144000" cy="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spTree>
    <p:extLst>
      <p:ext uri="{BB962C8B-B14F-4D97-AF65-F5344CB8AC3E}">
        <p14:creationId xmlns:p14="http://schemas.microsoft.com/office/powerpoint/2010/main" val="3035831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B885666-C895-4754-8B9A-FFC7E1F63B31}"/>
              </a:ext>
            </a:extLst>
          </p:cNvPr>
          <p:cNvSpPr txBox="1">
            <a:spLocks/>
          </p:cNvSpPr>
          <p:nvPr/>
        </p:nvSpPr>
        <p:spPr bwMode="auto">
          <a:xfrm>
            <a:off x="1150938" y="557808"/>
            <a:ext cx="7793037"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a:lstStyle>
          <a:p>
            <a:pPr algn="ctr"/>
            <a:r>
              <a:rPr lang="en-GB" altLang="en-US" kern="0" dirty="0"/>
              <a:t>Division</a:t>
            </a:r>
          </a:p>
        </p:txBody>
      </p:sp>
      <p:sp>
        <p:nvSpPr>
          <p:cNvPr id="6" name="TextBox 5">
            <a:extLst>
              <a:ext uri="{FF2B5EF4-FFF2-40B4-BE49-F238E27FC236}">
                <a16:creationId xmlns:a16="http://schemas.microsoft.com/office/drawing/2014/main" id="{9F167EFC-2E4C-40B5-BB71-DA93ED9D9994}"/>
              </a:ext>
            </a:extLst>
          </p:cNvPr>
          <p:cNvSpPr txBox="1"/>
          <p:nvPr/>
        </p:nvSpPr>
        <p:spPr>
          <a:xfrm>
            <a:off x="1595015" y="1841442"/>
            <a:ext cx="7077579" cy="646331"/>
          </a:xfrm>
          <a:prstGeom prst="rect">
            <a:avLst/>
          </a:prstGeom>
          <a:noFill/>
        </p:spPr>
        <p:txBody>
          <a:bodyPr wrap="none" rtlCol="0">
            <a:spAutoFit/>
          </a:bodyPr>
          <a:lstStyle/>
          <a:p>
            <a:r>
              <a:rPr lang="en-GB" sz="3600" dirty="0">
                <a:solidFill>
                  <a:srgbClr val="FF0000"/>
                </a:solidFill>
              </a:rPr>
              <a:t>16</a:t>
            </a:r>
            <a:r>
              <a:rPr lang="en-GB" sz="3600" dirty="0"/>
              <a:t>  ÷  </a:t>
            </a:r>
            <a:r>
              <a:rPr lang="en-GB" sz="3600" dirty="0">
                <a:solidFill>
                  <a:srgbClr val="00B050"/>
                </a:solidFill>
              </a:rPr>
              <a:t>3</a:t>
            </a:r>
            <a:r>
              <a:rPr lang="en-GB" sz="3600" dirty="0"/>
              <a:t>  =  </a:t>
            </a:r>
            <a:r>
              <a:rPr lang="en-GB" sz="3600" dirty="0">
                <a:solidFill>
                  <a:srgbClr val="0070C0"/>
                </a:solidFill>
              </a:rPr>
              <a:t>5.333333333333333 </a:t>
            </a:r>
          </a:p>
        </p:txBody>
      </p:sp>
      <p:sp>
        <p:nvSpPr>
          <p:cNvPr id="7" name="TextBox 6">
            <a:extLst>
              <a:ext uri="{FF2B5EF4-FFF2-40B4-BE49-F238E27FC236}">
                <a16:creationId xmlns:a16="http://schemas.microsoft.com/office/drawing/2014/main" id="{593B8CDB-7ADB-4E64-A1FE-0D9148564F5B}"/>
              </a:ext>
            </a:extLst>
          </p:cNvPr>
          <p:cNvSpPr txBox="1"/>
          <p:nvPr/>
        </p:nvSpPr>
        <p:spPr>
          <a:xfrm>
            <a:off x="971600" y="2770740"/>
            <a:ext cx="1707519" cy="584775"/>
          </a:xfrm>
          <a:prstGeom prst="rect">
            <a:avLst/>
          </a:prstGeom>
          <a:noFill/>
        </p:spPr>
        <p:txBody>
          <a:bodyPr wrap="none" rtlCol="0">
            <a:spAutoFit/>
          </a:bodyPr>
          <a:lstStyle/>
          <a:p>
            <a:r>
              <a:rPr lang="en-GB" sz="3200" dirty="0">
                <a:solidFill>
                  <a:srgbClr val="FF0000"/>
                </a:solidFill>
              </a:rPr>
              <a:t>dividend</a:t>
            </a:r>
          </a:p>
        </p:txBody>
      </p:sp>
      <p:sp>
        <p:nvSpPr>
          <p:cNvPr id="9" name="TextBox 8">
            <a:extLst>
              <a:ext uri="{FF2B5EF4-FFF2-40B4-BE49-F238E27FC236}">
                <a16:creationId xmlns:a16="http://schemas.microsoft.com/office/drawing/2014/main" id="{1D234B37-5C43-4DDD-896B-262EA4A06AD5}"/>
              </a:ext>
            </a:extLst>
          </p:cNvPr>
          <p:cNvSpPr txBox="1"/>
          <p:nvPr/>
        </p:nvSpPr>
        <p:spPr>
          <a:xfrm>
            <a:off x="2939411" y="2770740"/>
            <a:ext cx="1359668" cy="584775"/>
          </a:xfrm>
          <a:prstGeom prst="rect">
            <a:avLst/>
          </a:prstGeom>
          <a:noFill/>
        </p:spPr>
        <p:txBody>
          <a:bodyPr wrap="none" rtlCol="0">
            <a:spAutoFit/>
          </a:bodyPr>
          <a:lstStyle/>
          <a:p>
            <a:r>
              <a:rPr lang="en-GB" sz="3200" dirty="0">
                <a:solidFill>
                  <a:srgbClr val="00B050"/>
                </a:solidFill>
              </a:rPr>
              <a:t>divisor</a:t>
            </a:r>
          </a:p>
        </p:txBody>
      </p:sp>
      <p:sp>
        <p:nvSpPr>
          <p:cNvPr id="10" name="TextBox 9">
            <a:extLst>
              <a:ext uri="{FF2B5EF4-FFF2-40B4-BE49-F238E27FC236}">
                <a16:creationId xmlns:a16="http://schemas.microsoft.com/office/drawing/2014/main" id="{AE2B8DED-EC79-40D8-AA9E-0F30683462DF}"/>
              </a:ext>
            </a:extLst>
          </p:cNvPr>
          <p:cNvSpPr txBox="1"/>
          <p:nvPr/>
        </p:nvSpPr>
        <p:spPr>
          <a:xfrm>
            <a:off x="4982103" y="2844225"/>
            <a:ext cx="3190297" cy="584775"/>
          </a:xfrm>
          <a:prstGeom prst="rect">
            <a:avLst/>
          </a:prstGeom>
          <a:noFill/>
        </p:spPr>
        <p:txBody>
          <a:bodyPr wrap="none" rtlCol="0">
            <a:spAutoFit/>
          </a:bodyPr>
          <a:lstStyle/>
          <a:p>
            <a:r>
              <a:rPr lang="en-GB" sz="3200" dirty="0">
                <a:solidFill>
                  <a:srgbClr val="0070C0"/>
                </a:solidFill>
              </a:rPr>
              <a:t>decimal quotient</a:t>
            </a:r>
          </a:p>
        </p:txBody>
      </p:sp>
      <p:sp>
        <p:nvSpPr>
          <p:cNvPr id="11" name="TextBox 10">
            <a:extLst>
              <a:ext uri="{FF2B5EF4-FFF2-40B4-BE49-F238E27FC236}">
                <a16:creationId xmlns:a16="http://schemas.microsoft.com/office/drawing/2014/main" id="{520593A5-DF37-4BCE-B041-E95C961EBED2}"/>
              </a:ext>
            </a:extLst>
          </p:cNvPr>
          <p:cNvSpPr txBox="1"/>
          <p:nvPr/>
        </p:nvSpPr>
        <p:spPr>
          <a:xfrm>
            <a:off x="1959935" y="3645024"/>
            <a:ext cx="5718232" cy="646331"/>
          </a:xfrm>
          <a:prstGeom prst="rect">
            <a:avLst/>
          </a:prstGeom>
          <a:noFill/>
        </p:spPr>
        <p:txBody>
          <a:bodyPr wrap="none" rtlCol="0">
            <a:spAutoFit/>
          </a:bodyPr>
          <a:lstStyle/>
          <a:p>
            <a:r>
              <a:rPr lang="en-GB" sz="3600" dirty="0">
                <a:solidFill>
                  <a:srgbClr val="FF0000"/>
                </a:solidFill>
              </a:rPr>
              <a:t>16</a:t>
            </a:r>
            <a:r>
              <a:rPr lang="en-GB" sz="3600" dirty="0"/>
              <a:t> 	÷ 	</a:t>
            </a:r>
            <a:r>
              <a:rPr lang="en-GB" sz="3600" dirty="0">
                <a:solidFill>
                  <a:srgbClr val="00B050"/>
                </a:solidFill>
              </a:rPr>
              <a:t>3</a:t>
            </a:r>
            <a:r>
              <a:rPr lang="en-GB" sz="3600" dirty="0"/>
              <a:t>   =    </a:t>
            </a:r>
            <a:r>
              <a:rPr lang="en-GB" sz="3600" dirty="0">
                <a:solidFill>
                  <a:srgbClr val="0070C0"/>
                </a:solidFill>
              </a:rPr>
              <a:t>5     </a:t>
            </a:r>
            <a:r>
              <a:rPr lang="en-GB" sz="3600" dirty="0"/>
              <a:t>R</a:t>
            </a:r>
            <a:r>
              <a:rPr lang="en-GB" sz="3600" dirty="0">
                <a:solidFill>
                  <a:srgbClr val="0070C0"/>
                </a:solidFill>
              </a:rPr>
              <a:t>    </a:t>
            </a:r>
            <a:r>
              <a:rPr lang="en-GB" sz="3600" dirty="0">
                <a:solidFill>
                  <a:srgbClr val="FFC000"/>
                </a:solidFill>
              </a:rPr>
              <a:t>1</a:t>
            </a:r>
          </a:p>
        </p:txBody>
      </p:sp>
      <p:sp>
        <p:nvSpPr>
          <p:cNvPr id="12" name="TextBox 11">
            <a:extLst>
              <a:ext uri="{FF2B5EF4-FFF2-40B4-BE49-F238E27FC236}">
                <a16:creationId xmlns:a16="http://schemas.microsoft.com/office/drawing/2014/main" id="{5821D183-8A7E-450D-B06E-A675309C619D}"/>
              </a:ext>
            </a:extLst>
          </p:cNvPr>
          <p:cNvSpPr txBox="1"/>
          <p:nvPr/>
        </p:nvSpPr>
        <p:spPr>
          <a:xfrm>
            <a:off x="893878" y="4532039"/>
            <a:ext cx="1707519" cy="584775"/>
          </a:xfrm>
          <a:prstGeom prst="rect">
            <a:avLst/>
          </a:prstGeom>
          <a:noFill/>
        </p:spPr>
        <p:txBody>
          <a:bodyPr wrap="none" rtlCol="0">
            <a:spAutoFit/>
          </a:bodyPr>
          <a:lstStyle/>
          <a:p>
            <a:r>
              <a:rPr lang="en-GB" sz="3200" dirty="0">
                <a:solidFill>
                  <a:srgbClr val="FF0000"/>
                </a:solidFill>
              </a:rPr>
              <a:t>dividend</a:t>
            </a:r>
          </a:p>
        </p:txBody>
      </p:sp>
      <p:sp>
        <p:nvSpPr>
          <p:cNvPr id="13" name="TextBox 12">
            <a:extLst>
              <a:ext uri="{FF2B5EF4-FFF2-40B4-BE49-F238E27FC236}">
                <a16:creationId xmlns:a16="http://schemas.microsoft.com/office/drawing/2014/main" id="{306D9C3D-225B-4113-8748-5B42D0B78C1F}"/>
              </a:ext>
            </a:extLst>
          </p:cNvPr>
          <p:cNvSpPr txBox="1"/>
          <p:nvPr/>
        </p:nvSpPr>
        <p:spPr>
          <a:xfrm>
            <a:off x="2861689" y="4532039"/>
            <a:ext cx="1359668" cy="584775"/>
          </a:xfrm>
          <a:prstGeom prst="rect">
            <a:avLst/>
          </a:prstGeom>
          <a:noFill/>
        </p:spPr>
        <p:txBody>
          <a:bodyPr wrap="none" rtlCol="0">
            <a:spAutoFit/>
          </a:bodyPr>
          <a:lstStyle/>
          <a:p>
            <a:r>
              <a:rPr lang="en-GB" sz="3200" dirty="0">
                <a:solidFill>
                  <a:srgbClr val="00B050"/>
                </a:solidFill>
              </a:rPr>
              <a:t>divisor</a:t>
            </a:r>
          </a:p>
        </p:txBody>
      </p:sp>
      <p:sp>
        <p:nvSpPr>
          <p:cNvPr id="14" name="TextBox 13">
            <a:extLst>
              <a:ext uri="{FF2B5EF4-FFF2-40B4-BE49-F238E27FC236}">
                <a16:creationId xmlns:a16="http://schemas.microsoft.com/office/drawing/2014/main" id="{68CD6F03-4B23-4FF2-9E05-5ACACB3DD934}"/>
              </a:ext>
            </a:extLst>
          </p:cNvPr>
          <p:cNvSpPr txBox="1"/>
          <p:nvPr/>
        </p:nvSpPr>
        <p:spPr>
          <a:xfrm>
            <a:off x="4363902" y="4524083"/>
            <a:ext cx="2584362" cy="584775"/>
          </a:xfrm>
          <a:prstGeom prst="rect">
            <a:avLst/>
          </a:prstGeom>
          <a:noFill/>
        </p:spPr>
        <p:txBody>
          <a:bodyPr wrap="none" rtlCol="0">
            <a:spAutoFit/>
          </a:bodyPr>
          <a:lstStyle/>
          <a:p>
            <a:r>
              <a:rPr lang="en-GB" sz="3200" dirty="0">
                <a:solidFill>
                  <a:srgbClr val="0070C0"/>
                </a:solidFill>
              </a:rPr>
              <a:t>(int) quotient</a:t>
            </a:r>
          </a:p>
        </p:txBody>
      </p:sp>
      <p:sp>
        <p:nvSpPr>
          <p:cNvPr id="15" name="TextBox 14">
            <a:extLst>
              <a:ext uri="{FF2B5EF4-FFF2-40B4-BE49-F238E27FC236}">
                <a16:creationId xmlns:a16="http://schemas.microsoft.com/office/drawing/2014/main" id="{8902E575-32A2-4E06-979E-0E8FFA2DC3F7}"/>
              </a:ext>
            </a:extLst>
          </p:cNvPr>
          <p:cNvSpPr txBox="1"/>
          <p:nvPr/>
        </p:nvSpPr>
        <p:spPr>
          <a:xfrm>
            <a:off x="6871157" y="4508119"/>
            <a:ext cx="2021323" cy="584775"/>
          </a:xfrm>
          <a:prstGeom prst="rect">
            <a:avLst/>
          </a:prstGeom>
          <a:noFill/>
        </p:spPr>
        <p:txBody>
          <a:bodyPr wrap="none" rtlCol="0">
            <a:spAutoFit/>
          </a:bodyPr>
          <a:lstStyle/>
          <a:p>
            <a:r>
              <a:rPr lang="en-GB" sz="3200" dirty="0">
                <a:solidFill>
                  <a:srgbClr val="FFC000"/>
                </a:solidFill>
              </a:rPr>
              <a:t>remainder</a:t>
            </a:r>
          </a:p>
        </p:txBody>
      </p:sp>
      <p:sp>
        <p:nvSpPr>
          <p:cNvPr id="16" name="TextBox 15">
            <a:extLst>
              <a:ext uri="{FF2B5EF4-FFF2-40B4-BE49-F238E27FC236}">
                <a16:creationId xmlns:a16="http://schemas.microsoft.com/office/drawing/2014/main" id="{CB8469CC-5049-4575-8D80-0F07972FE344}"/>
              </a:ext>
            </a:extLst>
          </p:cNvPr>
          <p:cNvSpPr txBox="1"/>
          <p:nvPr/>
        </p:nvSpPr>
        <p:spPr>
          <a:xfrm>
            <a:off x="1691680" y="5301208"/>
            <a:ext cx="6064209" cy="646331"/>
          </a:xfrm>
          <a:prstGeom prst="rect">
            <a:avLst/>
          </a:prstGeom>
          <a:noFill/>
        </p:spPr>
        <p:txBody>
          <a:bodyPr wrap="square" rtlCol="0">
            <a:spAutoFit/>
          </a:bodyPr>
          <a:lstStyle/>
          <a:p>
            <a:r>
              <a:rPr lang="en-US" altLang="zh-CN" sz="3600" dirty="0">
                <a:solidFill>
                  <a:srgbClr val="FF0000"/>
                </a:solidFill>
              </a:rPr>
              <a:t>-</a:t>
            </a:r>
            <a:r>
              <a:rPr lang="en-GB" sz="3600" dirty="0">
                <a:solidFill>
                  <a:srgbClr val="FF0000"/>
                </a:solidFill>
              </a:rPr>
              <a:t>16</a:t>
            </a:r>
            <a:r>
              <a:rPr lang="en-GB" sz="3600" dirty="0"/>
              <a:t> 	 ÷ 	</a:t>
            </a:r>
            <a:r>
              <a:rPr lang="en-GB" sz="3600" dirty="0">
                <a:solidFill>
                  <a:srgbClr val="00B050"/>
                </a:solidFill>
              </a:rPr>
              <a:t>3</a:t>
            </a:r>
            <a:r>
              <a:rPr lang="en-GB" sz="3600" dirty="0"/>
              <a:t>   =    </a:t>
            </a:r>
            <a:r>
              <a:rPr lang="en-US" altLang="zh-CN" sz="3600" dirty="0">
                <a:solidFill>
                  <a:srgbClr val="0070C0"/>
                </a:solidFill>
              </a:rPr>
              <a:t>-6</a:t>
            </a:r>
            <a:r>
              <a:rPr lang="en-GB" sz="3600" dirty="0">
                <a:solidFill>
                  <a:srgbClr val="0070C0"/>
                </a:solidFill>
              </a:rPr>
              <a:t>     </a:t>
            </a:r>
            <a:r>
              <a:rPr lang="en-GB" sz="3600" dirty="0"/>
              <a:t>R</a:t>
            </a:r>
            <a:r>
              <a:rPr lang="en-GB" sz="3600" dirty="0">
                <a:solidFill>
                  <a:srgbClr val="0070C0"/>
                </a:solidFill>
              </a:rPr>
              <a:t>    </a:t>
            </a:r>
            <a:r>
              <a:rPr lang="en-US" altLang="zh-CN" sz="3600" dirty="0">
                <a:solidFill>
                  <a:srgbClr val="FFC000"/>
                </a:solidFill>
              </a:rPr>
              <a:t>2</a:t>
            </a:r>
            <a:endParaRPr lang="en-GB" sz="3600" dirty="0">
              <a:solidFill>
                <a:srgbClr val="FFC000"/>
              </a:solidFill>
            </a:endParaRPr>
          </a:p>
        </p:txBody>
      </p:sp>
      <p:sp>
        <p:nvSpPr>
          <p:cNvPr id="17" name="TextBox 16">
            <a:extLst>
              <a:ext uri="{FF2B5EF4-FFF2-40B4-BE49-F238E27FC236}">
                <a16:creationId xmlns:a16="http://schemas.microsoft.com/office/drawing/2014/main" id="{69009D68-7E64-4849-86F0-C8A1FD864054}"/>
              </a:ext>
            </a:extLst>
          </p:cNvPr>
          <p:cNvSpPr txBox="1"/>
          <p:nvPr/>
        </p:nvSpPr>
        <p:spPr>
          <a:xfrm>
            <a:off x="971600" y="6188223"/>
            <a:ext cx="1707519" cy="584775"/>
          </a:xfrm>
          <a:prstGeom prst="rect">
            <a:avLst/>
          </a:prstGeom>
          <a:noFill/>
        </p:spPr>
        <p:txBody>
          <a:bodyPr wrap="none" rtlCol="0">
            <a:spAutoFit/>
          </a:bodyPr>
          <a:lstStyle/>
          <a:p>
            <a:r>
              <a:rPr lang="en-GB" sz="3200" dirty="0">
                <a:solidFill>
                  <a:srgbClr val="FF0000"/>
                </a:solidFill>
              </a:rPr>
              <a:t>dividend</a:t>
            </a:r>
          </a:p>
        </p:txBody>
      </p:sp>
      <p:sp>
        <p:nvSpPr>
          <p:cNvPr id="18" name="TextBox 17">
            <a:extLst>
              <a:ext uri="{FF2B5EF4-FFF2-40B4-BE49-F238E27FC236}">
                <a16:creationId xmlns:a16="http://schemas.microsoft.com/office/drawing/2014/main" id="{38BAFD27-7ED1-42D7-A5F2-EA8DD7461BE8}"/>
              </a:ext>
            </a:extLst>
          </p:cNvPr>
          <p:cNvSpPr txBox="1"/>
          <p:nvPr/>
        </p:nvSpPr>
        <p:spPr>
          <a:xfrm>
            <a:off x="2939411" y="6188223"/>
            <a:ext cx="1359668" cy="584775"/>
          </a:xfrm>
          <a:prstGeom prst="rect">
            <a:avLst/>
          </a:prstGeom>
          <a:noFill/>
        </p:spPr>
        <p:txBody>
          <a:bodyPr wrap="none" rtlCol="0">
            <a:spAutoFit/>
          </a:bodyPr>
          <a:lstStyle/>
          <a:p>
            <a:r>
              <a:rPr lang="en-GB" sz="3200" dirty="0">
                <a:solidFill>
                  <a:srgbClr val="00B050"/>
                </a:solidFill>
              </a:rPr>
              <a:t>divisor</a:t>
            </a:r>
          </a:p>
        </p:txBody>
      </p:sp>
      <p:sp>
        <p:nvSpPr>
          <p:cNvPr id="19" name="TextBox 18">
            <a:extLst>
              <a:ext uri="{FF2B5EF4-FFF2-40B4-BE49-F238E27FC236}">
                <a16:creationId xmlns:a16="http://schemas.microsoft.com/office/drawing/2014/main" id="{08BE8453-BEF1-426F-9C17-2C5A8674919C}"/>
              </a:ext>
            </a:extLst>
          </p:cNvPr>
          <p:cNvSpPr txBox="1"/>
          <p:nvPr/>
        </p:nvSpPr>
        <p:spPr>
          <a:xfrm>
            <a:off x="4896773" y="6188222"/>
            <a:ext cx="1680268" cy="584775"/>
          </a:xfrm>
          <a:prstGeom prst="rect">
            <a:avLst/>
          </a:prstGeom>
          <a:noFill/>
        </p:spPr>
        <p:txBody>
          <a:bodyPr wrap="none" rtlCol="0">
            <a:spAutoFit/>
          </a:bodyPr>
          <a:lstStyle/>
          <a:p>
            <a:r>
              <a:rPr lang="en-GB" sz="3200" dirty="0">
                <a:solidFill>
                  <a:srgbClr val="0070C0"/>
                </a:solidFill>
              </a:rPr>
              <a:t>quotient</a:t>
            </a:r>
          </a:p>
        </p:txBody>
      </p:sp>
      <p:sp>
        <p:nvSpPr>
          <p:cNvPr id="20" name="TextBox 19">
            <a:extLst>
              <a:ext uri="{FF2B5EF4-FFF2-40B4-BE49-F238E27FC236}">
                <a16:creationId xmlns:a16="http://schemas.microsoft.com/office/drawing/2014/main" id="{2BF94A82-A5D4-4A69-ACD5-91D0F96D07EB}"/>
              </a:ext>
            </a:extLst>
          </p:cNvPr>
          <p:cNvSpPr txBox="1"/>
          <p:nvPr/>
        </p:nvSpPr>
        <p:spPr>
          <a:xfrm>
            <a:off x="6833645" y="6151554"/>
            <a:ext cx="2021323" cy="584775"/>
          </a:xfrm>
          <a:prstGeom prst="rect">
            <a:avLst/>
          </a:prstGeom>
          <a:noFill/>
        </p:spPr>
        <p:txBody>
          <a:bodyPr wrap="none" rtlCol="0">
            <a:spAutoFit/>
          </a:bodyPr>
          <a:lstStyle/>
          <a:p>
            <a:r>
              <a:rPr lang="en-GB" sz="3200" dirty="0">
                <a:solidFill>
                  <a:srgbClr val="FFC000"/>
                </a:solidFill>
              </a:rPr>
              <a:t>remainder</a:t>
            </a:r>
          </a:p>
        </p:txBody>
      </p:sp>
      <p:cxnSp>
        <p:nvCxnSpPr>
          <p:cNvPr id="21" name="Straight Connector 20">
            <a:extLst>
              <a:ext uri="{FF2B5EF4-FFF2-40B4-BE49-F238E27FC236}">
                <a16:creationId xmlns:a16="http://schemas.microsoft.com/office/drawing/2014/main" id="{65418D38-7E04-40C4-A30C-B66B875B4A95}"/>
              </a:ext>
            </a:extLst>
          </p:cNvPr>
          <p:cNvCxnSpPr/>
          <p:nvPr/>
        </p:nvCxnSpPr>
        <p:spPr bwMode="auto">
          <a:xfrm>
            <a:off x="0" y="3573016"/>
            <a:ext cx="9144000" cy="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22" name="Straight Connector 21">
            <a:extLst>
              <a:ext uri="{FF2B5EF4-FFF2-40B4-BE49-F238E27FC236}">
                <a16:creationId xmlns:a16="http://schemas.microsoft.com/office/drawing/2014/main" id="{FE133693-2436-439A-9C03-DA3B01BDD348}"/>
              </a:ext>
            </a:extLst>
          </p:cNvPr>
          <p:cNvCxnSpPr/>
          <p:nvPr/>
        </p:nvCxnSpPr>
        <p:spPr bwMode="auto">
          <a:xfrm>
            <a:off x="-36512" y="5229200"/>
            <a:ext cx="9144000" cy="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24" name="Straight Connector 23"/>
          <p:cNvCxnSpPr/>
          <p:nvPr/>
        </p:nvCxnSpPr>
        <p:spPr bwMode="auto">
          <a:xfrm>
            <a:off x="3707904" y="5877272"/>
            <a:ext cx="0" cy="310950"/>
          </a:xfrm>
          <a:prstGeom prst="line">
            <a:avLst/>
          </a:prstGeom>
          <a:solidFill>
            <a:schemeClr val="accent1"/>
          </a:solidFill>
          <a:ln w="9525" cap="flat" cmpd="sng" algn="ctr">
            <a:solidFill>
              <a:srgbClr val="00B050"/>
            </a:solidFill>
            <a:prstDash val="solid"/>
            <a:miter lim="800000"/>
            <a:headEnd type="none" w="med" len="med"/>
            <a:tailEnd type="none" w="med" len="med"/>
          </a:ln>
          <a:effectLst/>
        </p:spPr>
      </p:cxnSp>
      <p:cxnSp>
        <p:nvCxnSpPr>
          <p:cNvPr id="26" name="Straight Connector 25"/>
          <p:cNvCxnSpPr/>
          <p:nvPr/>
        </p:nvCxnSpPr>
        <p:spPr bwMode="auto">
          <a:xfrm>
            <a:off x="3707904" y="6188221"/>
            <a:ext cx="3600400" cy="2"/>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28" name="Straight Connector 27"/>
          <p:cNvCxnSpPr/>
          <p:nvPr/>
        </p:nvCxnSpPr>
        <p:spPr bwMode="auto">
          <a:xfrm flipH="1" flipV="1">
            <a:off x="7293292" y="5869992"/>
            <a:ext cx="5004" cy="318230"/>
          </a:xfrm>
          <a:prstGeom prst="line">
            <a:avLst/>
          </a:prstGeom>
          <a:solidFill>
            <a:schemeClr val="accent1"/>
          </a:solidFill>
          <a:ln w="9525" cap="flat" cmpd="sng" algn="ctr">
            <a:solidFill>
              <a:srgbClr val="FFC000"/>
            </a:solidFill>
            <a:prstDash val="solid"/>
            <a:miter lim="800000"/>
            <a:headEnd type="none" w="med" len="med"/>
            <a:tailEnd type="none" w="med" len="med"/>
          </a:ln>
          <a:effectLst/>
        </p:spPr>
      </p:cxnSp>
      <p:sp>
        <p:nvSpPr>
          <p:cNvPr id="1027" name="TextBox 1026"/>
          <p:cNvSpPr txBox="1"/>
          <p:nvPr/>
        </p:nvSpPr>
        <p:spPr>
          <a:xfrm>
            <a:off x="4207098" y="5869992"/>
            <a:ext cx="2633606" cy="369332"/>
          </a:xfrm>
          <a:prstGeom prst="rect">
            <a:avLst/>
          </a:prstGeom>
          <a:noFill/>
        </p:spPr>
        <p:txBody>
          <a:bodyPr wrap="none" rtlCol="0">
            <a:spAutoFit/>
          </a:bodyPr>
          <a:lstStyle/>
          <a:p>
            <a:r>
              <a:rPr lang="en-GB" sz="1800" dirty="0"/>
              <a:t>always of the same sign</a:t>
            </a:r>
          </a:p>
        </p:txBody>
      </p:sp>
    </p:spTree>
    <p:extLst>
      <p:ext uri="{BB962C8B-B14F-4D97-AF65-F5344CB8AC3E}">
        <p14:creationId xmlns:p14="http://schemas.microsoft.com/office/powerpoint/2010/main" val="1853402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p:txBody>
          <a:bodyPr/>
          <a:lstStyle/>
          <a:p>
            <a:pPr algn="ctr"/>
            <a:r>
              <a:rPr lang="en-GB" altLang="en-US" sz="3600" dirty="0"/>
              <a:t>Division and Remainder Operators</a:t>
            </a:r>
          </a:p>
        </p:txBody>
      </p:sp>
      <p:sp>
        <p:nvSpPr>
          <p:cNvPr id="11267" name="Content Placeholder 2"/>
          <p:cNvSpPr>
            <a:spLocks noGrp="1"/>
          </p:cNvSpPr>
          <p:nvPr>
            <p:ph idx="4294967295"/>
          </p:nvPr>
        </p:nvSpPr>
        <p:spPr>
          <a:xfrm>
            <a:off x="162271" y="2055688"/>
            <a:ext cx="9324529" cy="4535003"/>
          </a:xfrm>
        </p:spPr>
        <p:txBody>
          <a:bodyPr/>
          <a:lstStyle/>
          <a:p>
            <a:pPr>
              <a:buSzPct val="120000"/>
              <a:buFont typeface="Wingdings" panose="05000000000000000000" pitchFamily="2" charset="2"/>
              <a:buChar char="§"/>
            </a:pPr>
            <a:r>
              <a:rPr lang="en-GB" altLang="en-US" sz="2000" dirty="0"/>
              <a:t>Division (/): </a:t>
            </a:r>
            <a:r>
              <a:rPr lang="en-GB" altLang="en-US" sz="2000" dirty="0">
                <a:solidFill>
                  <a:srgbClr val="00B050"/>
                </a:solidFill>
              </a:rPr>
              <a:t>the result is the </a:t>
            </a:r>
            <a:r>
              <a:rPr lang="en-GB" altLang="en-US" sz="2000" dirty="0">
                <a:solidFill>
                  <a:srgbClr val="00B0F0"/>
                </a:solidFill>
              </a:rPr>
              <a:t>decimal quotient</a:t>
            </a:r>
          </a:p>
          <a:p>
            <a:pPr marL="0" indent="0">
              <a:buSzPct val="120000"/>
              <a:buNone/>
            </a:pPr>
            <a:r>
              <a:rPr lang="en-GB" altLang="en-US" sz="2000" dirty="0"/>
              <a:t>	p = 6/4     # assign value 1.5 of type float</a:t>
            </a:r>
          </a:p>
          <a:p>
            <a:pPr marL="0" indent="0">
              <a:buSzPct val="120000"/>
              <a:buNone/>
            </a:pPr>
            <a:r>
              <a:rPr lang="en-GB" altLang="en-US" sz="2000" dirty="0"/>
              <a:t>	q = 2.1/-7  # assign value -0.3 of type float</a:t>
            </a:r>
          </a:p>
          <a:p>
            <a:pPr marL="0" indent="0">
              <a:buSzPct val="120000"/>
              <a:buNone/>
            </a:pPr>
            <a:endParaRPr lang="en-GB" altLang="en-US" sz="800" dirty="0"/>
          </a:p>
          <a:p>
            <a:pPr>
              <a:buSzPct val="120000"/>
              <a:buFont typeface="Wingdings" panose="05000000000000000000" pitchFamily="2" charset="2"/>
              <a:buChar char="§"/>
            </a:pPr>
            <a:r>
              <a:rPr lang="en-GB" altLang="en-US" sz="2000" dirty="0"/>
              <a:t>Floor division (//): </a:t>
            </a:r>
            <a:r>
              <a:rPr lang="en-GB" altLang="en-US" sz="2000" dirty="0">
                <a:solidFill>
                  <a:srgbClr val="00B050"/>
                </a:solidFill>
              </a:rPr>
              <a:t>the result is the </a:t>
            </a:r>
            <a:r>
              <a:rPr lang="en-GB" altLang="en-US" sz="2000" dirty="0">
                <a:solidFill>
                  <a:srgbClr val="FFC000"/>
                </a:solidFill>
              </a:rPr>
              <a:t>quotient</a:t>
            </a:r>
            <a:r>
              <a:rPr lang="en-GB" altLang="en-US" sz="2000" dirty="0"/>
              <a:t>  </a:t>
            </a:r>
          </a:p>
          <a:p>
            <a:pPr marL="0" indent="0">
              <a:buSzPct val="120000"/>
              <a:buNone/>
            </a:pPr>
            <a:r>
              <a:rPr lang="en-GB" altLang="en-US" sz="2000" dirty="0">
                <a:solidFill>
                  <a:srgbClr val="FF0000"/>
                </a:solidFill>
              </a:rPr>
              <a:t>	# always round down the </a:t>
            </a:r>
            <a:r>
              <a:rPr lang="en-GB" altLang="en-US" sz="2000" dirty="0">
                <a:solidFill>
                  <a:srgbClr val="00B0F0"/>
                </a:solidFill>
              </a:rPr>
              <a:t>decimal quotient</a:t>
            </a:r>
          </a:p>
          <a:p>
            <a:pPr marL="0" indent="0">
              <a:buSzPct val="120000"/>
              <a:buNone/>
            </a:pPr>
            <a:r>
              <a:rPr lang="en-GB" altLang="en-US" sz="2000" dirty="0"/>
              <a:t>	p = 6//4     # round down to 1</a:t>
            </a:r>
          </a:p>
          <a:p>
            <a:pPr marL="0" indent="0">
              <a:buSzPct val="120000"/>
              <a:buNone/>
            </a:pPr>
            <a:r>
              <a:rPr lang="en-GB" altLang="en-US" sz="2000" dirty="0"/>
              <a:t>	q = (-6)//4  # round down to -2</a:t>
            </a:r>
          </a:p>
          <a:p>
            <a:pPr marL="0" indent="0">
              <a:buSzPct val="120000"/>
              <a:buNone/>
            </a:pPr>
            <a:r>
              <a:rPr lang="en-GB" altLang="en-US" sz="2000" dirty="0"/>
              <a:t>	# avoid using // with arguments of type float</a:t>
            </a:r>
          </a:p>
          <a:p>
            <a:pPr marL="0" indent="0">
              <a:buSzPct val="120000"/>
              <a:buNone/>
            </a:pPr>
            <a:endParaRPr lang="en-GB" altLang="en-US" sz="800" dirty="0"/>
          </a:p>
          <a:p>
            <a:pPr>
              <a:buSzPct val="120000"/>
              <a:buFont typeface="Wingdings" panose="05000000000000000000" pitchFamily="2" charset="2"/>
              <a:buChar char="§"/>
            </a:pPr>
            <a:r>
              <a:rPr lang="en-GB" altLang="en-US" sz="2000" dirty="0"/>
              <a:t>Remainder (%) : </a:t>
            </a:r>
            <a:r>
              <a:rPr lang="en-GB" altLang="en-US" sz="2000" dirty="0">
                <a:solidFill>
                  <a:srgbClr val="00B050"/>
                </a:solidFill>
              </a:rPr>
              <a:t>the result is the </a:t>
            </a:r>
            <a:r>
              <a:rPr lang="en-GB" altLang="en-US" sz="2000" dirty="0">
                <a:solidFill>
                  <a:srgbClr val="7030A0"/>
                </a:solidFill>
              </a:rPr>
              <a:t>remainder </a:t>
            </a:r>
          </a:p>
          <a:p>
            <a:pPr marL="0" indent="0">
              <a:buSzPct val="120000"/>
              <a:buNone/>
            </a:pPr>
            <a:r>
              <a:rPr lang="en-GB" altLang="en-US" sz="2000" dirty="0">
                <a:solidFill>
                  <a:srgbClr val="00B050"/>
                </a:solidFill>
              </a:rPr>
              <a:t>	</a:t>
            </a:r>
            <a:r>
              <a:rPr lang="en-GB" altLang="en-US" sz="2000" dirty="0">
                <a:solidFill>
                  <a:srgbClr val="FF0000"/>
                </a:solidFill>
              </a:rPr>
              <a:t># always has the same sign as divisor</a:t>
            </a:r>
          </a:p>
          <a:p>
            <a:pPr marL="0" indent="0">
              <a:buSzPct val="120000"/>
              <a:buNone/>
            </a:pPr>
            <a:r>
              <a:rPr lang="en-GB" altLang="en-US" sz="2000" dirty="0"/>
              <a:t>	p = 5%4     # remainder 1 on dividing 5 by 4</a:t>
            </a:r>
          </a:p>
          <a:p>
            <a:pPr marL="0" indent="0">
              <a:buSzPct val="120000"/>
              <a:buNone/>
            </a:pPr>
            <a:r>
              <a:rPr lang="en-GB" altLang="en-US" sz="2000" dirty="0"/>
              <a:t>	q = (-5)%4  # see next slide</a:t>
            </a:r>
            <a:r>
              <a:rPr lang="en-GB" altLang="en-US" sz="2000" dirty="0">
                <a:solidFill>
                  <a:srgbClr val="FF0000"/>
                </a:solidFill>
              </a:rPr>
              <a:t>			</a:t>
            </a:r>
          </a:p>
        </p:txBody>
      </p:sp>
      <p:sp>
        <p:nvSpPr>
          <p:cNvPr id="10" name="TextBox 9">
            <a:extLst>
              <a:ext uri="{FF2B5EF4-FFF2-40B4-BE49-F238E27FC236}">
                <a16:creationId xmlns:a16="http://schemas.microsoft.com/office/drawing/2014/main" id="{4DEA9EBD-320C-4C1D-A9F4-C3B1DE7906FF}"/>
              </a:ext>
            </a:extLst>
          </p:cNvPr>
          <p:cNvSpPr txBox="1"/>
          <p:nvPr/>
        </p:nvSpPr>
        <p:spPr>
          <a:xfrm>
            <a:off x="4884050" y="4077072"/>
            <a:ext cx="1573369" cy="707886"/>
          </a:xfrm>
          <a:prstGeom prst="rect">
            <a:avLst/>
          </a:prstGeom>
          <a:noFill/>
          <a:ln>
            <a:solidFill>
              <a:srgbClr val="0000FF"/>
            </a:solidFill>
          </a:ln>
        </p:spPr>
        <p:txBody>
          <a:bodyPr wrap="square" rtlCol="0">
            <a:spAutoFit/>
          </a:bodyPr>
          <a:lstStyle/>
          <a:p>
            <a:r>
              <a:rPr lang="en-US" sz="2000" dirty="0">
                <a:solidFill>
                  <a:srgbClr val="0000FF"/>
                </a:solidFill>
              </a:rPr>
              <a:t>6//-4=?   </a:t>
            </a:r>
          </a:p>
          <a:p>
            <a:r>
              <a:rPr lang="en-US" sz="2000" dirty="0">
                <a:solidFill>
                  <a:srgbClr val="0000FF"/>
                </a:solidFill>
              </a:rPr>
              <a:t>(-6)//(-4)=?</a:t>
            </a:r>
          </a:p>
        </p:txBody>
      </p:sp>
      <p:sp>
        <p:nvSpPr>
          <p:cNvPr id="11" name="TextBox 10">
            <a:extLst>
              <a:ext uri="{FF2B5EF4-FFF2-40B4-BE49-F238E27FC236}">
                <a16:creationId xmlns:a16="http://schemas.microsoft.com/office/drawing/2014/main" id="{348FA69E-26A0-43CB-8337-E7A345DCD10F}"/>
              </a:ext>
            </a:extLst>
          </p:cNvPr>
          <p:cNvSpPr txBox="1"/>
          <p:nvPr/>
        </p:nvSpPr>
        <p:spPr>
          <a:xfrm>
            <a:off x="6444208" y="4077072"/>
            <a:ext cx="2699792" cy="707886"/>
          </a:xfrm>
          <a:prstGeom prst="rect">
            <a:avLst/>
          </a:prstGeom>
          <a:noFill/>
          <a:ln>
            <a:solidFill>
              <a:srgbClr val="0000FF"/>
            </a:solidFill>
          </a:ln>
        </p:spPr>
        <p:txBody>
          <a:bodyPr wrap="square" rtlCol="0">
            <a:spAutoFit/>
          </a:bodyPr>
          <a:lstStyle/>
          <a:p>
            <a:r>
              <a:rPr lang="en-US" sz="2000" dirty="0">
                <a:solidFill>
                  <a:srgbClr val="0000FF"/>
                </a:solidFill>
              </a:rPr>
              <a:t>-1.5 round down to -2</a:t>
            </a:r>
          </a:p>
          <a:p>
            <a:r>
              <a:rPr lang="en-US" sz="2000" dirty="0">
                <a:solidFill>
                  <a:srgbClr val="0000FF"/>
                </a:solidFill>
              </a:rPr>
              <a:t>1.5 round down to 1</a:t>
            </a:r>
          </a:p>
        </p:txBody>
      </p:sp>
    </p:spTree>
    <p:extLst>
      <p:ext uri="{BB962C8B-B14F-4D97-AF65-F5344CB8AC3E}">
        <p14:creationId xmlns:p14="http://schemas.microsoft.com/office/powerpoint/2010/main" val="400492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26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1267">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1267">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1267">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1267">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P spid="10"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algn="ctr"/>
            <a:r>
              <a:rPr lang="en-GB" altLang="en-US"/>
              <a:t>Overview</a:t>
            </a:r>
          </a:p>
        </p:txBody>
      </p:sp>
      <p:sp>
        <p:nvSpPr>
          <p:cNvPr id="3075" name="Content Placeholder 2"/>
          <p:cNvSpPr>
            <a:spLocks noGrp="1"/>
          </p:cNvSpPr>
          <p:nvPr>
            <p:ph idx="1"/>
          </p:nvPr>
        </p:nvSpPr>
        <p:spPr>
          <a:xfrm>
            <a:off x="827584" y="2060848"/>
            <a:ext cx="7772400" cy="3167732"/>
          </a:xfrm>
        </p:spPr>
        <p:txBody>
          <a:bodyPr/>
          <a:lstStyle/>
          <a:p>
            <a:r>
              <a:rPr lang="en-GB" altLang="en-US" dirty="0"/>
              <a:t>Review of week 2: </a:t>
            </a:r>
          </a:p>
          <a:p>
            <a:pPr lvl="1"/>
            <a:r>
              <a:rPr lang="en-GB" altLang="en-US" dirty="0"/>
              <a:t>number types </a:t>
            </a:r>
          </a:p>
          <a:p>
            <a:pPr lvl="1"/>
            <a:r>
              <a:rPr lang="en-GB" altLang="en-US" dirty="0"/>
              <a:t>creating variables</a:t>
            </a:r>
          </a:p>
          <a:p>
            <a:r>
              <a:rPr lang="en-GB" altLang="en-US" dirty="0"/>
              <a:t>Arithmetical problems</a:t>
            </a:r>
          </a:p>
          <a:p>
            <a:r>
              <a:rPr lang="en-GB" altLang="en-US" dirty="0"/>
              <a:t>Arithmetic</a:t>
            </a:r>
          </a:p>
          <a:p>
            <a:r>
              <a:rPr lang="en-GB" altLang="en-US" dirty="0"/>
              <a:t>Built in functions </a:t>
            </a:r>
          </a:p>
          <a:p>
            <a:r>
              <a:rPr lang="en-GB" altLang="en-US" dirty="0"/>
              <a:t>See Python for Everyone, Ch. 2.2</a:t>
            </a:r>
          </a:p>
        </p:txBody>
      </p:sp>
      <p:sp>
        <p:nvSpPr>
          <p:cNvPr id="3078"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fld id="{6A4A1A25-B7E2-4AA9-98C5-457B1C44DF9B}" type="slidenum">
              <a:rPr lang="en-GB" altLang="en-US" sz="1400"/>
              <a:pPr eaLnBrk="1" hangingPunct="1">
                <a:spcBef>
                  <a:spcPct val="0"/>
                </a:spcBef>
                <a:buClrTx/>
                <a:buSzTx/>
                <a:buFontTx/>
                <a:buNone/>
              </a:pPr>
              <a:t>2</a:t>
            </a:fld>
            <a:endParaRPr lang="en-GB" altLang="en-US"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p:txBody>
          <a:bodyPr/>
          <a:lstStyle/>
          <a:p>
            <a:pPr algn="ctr"/>
            <a:r>
              <a:rPr lang="en-GB" altLang="en-US" sz="3600" dirty="0"/>
              <a:t>Remainder Operator</a:t>
            </a:r>
          </a:p>
        </p:txBody>
      </p:sp>
      <p:sp>
        <p:nvSpPr>
          <p:cNvPr id="11267" name="Content Placeholder 2"/>
          <p:cNvSpPr>
            <a:spLocks noGrp="1"/>
          </p:cNvSpPr>
          <p:nvPr>
            <p:ph idx="4294967295"/>
          </p:nvPr>
        </p:nvSpPr>
        <p:spPr>
          <a:xfrm>
            <a:off x="162271" y="1916832"/>
            <a:ext cx="9324529" cy="4535003"/>
          </a:xfrm>
        </p:spPr>
        <p:txBody>
          <a:bodyPr/>
          <a:lstStyle/>
          <a:p>
            <a:pPr marL="0" indent="0">
              <a:buSzPct val="120000"/>
              <a:buNone/>
            </a:pPr>
            <a:endParaRPr lang="en-GB" altLang="en-US" sz="800" dirty="0"/>
          </a:p>
          <a:p>
            <a:pPr>
              <a:buSzPct val="120000"/>
              <a:buFont typeface="Wingdings" panose="05000000000000000000" pitchFamily="2" charset="2"/>
              <a:buChar char="§"/>
            </a:pPr>
            <a:r>
              <a:rPr lang="en-GB" altLang="en-US" sz="2000" dirty="0"/>
              <a:t>Remainder (%) : </a:t>
            </a:r>
            <a:r>
              <a:rPr lang="en-GB" altLang="en-US" sz="2000" dirty="0">
                <a:solidFill>
                  <a:srgbClr val="00B050"/>
                </a:solidFill>
              </a:rPr>
              <a:t>the result is the remainder </a:t>
            </a:r>
            <a:r>
              <a:rPr lang="en-GB" altLang="en-US" sz="1800" dirty="0">
                <a:solidFill>
                  <a:srgbClr val="FF0000"/>
                </a:solidFill>
              </a:rPr>
              <a:t>(always the same sign as divisor)</a:t>
            </a:r>
          </a:p>
          <a:p>
            <a:pPr marL="0" indent="0">
              <a:buSzPct val="120000"/>
              <a:buNone/>
            </a:pPr>
            <a:r>
              <a:rPr lang="en-GB" altLang="en-US" sz="2000" dirty="0"/>
              <a:t>	q = </a:t>
            </a:r>
            <a:r>
              <a:rPr lang="en-GB" altLang="en-US" sz="2000"/>
              <a:t>(-</a:t>
            </a:r>
            <a:r>
              <a:rPr lang="en-GB" altLang="en-US" sz="2000" smtClean="0"/>
              <a:t>5)//4    </a:t>
            </a:r>
            <a:r>
              <a:rPr lang="en-GB" altLang="en-US" sz="2000" dirty="0"/>
              <a:t>	#What is the value of q?</a:t>
            </a:r>
          </a:p>
          <a:p>
            <a:pPr marL="0" indent="0">
              <a:buSzPct val="120000"/>
              <a:buNone/>
            </a:pPr>
            <a:r>
              <a:rPr lang="en-GB" altLang="en-US" sz="2000" dirty="0"/>
              <a:t>			# What is the remainder of </a:t>
            </a:r>
            <a:r>
              <a:rPr lang="en-GB" altLang="en-US" sz="2000" dirty="0">
                <a:solidFill>
                  <a:srgbClr val="FF0000"/>
                </a:solidFill>
              </a:rPr>
              <a:t>(-5)</a:t>
            </a:r>
            <a:r>
              <a:rPr lang="en-GB" sz="2000" dirty="0">
                <a:solidFill>
                  <a:srgbClr val="FF0000"/>
                </a:solidFill>
              </a:rPr>
              <a:t> </a:t>
            </a:r>
            <a:r>
              <a:rPr lang="en-GB" sz="2000" dirty="0"/>
              <a:t>÷ </a:t>
            </a:r>
            <a:r>
              <a:rPr lang="en-GB" altLang="en-US" sz="2000" dirty="0">
                <a:solidFill>
                  <a:srgbClr val="00B050"/>
                </a:solidFill>
              </a:rPr>
              <a:t>4</a:t>
            </a:r>
            <a:r>
              <a:rPr lang="en-GB" altLang="en-US" sz="2000" dirty="0"/>
              <a:t>?</a:t>
            </a:r>
          </a:p>
          <a:p>
            <a:pPr marL="0" indent="0">
              <a:buSzPct val="120000"/>
              <a:buNone/>
            </a:pPr>
            <a:endParaRPr lang="en-GB" altLang="en-US" sz="2000" dirty="0"/>
          </a:p>
          <a:p>
            <a:pPr marL="0" indent="0">
              <a:buSzPct val="120000"/>
              <a:buNone/>
            </a:pPr>
            <a:r>
              <a:rPr lang="en-GB" altLang="en-US" sz="2000" dirty="0"/>
              <a:t>	# (-5) // 4 = </a:t>
            </a:r>
            <a:r>
              <a:rPr lang="en-GB" altLang="en-US" sz="2000" dirty="0">
                <a:solidFill>
                  <a:srgbClr val="00B0F0"/>
                </a:solidFill>
              </a:rPr>
              <a:t>-2   </a:t>
            </a:r>
            <a:r>
              <a:rPr lang="en-GB" altLang="en-US" sz="2000" dirty="0"/>
              <a:t>(-1.25 round down to </a:t>
            </a:r>
            <a:r>
              <a:rPr lang="en-GB" altLang="en-US" sz="2000" dirty="0">
                <a:solidFill>
                  <a:srgbClr val="00B0F0"/>
                </a:solidFill>
              </a:rPr>
              <a:t>-2</a:t>
            </a:r>
            <a:r>
              <a:rPr lang="en-GB" altLang="en-US" sz="2000" dirty="0"/>
              <a:t>)    the quotient is </a:t>
            </a:r>
            <a:r>
              <a:rPr lang="en-GB" altLang="en-US" sz="2000" dirty="0">
                <a:solidFill>
                  <a:srgbClr val="00B0F0"/>
                </a:solidFill>
              </a:rPr>
              <a:t>-2</a:t>
            </a:r>
          </a:p>
          <a:p>
            <a:pPr marL="0" indent="0">
              <a:buSzPct val="120000"/>
              <a:buNone/>
            </a:pPr>
            <a:endParaRPr lang="en-GB" altLang="en-US" sz="1800" dirty="0"/>
          </a:p>
          <a:p>
            <a:pPr marL="0" indent="0">
              <a:buSzPct val="120000"/>
              <a:buNone/>
            </a:pPr>
            <a:r>
              <a:rPr lang="en-GB" altLang="en-US" sz="2000" dirty="0"/>
              <a:t>	# </a:t>
            </a:r>
            <a:r>
              <a:rPr lang="en-GB" altLang="en-US" sz="2000" dirty="0">
                <a:solidFill>
                  <a:srgbClr val="FF0000"/>
                </a:solidFill>
              </a:rPr>
              <a:t>dividend</a:t>
            </a:r>
            <a:r>
              <a:rPr lang="en-GB" altLang="en-US" sz="2000" dirty="0"/>
              <a:t> = </a:t>
            </a:r>
            <a:r>
              <a:rPr lang="en-GB" altLang="en-US" sz="2000" dirty="0">
                <a:solidFill>
                  <a:srgbClr val="00B050"/>
                </a:solidFill>
              </a:rPr>
              <a:t>divisor </a:t>
            </a:r>
            <a:r>
              <a:rPr lang="en-GB" altLang="en-US" sz="2000" dirty="0"/>
              <a:t>x </a:t>
            </a:r>
            <a:r>
              <a:rPr lang="en-GB" altLang="en-US" sz="2000" dirty="0">
                <a:solidFill>
                  <a:srgbClr val="00B0F0"/>
                </a:solidFill>
              </a:rPr>
              <a:t>quotient</a:t>
            </a:r>
            <a:r>
              <a:rPr lang="en-GB" altLang="en-US" sz="2000" dirty="0"/>
              <a:t> + </a:t>
            </a:r>
            <a:r>
              <a:rPr lang="en-GB" altLang="en-US" sz="2000" dirty="0">
                <a:solidFill>
                  <a:srgbClr val="FFC000"/>
                </a:solidFill>
              </a:rPr>
              <a:t>remainder</a:t>
            </a:r>
          </a:p>
          <a:p>
            <a:pPr marL="0" indent="0">
              <a:buSzPct val="120000"/>
              <a:buNone/>
            </a:pPr>
            <a:endParaRPr lang="en-GB" altLang="en-US" sz="2000" dirty="0"/>
          </a:p>
          <a:p>
            <a:pPr marL="0" indent="0">
              <a:buSzPct val="120000"/>
              <a:buNone/>
            </a:pPr>
            <a:r>
              <a:rPr lang="en-GB" altLang="en-US" sz="2000" dirty="0"/>
              <a:t>	# </a:t>
            </a:r>
            <a:r>
              <a:rPr lang="en-GB" altLang="en-US" sz="2000" dirty="0">
                <a:solidFill>
                  <a:srgbClr val="FF0000"/>
                </a:solidFill>
              </a:rPr>
              <a:t>- 5</a:t>
            </a:r>
            <a:r>
              <a:rPr lang="en-GB" altLang="en-US" sz="2000" dirty="0"/>
              <a:t> = </a:t>
            </a:r>
            <a:r>
              <a:rPr lang="en-GB" altLang="en-US" sz="2000" dirty="0">
                <a:solidFill>
                  <a:srgbClr val="00B050"/>
                </a:solidFill>
              </a:rPr>
              <a:t>4</a:t>
            </a:r>
            <a:r>
              <a:rPr lang="en-GB" altLang="en-US" sz="2000" dirty="0"/>
              <a:t> x </a:t>
            </a:r>
            <a:r>
              <a:rPr lang="en-GB" altLang="en-US" sz="2000" dirty="0">
                <a:solidFill>
                  <a:srgbClr val="00B0F0"/>
                </a:solidFill>
              </a:rPr>
              <a:t>(-2)</a:t>
            </a:r>
            <a:r>
              <a:rPr lang="en-GB" altLang="en-US" sz="2000" dirty="0"/>
              <a:t> + </a:t>
            </a:r>
            <a:r>
              <a:rPr lang="en-GB" altLang="en-US" sz="2000" dirty="0">
                <a:solidFill>
                  <a:srgbClr val="FFC000"/>
                </a:solidFill>
              </a:rPr>
              <a:t>remainder</a:t>
            </a:r>
            <a:r>
              <a:rPr lang="en-GB" altLang="en-US" sz="2000" dirty="0"/>
              <a:t>, so  </a:t>
            </a:r>
            <a:r>
              <a:rPr lang="en-GB" altLang="en-US" sz="2000" dirty="0">
                <a:solidFill>
                  <a:srgbClr val="FFC000"/>
                </a:solidFill>
              </a:rPr>
              <a:t>remainder</a:t>
            </a:r>
            <a:r>
              <a:rPr lang="en-GB" altLang="en-US" sz="2000" dirty="0"/>
              <a:t> = </a:t>
            </a:r>
            <a:r>
              <a:rPr lang="en-GB" altLang="en-US" sz="2000" dirty="0">
                <a:solidFill>
                  <a:srgbClr val="FFC000"/>
                </a:solidFill>
              </a:rPr>
              <a:t>3</a:t>
            </a:r>
          </a:p>
          <a:p>
            <a:pPr marL="0" indent="0">
              <a:buSzPct val="120000"/>
              <a:buNone/>
            </a:pPr>
            <a:r>
              <a:rPr lang="en-GB" altLang="en-US" sz="2000" dirty="0"/>
              <a:t>	# </a:t>
            </a:r>
            <a:r>
              <a:rPr lang="en-GB" altLang="en-US" sz="2000" dirty="0">
                <a:solidFill>
                  <a:srgbClr val="FF0000"/>
                </a:solidFill>
              </a:rPr>
              <a:t>(-5)</a:t>
            </a:r>
            <a:r>
              <a:rPr lang="en-GB" sz="2000" dirty="0">
                <a:solidFill>
                  <a:srgbClr val="FF0000"/>
                </a:solidFill>
              </a:rPr>
              <a:t> </a:t>
            </a:r>
            <a:r>
              <a:rPr lang="en-GB" sz="2000" dirty="0"/>
              <a:t>÷ </a:t>
            </a:r>
            <a:r>
              <a:rPr lang="en-GB" altLang="en-US" sz="2000" dirty="0">
                <a:solidFill>
                  <a:srgbClr val="00B050"/>
                </a:solidFill>
              </a:rPr>
              <a:t>4</a:t>
            </a:r>
            <a:r>
              <a:rPr lang="en-GB" altLang="en-US" sz="2000" dirty="0"/>
              <a:t> = </a:t>
            </a:r>
            <a:r>
              <a:rPr lang="en-GB" altLang="en-US" sz="2000" dirty="0">
                <a:solidFill>
                  <a:srgbClr val="00B0F0"/>
                </a:solidFill>
              </a:rPr>
              <a:t>(-2) </a:t>
            </a:r>
            <a:r>
              <a:rPr lang="en-GB" altLang="en-US" sz="2000" dirty="0"/>
              <a:t>R </a:t>
            </a:r>
            <a:r>
              <a:rPr lang="en-GB" altLang="en-US" sz="2000" dirty="0">
                <a:solidFill>
                  <a:srgbClr val="FFC000"/>
                </a:solidFill>
              </a:rPr>
              <a:t>3</a:t>
            </a:r>
            <a:r>
              <a:rPr lang="en-GB" altLang="en-US" sz="2000" dirty="0"/>
              <a:t>,</a:t>
            </a:r>
            <a:r>
              <a:rPr lang="en-GB" altLang="en-US" sz="2000" dirty="0">
                <a:solidFill>
                  <a:srgbClr val="FF0000"/>
                </a:solidFill>
              </a:rPr>
              <a:t> </a:t>
            </a:r>
            <a:r>
              <a:rPr lang="en-GB" altLang="en-US" sz="2000" dirty="0"/>
              <a:t> so (-5)%4 = </a:t>
            </a:r>
            <a:r>
              <a:rPr lang="en-GB" altLang="en-US" sz="2000" dirty="0">
                <a:solidFill>
                  <a:srgbClr val="FFC000"/>
                </a:solidFill>
              </a:rPr>
              <a:t>3</a:t>
            </a:r>
          </a:p>
          <a:p>
            <a:pPr marL="0" indent="0">
              <a:buSzPct val="120000"/>
              <a:buNone/>
            </a:pPr>
            <a:r>
              <a:rPr lang="en-GB" altLang="en-US" sz="2000" dirty="0">
                <a:solidFill>
                  <a:srgbClr val="FF0000"/>
                </a:solidFill>
              </a:rPr>
              <a:t>			</a:t>
            </a:r>
          </a:p>
        </p:txBody>
      </p:sp>
      <p:sp>
        <p:nvSpPr>
          <p:cNvPr id="3" name="TextBox 2"/>
          <p:cNvSpPr txBox="1"/>
          <p:nvPr/>
        </p:nvSpPr>
        <p:spPr>
          <a:xfrm>
            <a:off x="6948264" y="4365104"/>
            <a:ext cx="1737976" cy="1323439"/>
          </a:xfrm>
          <a:prstGeom prst="rect">
            <a:avLst/>
          </a:prstGeom>
          <a:noFill/>
          <a:ln>
            <a:solidFill>
              <a:srgbClr val="0000FF"/>
            </a:solidFill>
          </a:ln>
        </p:spPr>
        <p:txBody>
          <a:bodyPr wrap="none" rtlCol="0">
            <a:spAutoFit/>
          </a:bodyPr>
          <a:lstStyle/>
          <a:p>
            <a:r>
              <a:rPr lang="en-US" sz="2000" dirty="0">
                <a:solidFill>
                  <a:srgbClr val="0000FF"/>
                </a:solidFill>
              </a:rPr>
              <a:t>17%5=?</a:t>
            </a:r>
          </a:p>
          <a:p>
            <a:r>
              <a:rPr lang="en-US" sz="2000" dirty="0">
                <a:solidFill>
                  <a:srgbClr val="0000FF"/>
                </a:solidFill>
              </a:rPr>
              <a:t>(-17)%5=?</a:t>
            </a:r>
          </a:p>
          <a:p>
            <a:r>
              <a:rPr lang="en-US" sz="2000" dirty="0">
                <a:solidFill>
                  <a:srgbClr val="0000FF"/>
                </a:solidFill>
              </a:rPr>
              <a:t>17%(-5)=?</a:t>
            </a:r>
          </a:p>
          <a:p>
            <a:r>
              <a:rPr lang="en-US" sz="2000" dirty="0">
                <a:solidFill>
                  <a:srgbClr val="0000FF"/>
                </a:solidFill>
              </a:rPr>
              <a:t>(-17)%(-5)=?</a:t>
            </a:r>
          </a:p>
        </p:txBody>
      </p:sp>
    </p:spTree>
    <p:extLst>
      <p:ext uri="{BB962C8B-B14F-4D97-AF65-F5344CB8AC3E}">
        <p14:creationId xmlns:p14="http://schemas.microsoft.com/office/powerpoint/2010/main" val="224727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7">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67">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267">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267">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p:txBody>
          <a:bodyPr/>
          <a:lstStyle/>
          <a:p>
            <a:pPr algn="ctr"/>
            <a:r>
              <a:rPr lang="en-GB" altLang="en-US" sz="3600" dirty="0"/>
              <a:t>Remainder Operator</a:t>
            </a:r>
          </a:p>
        </p:txBody>
      </p:sp>
      <p:sp>
        <p:nvSpPr>
          <p:cNvPr id="11267" name="Content Placeholder 2"/>
          <p:cNvSpPr>
            <a:spLocks noGrp="1"/>
          </p:cNvSpPr>
          <p:nvPr>
            <p:ph idx="4294967295"/>
          </p:nvPr>
        </p:nvSpPr>
        <p:spPr>
          <a:xfrm>
            <a:off x="162271" y="1916832"/>
            <a:ext cx="9324529" cy="4535003"/>
          </a:xfrm>
        </p:spPr>
        <p:txBody>
          <a:bodyPr/>
          <a:lstStyle/>
          <a:p>
            <a:pPr marL="0" indent="0">
              <a:buSzPct val="120000"/>
              <a:buNone/>
            </a:pPr>
            <a:endParaRPr lang="en-GB" altLang="en-US" sz="800" dirty="0"/>
          </a:p>
          <a:p>
            <a:pPr>
              <a:buSzPct val="120000"/>
              <a:buFont typeface="Wingdings" panose="05000000000000000000" pitchFamily="2" charset="2"/>
              <a:buChar char="§"/>
            </a:pPr>
            <a:r>
              <a:rPr lang="en-GB" altLang="en-US" sz="2000" dirty="0"/>
              <a:t>Remainder (%) : </a:t>
            </a:r>
            <a:r>
              <a:rPr lang="en-GB" altLang="en-US" sz="2000" dirty="0">
                <a:solidFill>
                  <a:srgbClr val="00B050"/>
                </a:solidFill>
              </a:rPr>
              <a:t>the result is the remainder </a:t>
            </a:r>
            <a:r>
              <a:rPr lang="en-GB" altLang="en-US" sz="1800" dirty="0">
                <a:solidFill>
                  <a:srgbClr val="FF0000"/>
                </a:solidFill>
              </a:rPr>
              <a:t>(always the same sign as divisor)</a:t>
            </a:r>
          </a:p>
          <a:p>
            <a:pPr marL="0" indent="0">
              <a:buSzPct val="120000"/>
              <a:buNone/>
            </a:pPr>
            <a:r>
              <a:rPr lang="en-GB" altLang="en-US" sz="2000" dirty="0"/>
              <a:t>	q = (-</a:t>
            </a:r>
            <a:r>
              <a:rPr lang="en-GB" altLang="en-US" sz="2000" dirty="0" smtClean="0"/>
              <a:t>5)//4    </a:t>
            </a:r>
            <a:r>
              <a:rPr lang="en-GB" altLang="en-US" sz="2000" dirty="0"/>
              <a:t>	#What is the value of q?</a:t>
            </a:r>
          </a:p>
          <a:p>
            <a:pPr marL="0" indent="0">
              <a:buSzPct val="120000"/>
              <a:buNone/>
            </a:pPr>
            <a:r>
              <a:rPr lang="en-GB" altLang="en-US" sz="2000" dirty="0"/>
              <a:t>			# What is the remainder of </a:t>
            </a:r>
            <a:r>
              <a:rPr lang="en-GB" altLang="en-US" sz="2000" dirty="0">
                <a:solidFill>
                  <a:srgbClr val="FF0000"/>
                </a:solidFill>
              </a:rPr>
              <a:t>(-5)</a:t>
            </a:r>
            <a:r>
              <a:rPr lang="en-GB" sz="2000" dirty="0">
                <a:solidFill>
                  <a:srgbClr val="FF0000"/>
                </a:solidFill>
              </a:rPr>
              <a:t> </a:t>
            </a:r>
            <a:r>
              <a:rPr lang="en-GB" sz="2000" dirty="0"/>
              <a:t>÷ </a:t>
            </a:r>
            <a:r>
              <a:rPr lang="en-GB" altLang="en-US" sz="2000" dirty="0">
                <a:solidFill>
                  <a:srgbClr val="00B050"/>
                </a:solidFill>
              </a:rPr>
              <a:t>4</a:t>
            </a:r>
            <a:r>
              <a:rPr lang="en-GB" altLang="en-US" sz="2000" dirty="0"/>
              <a:t>?</a:t>
            </a:r>
          </a:p>
          <a:p>
            <a:pPr marL="0" indent="0">
              <a:buSzPct val="120000"/>
              <a:buNone/>
            </a:pPr>
            <a:endParaRPr lang="en-GB" altLang="en-US" sz="2000" dirty="0"/>
          </a:p>
          <a:p>
            <a:pPr marL="0" indent="0">
              <a:buSzPct val="120000"/>
              <a:buNone/>
            </a:pPr>
            <a:r>
              <a:rPr lang="en-GB" altLang="en-US" sz="2000" dirty="0"/>
              <a:t>	# (-5) // 4 = </a:t>
            </a:r>
            <a:r>
              <a:rPr lang="en-GB" altLang="en-US" sz="2000" dirty="0">
                <a:solidFill>
                  <a:srgbClr val="00B0F0"/>
                </a:solidFill>
              </a:rPr>
              <a:t>-2   </a:t>
            </a:r>
            <a:r>
              <a:rPr lang="en-GB" altLang="en-US" sz="2000" dirty="0"/>
              <a:t>(-1.25 round down to </a:t>
            </a:r>
            <a:r>
              <a:rPr lang="en-GB" altLang="en-US" sz="2000" dirty="0">
                <a:solidFill>
                  <a:srgbClr val="00B0F0"/>
                </a:solidFill>
              </a:rPr>
              <a:t>-2</a:t>
            </a:r>
            <a:r>
              <a:rPr lang="en-GB" altLang="en-US" sz="2000" dirty="0"/>
              <a:t>)    the quotient is </a:t>
            </a:r>
            <a:r>
              <a:rPr lang="en-GB" altLang="en-US" sz="2000" dirty="0">
                <a:solidFill>
                  <a:srgbClr val="00B0F0"/>
                </a:solidFill>
              </a:rPr>
              <a:t>-2</a:t>
            </a:r>
          </a:p>
          <a:p>
            <a:pPr marL="0" indent="0">
              <a:buSzPct val="120000"/>
              <a:buNone/>
            </a:pPr>
            <a:endParaRPr lang="en-GB" altLang="en-US" sz="1800" dirty="0"/>
          </a:p>
          <a:p>
            <a:pPr marL="0" indent="0">
              <a:buSzPct val="120000"/>
              <a:buNone/>
            </a:pPr>
            <a:r>
              <a:rPr lang="en-GB" altLang="en-US" sz="2000" dirty="0"/>
              <a:t>	# </a:t>
            </a:r>
            <a:r>
              <a:rPr lang="en-GB" altLang="en-US" sz="2000" dirty="0">
                <a:solidFill>
                  <a:srgbClr val="FF0000"/>
                </a:solidFill>
              </a:rPr>
              <a:t>dividend</a:t>
            </a:r>
            <a:r>
              <a:rPr lang="en-GB" altLang="en-US" sz="2000" dirty="0"/>
              <a:t> = </a:t>
            </a:r>
            <a:r>
              <a:rPr lang="en-GB" altLang="en-US" sz="2000" dirty="0">
                <a:solidFill>
                  <a:srgbClr val="00B050"/>
                </a:solidFill>
              </a:rPr>
              <a:t>divisor </a:t>
            </a:r>
            <a:r>
              <a:rPr lang="en-GB" altLang="en-US" sz="2000" dirty="0"/>
              <a:t>x </a:t>
            </a:r>
            <a:r>
              <a:rPr lang="en-GB" altLang="en-US" sz="2000" dirty="0">
                <a:solidFill>
                  <a:srgbClr val="00B0F0"/>
                </a:solidFill>
              </a:rPr>
              <a:t>quotient</a:t>
            </a:r>
            <a:r>
              <a:rPr lang="en-GB" altLang="en-US" sz="2000" dirty="0"/>
              <a:t> + </a:t>
            </a:r>
            <a:r>
              <a:rPr lang="en-GB" altLang="en-US" sz="2000" dirty="0">
                <a:solidFill>
                  <a:srgbClr val="FFC000"/>
                </a:solidFill>
              </a:rPr>
              <a:t>remainder</a:t>
            </a:r>
          </a:p>
          <a:p>
            <a:pPr marL="0" indent="0">
              <a:buSzPct val="120000"/>
              <a:buNone/>
            </a:pPr>
            <a:endParaRPr lang="en-GB" altLang="en-US" sz="2000" dirty="0"/>
          </a:p>
          <a:p>
            <a:pPr marL="0" indent="0">
              <a:buSzPct val="120000"/>
              <a:buNone/>
            </a:pPr>
            <a:r>
              <a:rPr lang="en-GB" altLang="en-US" sz="2000" dirty="0"/>
              <a:t>	# </a:t>
            </a:r>
            <a:r>
              <a:rPr lang="en-GB" altLang="en-US" sz="2000" dirty="0">
                <a:solidFill>
                  <a:srgbClr val="FF0000"/>
                </a:solidFill>
              </a:rPr>
              <a:t>- 5</a:t>
            </a:r>
            <a:r>
              <a:rPr lang="en-GB" altLang="en-US" sz="2000" dirty="0"/>
              <a:t> = </a:t>
            </a:r>
            <a:r>
              <a:rPr lang="en-GB" altLang="en-US" sz="2000" dirty="0">
                <a:solidFill>
                  <a:srgbClr val="00B050"/>
                </a:solidFill>
              </a:rPr>
              <a:t>4</a:t>
            </a:r>
            <a:r>
              <a:rPr lang="en-GB" altLang="en-US" sz="2000" dirty="0"/>
              <a:t> x </a:t>
            </a:r>
            <a:r>
              <a:rPr lang="en-GB" altLang="en-US" sz="2000" dirty="0">
                <a:solidFill>
                  <a:srgbClr val="00B0F0"/>
                </a:solidFill>
              </a:rPr>
              <a:t>(-2)</a:t>
            </a:r>
            <a:r>
              <a:rPr lang="en-GB" altLang="en-US" sz="2000" dirty="0"/>
              <a:t> + </a:t>
            </a:r>
            <a:r>
              <a:rPr lang="en-GB" altLang="en-US" sz="2000" dirty="0">
                <a:solidFill>
                  <a:srgbClr val="FFC000"/>
                </a:solidFill>
              </a:rPr>
              <a:t>remainder</a:t>
            </a:r>
            <a:r>
              <a:rPr lang="en-GB" altLang="en-US" sz="2000" dirty="0"/>
              <a:t>, so  </a:t>
            </a:r>
            <a:r>
              <a:rPr lang="en-GB" altLang="en-US" sz="2000" dirty="0">
                <a:solidFill>
                  <a:srgbClr val="FFC000"/>
                </a:solidFill>
              </a:rPr>
              <a:t>remainder</a:t>
            </a:r>
            <a:r>
              <a:rPr lang="en-GB" altLang="en-US" sz="2000" dirty="0"/>
              <a:t> = </a:t>
            </a:r>
            <a:r>
              <a:rPr lang="en-GB" altLang="en-US" sz="2000" dirty="0">
                <a:solidFill>
                  <a:srgbClr val="FFC000"/>
                </a:solidFill>
              </a:rPr>
              <a:t>3</a:t>
            </a:r>
          </a:p>
          <a:p>
            <a:pPr marL="0" indent="0">
              <a:buSzPct val="120000"/>
              <a:buNone/>
            </a:pPr>
            <a:r>
              <a:rPr lang="en-GB" altLang="en-US" sz="2000" dirty="0"/>
              <a:t>	# </a:t>
            </a:r>
            <a:r>
              <a:rPr lang="en-GB" altLang="en-US" sz="2000" dirty="0">
                <a:solidFill>
                  <a:srgbClr val="FF0000"/>
                </a:solidFill>
              </a:rPr>
              <a:t>(-5)</a:t>
            </a:r>
            <a:r>
              <a:rPr lang="en-GB" sz="2000" dirty="0">
                <a:solidFill>
                  <a:srgbClr val="FF0000"/>
                </a:solidFill>
              </a:rPr>
              <a:t> </a:t>
            </a:r>
            <a:r>
              <a:rPr lang="en-GB" sz="2000" dirty="0"/>
              <a:t>÷ </a:t>
            </a:r>
            <a:r>
              <a:rPr lang="en-GB" altLang="en-US" sz="2000" dirty="0">
                <a:solidFill>
                  <a:srgbClr val="00B050"/>
                </a:solidFill>
              </a:rPr>
              <a:t>4</a:t>
            </a:r>
            <a:r>
              <a:rPr lang="en-GB" altLang="en-US" sz="2000" dirty="0"/>
              <a:t> = </a:t>
            </a:r>
            <a:r>
              <a:rPr lang="en-GB" altLang="en-US" sz="2000" dirty="0">
                <a:solidFill>
                  <a:srgbClr val="00B0F0"/>
                </a:solidFill>
              </a:rPr>
              <a:t>(-2) </a:t>
            </a:r>
            <a:r>
              <a:rPr lang="en-GB" altLang="en-US" sz="2000" dirty="0"/>
              <a:t>R </a:t>
            </a:r>
            <a:r>
              <a:rPr lang="en-GB" altLang="en-US" sz="2000" dirty="0">
                <a:solidFill>
                  <a:srgbClr val="FFC000"/>
                </a:solidFill>
              </a:rPr>
              <a:t>3</a:t>
            </a:r>
            <a:r>
              <a:rPr lang="en-GB" altLang="en-US" sz="2000" dirty="0"/>
              <a:t>,</a:t>
            </a:r>
            <a:r>
              <a:rPr lang="en-GB" altLang="en-US" sz="2000" dirty="0">
                <a:solidFill>
                  <a:srgbClr val="FF0000"/>
                </a:solidFill>
              </a:rPr>
              <a:t> </a:t>
            </a:r>
            <a:r>
              <a:rPr lang="en-GB" altLang="en-US" sz="2000" dirty="0"/>
              <a:t> so (-5)%4 = </a:t>
            </a:r>
            <a:r>
              <a:rPr lang="en-GB" altLang="en-US" sz="2000" dirty="0">
                <a:solidFill>
                  <a:srgbClr val="FFC000"/>
                </a:solidFill>
              </a:rPr>
              <a:t>3</a:t>
            </a:r>
          </a:p>
          <a:p>
            <a:pPr marL="0" indent="0">
              <a:buSzPct val="120000"/>
              <a:buNone/>
            </a:pPr>
            <a:r>
              <a:rPr lang="en-GB" altLang="en-US" sz="2000" dirty="0">
                <a:solidFill>
                  <a:srgbClr val="FF0000"/>
                </a:solidFill>
              </a:rPr>
              <a:t>			</a:t>
            </a:r>
          </a:p>
        </p:txBody>
      </p:sp>
      <p:sp>
        <p:nvSpPr>
          <p:cNvPr id="5" name="TextBox 4">
            <a:extLst>
              <a:ext uri="{FF2B5EF4-FFF2-40B4-BE49-F238E27FC236}">
                <a16:creationId xmlns:a16="http://schemas.microsoft.com/office/drawing/2014/main" id="{15F2783C-A076-4AAC-BA97-CE48779C52BC}"/>
              </a:ext>
            </a:extLst>
          </p:cNvPr>
          <p:cNvSpPr txBox="1"/>
          <p:nvPr/>
        </p:nvSpPr>
        <p:spPr>
          <a:xfrm>
            <a:off x="6767736" y="4365104"/>
            <a:ext cx="2376264" cy="1323439"/>
          </a:xfrm>
          <a:prstGeom prst="rect">
            <a:avLst/>
          </a:prstGeom>
          <a:noFill/>
          <a:ln>
            <a:solidFill>
              <a:srgbClr val="0000FF"/>
            </a:solidFill>
          </a:ln>
        </p:spPr>
        <p:txBody>
          <a:bodyPr wrap="square" rtlCol="0">
            <a:spAutoFit/>
          </a:bodyPr>
          <a:lstStyle/>
          <a:p>
            <a:r>
              <a:rPr lang="en-US" sz="2000" dirty="0">
                <a:solidFill>
                  <a:srgbClr val="0000FF"/>
                </a:solidFill>
              </a:rPr>
              <a:t>17%5=3R2</a:t>
            </a:r>
          </a:p>
          <a:p>
            <a:r>
              <a:rPr lang="en-US" sz="2000" dirty="0">
                <a:solidFill>
                  <a:srgbClr val="0000FF"/>
                </a:solidFill>
              </a:rPr>
              <a:t>(-17)%5=(-4)R3</a:t>
            </a:r>
          </a:p>
          <a:p>
            <a:r>
              <a:rPr lang="en-US" sz="2000" dirty="0">
                <a:solidFill>
                  <a:srgbClr val="0000FF"/>
                </a:solidFill>
              </a:rPr>
              <a:t>17%(-5)=(-4)R(-3)</a:t>
            </a:r>
          </a:p>
          <a:p>
            <a:r>
              <a:rPr lang="en-US" sz="2000" dirty="0">
                <a:solidFill>
                  <a:srgbClr val="0000FF"/>
                </a:solidFill>
              </a:rPr>
              <a:t>(-17)%(-5)=3R(-2)</a:t>
            </a:r>
          </a:p>
        </p:txBody>
      </p:sp>
    </p:spTree>
    <p:extLst>
      <p:ext uri="{BB962C8B-B14F-4D97-AF65-F5344CB8AC3E}">
        <p14:creationId xmlns:p14="http://schemas.microsoft.com/office/powerpoint/2010/main" val="2193158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7">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67">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267">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26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p:txBody>
          <a:bodyPr/>
          <a:lstStyle/>
          <a:p>
            <a:pPr algn="ctr"/>
            <a:r>
              <a:rPr lang="en-GB" altLang="en-US" sz="3200" dirty="0"/>
              <a:t>Table for Floor Division and Remainder</a:t>
            </a:r>
          </a:p>
        </p:txBody>
      </p:sp>
      <p:sp>
        <p:nvSpPr>
          <p:cNvPr id="12293" name="Footer Placeholder 4"/>
          <p:cNvSpPr txBox="1">
            <a:spLocks noGrp="1"/>
          </p:cNvSpPr>
          <p:nvPr/>
        </p:nvSpPr>
        <p:spPr bwMode="auto">
          <a:xfrm>
            <a:off x="3352800" y="632460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en-GB" altLang="en-US" sz="1400" dirty="0"/>
              <a:t>PFE Section 2.2.3</a:t>
            </a:r>
          </a:p>
        </p:txBody>
      </p:sp>
      <p:sp>
        <p:nvSpPr>
          <p:cNvPr id="12294" name="Slide Number Placeholder 5"/>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FB868EC1-714D-4441-9DE2-0141E8D3E6EF}" type="slidenum">
              <a:rPr lang="en-GB" altLang="en-US" sz="1400"/>
              <a:pPr algn="r" eaLnBrk="1" hangingPunct="1">
                <a:spcBef>
                  <a:spcPct val="0"/>
                </a:spcBef>
                <a:buClrTx/>
                <a:buSzTx/>
                <a:buFontTx/>
                <a:buNone/>
              </a:pPr>
              <a:t>22</a:t>
            </a:fld>
            <a:endParaRPr lang="en-GB" altLang="en-US" sz="1400"/>
          </a:p>
        </p:txBody>
      </p:sp>
      <p:sp>
        <p:nvSpPr>
          <p:cNvPr id="5" name="TextBox 4"/>
          <p:cNvSpPr txBox="1"/>
          <p:nvPr/>
        </p:nvSpPr>
        <p:spPr>
          <a:xfrm>
            <a:off x="3275856" y="2132856"/>
            <a:ext cx="5015732" cy="400110"/>
          </a:xfrm>
          <a:prstGeom prst="rect">
            <a:avLst/>
          </a:prstGeom>
          <a:noFill/>
        </p:spPr>
        <p:txBody>
          <a:bodyPr wrap="none" rtlCol="0">
            <a:spAutoFit/>
          </a:bodyPr>
          <a:lstStyle/>
          <a:p>
            <a:r>
              <a:rPr lang="en-GB" sz="2000" dirty="0"/>
              <a:t>Check the web for the significance of 1729</a:t>
            </a:r>
          </a:p>
        </p:txBody>
      </p:sp>
      <p:sp>
        <p:nvSpPr>
          <p:cNvPr id="12" name="TextBox 11"/>
          <p:cNvSpPr txBox="1"/>
          <p:nvPr/>
        </p:nvSpPr>
        <p:spPr>
          <a:xfrm>
            <a:off x="323528" y="2104395"/>
            <a:ext cx="1674332" cy="4708981"/>
          </a:xfrm>
          <a:prstGeom prst="rect">
            <a:avLst/>
          </a:prstGeom>
          <a:noFill/>
        </p:spPr>
        <p:txBody>
          <a:bodyPr wrap="none" rtlCol="0">
            <a:spAutoFit/>
          </a:bodyPr>
          <a:lstStyle/>
          <a:p>
            <a:r>
              <a:rPr lang="en-GB" sz="2000" dirty="0"/>
              <a:t>For n = 1729</a:t>
            </a:r>
          </a:p>
          <a:p>
            <a:endParaRPr lang="en-GB" sz="2000" dirty="0"/>
          </a:p>
          <a:p>
            <a:r>
              <a:rPr lang="en-GB" sz="2000" b="1" dirty="0"/>
              <a:t>Expression</a:t>
            </a:r>
          </a:p>
          <a:p>
            <a:endParaRPr lang="en-GB" sz="2000" dirty="0"/>
          </a:p>
          <a:p>
            <a:r>
              <a:rPr lang="en-GB" sz="2000" dirty="0"/>
              <a:t>n%10</a:t>
            </a:r>
          </a:p>
          <a:p>
            <a:endParaRPr lang="en-GB" sz="2000" dirty="0"/>
          </a:p>
          <a:p>
            <a:r>
              <a:rPr lang="en-GB" sz="2000" dirty="0"/>
              <a:t>n//10</a:t>
            </a:r>
          </a:p>
          <a:p>
            <a:endParaRPr lang="en-GB" sz="2000" dirty="0"/>
          </a:p>
          <a:p>
            <a:r>
              <a:rPr lang="en-GB" sz="2000" dirty="0"/>
              <a:t>n%100</a:t>
            </a:r>
          </a:p>
          <a:p>
            <a:endParaRPr lang="en-GB" sz="2000" dirty="0"/>
          </a:p>
          <a:p>
            <a:r>
              <a:rPr lang="en-GB" sz="2000" dirty="0"/>
              <a:t>n%2</a:t>
            </a:r>
          </a:p>
          <a:p>
            <a:endParaRPr lang="en-GB" sz="2000" dirty="0"/>
          </a:p>
          <a:p>
            <a:r>
              <a:rPr lang="en-GB" sz="2000" dirty="0"/>
              <a:t>-n//10</a:t>
            </a:r>
          </a:p>
          <a:p>
            <a:endParaRPr lang="en-GB" sz="2000" dirty="0"/>
          </a:p>
          <a:p>
            <a:endParaRPr lang="en-GB" sz="2000" dirty="0"/>
          </a:p>
        </p:txBody>
      </p:sp>
      <p:sp>
        <p:nvSpPr>
          <p:cNvPr id="13" name="TextBox 12"/>
          <p:cNvSpPr txBox="1"/>
          <p:nvPr/>
        </p:nvSpPr>
        <p:spPr>
          <a:xfrm>
            <a:off x="1907704" y="2717798"/>
            <a:ext cx="905141" cy="3477875"/>
          </a:xfrm>
          <a:prstGeom prst="rect">
            <a:avLst/>
          </a:prstGeom>
          <a:noFill/>
        </p:spPr>
        <p:txBody>
          <a:bodyPr wrap="none" rtlCol="0">
            <a:spAutoFit/>
          </a:bodyPr>
          <a:lstStyle/>
          <a:p>
            <a:r>
              <a:rPr lang="en-GB" sz="2000" b="1" dirty="0"/>
              <a:t>Value</a:t>
            </a:r>
          </a:p>
          <a:p>
            <a:endParaRPr lang="en-GB" sz="2000" dirty="0"/>
          </a:p>
          <a:p>
            <a:r>
              <a:rPr lang="en-GB" sz="2000" dirty="0"/>
              <a:t>9</a:t>
            </a:r>
          </a:p>
          <a:p>
            <a:endParaRPr lang="en-GB" sz="2000" dirty="0"/>
          </a:p>
          <a:p>
            <a:r>
              <a:rPr lang="en-GB" sz="2000" dirty="0"/>
              <a:t>172</a:t>
            </a:r>
          </a:p>
          <a:p>
            <a:endParaRPr lang="en-GB" sz="2000" dirty="0"/>
          </a:p>
          <a:p>
            <a:r>
              <a:rPr lang="en-GB" sz="2000" dirty="0"/>
              <a:t>29</a:t>
            </a:r>
          </a:p>
          <a:p>
            <a:endParaRPr lang="en-GB" sz="2000" dirty="0"/>
          </a:p>
          <a:p>
            <a:r>
              <a:rPr lang="en-GB" sz="2000" dirty="0"/>
              <a:t>1</a:t>
            </a:r>
          </a:p>
          <a:p>
            <a:endParaRPr lang="en-GB" sz="2000" dirty="0"/>
          </a:p>
          <a:p>
            <a:r>
              <a:rPr lang="en-GB" sz="2000" dirty="0"/>
              <a:t>-173</a:t>
            </a:r>
          </a:p>
        </p:txBody>
      </p:sp>
      <p:sp>
        <p:nvSpPr>
          <p:cNvPr id="14" name="TextBox 13"/>
          <p:cNvSpPr txBox="1"/>
          <p:nvPr/>
        </p:nvSpPr>
        <p:spPr>
          <a:xfrm>
            <a:off x="2915816" y="2698592"/>
            <a:ext cx="6155852" cy="3520964"/>
          </a:xfrm>
          <a:prstGeom prst="rect">
            <a:avLst/>
          </a:prstGeom>
          <a:noFill/>
        </p:spPr>
        <p:txBody>
          <a:bodyPr wrap="none" rtlCol="0">
            <a:spAutoFit/>
          </a:bodyPr>
          <a:lstStyle/>
          <a:p>
            <a:r>
              <a:rPr lang="en-GB" sz="2000" b="1" dirty="0"/>
              <a:t>Comments</a:t>
            </a:r>
          </a:p>
          <a:p>
            <a:endParaRPr lang="en-GB" sz="2000" dirty="0"/>
          </a:p>
          <a:p>
            <a:pPr>
              <a:lnSpc>
                <a:spcPct val="107000"/>
              </a:lnSpc>
              <a:spcAft>
                <a:spcPts val="0"/>
              </a:spcAft>
            </a:pPr>
            <a:r>
              <a:rPr lang="en-GB" sz="2000" dirty="0"/>
              <a:t>For any positive integer n, n%10 is the last digit of n</a:t>
            </a:r>
          </a:p>
          <a:p>
            <a:pPr>
              <a:lnSpc>
                <a:spcPct val="107000"/>
              </a:lnSpc>
              <a:spcAft>
                <a:spcPts val="0"/>
              </a:spcAft>
            </a:pPr>
            <a:endParaRPr lang="en-GB" sz="2000" dirty="0"/>
          </a:p>
          <a:p>
            <a:r>
              <a:rPr lang="en-GB" sz="2000" dirty="0"/>
              <a:t>This is n without the last digit</a:t>
            </a:r>
          </a:p>
          <a:p>
            <a:endParaRPr lang="en-GB" sz="2000" dirty="0"/>
          </a:p>
          <a:p>
            <a:r>
              <a:rPr lang="en-GB" sz="2000" dirty="0"/>
              <a:t>The last two digits of n</a:t>
            </a:r>
          </a:p>
          <a:p>
            <a:endParaRPr lang="en-GB" sz="2000" dirty="0"/>
          </a:p>
          <a:p>
            <a:r>
              <a:rPr lang="en-GB" sz="2000" dirty="0"/>
              <a:t>n%2 is zero if n is even and 1 if n is odd</a:t>
            </a:r>
          </a:p>
          <a:p>
            <a:endParaRPr lang="en-GB" sz="2000" dirty="0"/>
          </a:p>
          <a:p>
            <a:r>
              <a:rPr lang="en-GB" sz="2000" dirty="0"/>
              <a:t>-173 is the largest integer &lt;= -172.9 </a:t>
            </a:r>
          </a:p>
        </p:txBody>
      </p:sp>
      <p:sp>
        <p:nvSpPr>
          <p:cNvPr id="3" name="Slide Number Placeholder 2">
            <a:extLst>
              <a:ext uri="{FF2B5EF4-FFF2-40B4-BE49-F238E27FC236}">
                <a16:creationId xmlns:a16="http://schemas.microsoft.com/office/drawing/2014/main" id="{162EA481-33CC-4539-9A45-603691934755}"/>
              </a:ext>
            </a:extLst>
          </p:cNvPr>
          <p:cNvSpPr>
            <a:spLocks noGrp="1"/>
          </p:cNvSpPr>
          <p:nvPr>
            <p:ph type="sldNum" sz="quarter" idx="12"/>
          </p:nvPr>
        </p:nvSpPr>
        <p:spPr/>
        <p:txBody>
          <a:bodyPr/>
          <a:lstStyle/>
          <a:p>
            <a:fld id="{6E31CFCA-1219-42E1-A978-BED6585EB614}" type="slidenum">
              <a:rPr lang="en-GB" altLang="en-US" smtClean="0"/>
              <a:pPr/>
              <a:t>22</a:t>
            </a:fld>
            <a:endParaRPr lang="en-GB" altLang="en-US"/>
          </a:p>
        </p:txBody>
      </p:sp>
    </p:spTree>
    <p:extLst>
      <p:ext uri="{BB962C8B-B14F-4D97-AF65-F5344CB8AC3E}">
        <p14:creationId xmlns:p14="http://schemas.microsoft.com/office/powerpoint/2010/main" val="4265717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2">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3">
                                            <p:txEl>
                                              <p:pRg st="8" end="8"/>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2">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3">
                                            <p:txEl>
                                              <p:pRg st="10" end="1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4">
                                            <p:txEl>
                                              <p:pRg st="10" end="1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GB" dirty="0"/>
              <a:t>Decimal Digits</a:t>
            </a:r>
          </a:p>
        </p:txBody>
      </p:sp>
      <p:sp>
        <p:nvSpPr>
          <p:cNvPr id="6" name="Content Placeholder 5"/>
          <p:cNvSpPr>
            <a:spLocks noGrp="1"/>
          </p:cNvSpPr>
          <p:nvPr>
            <p:ph idx="1"/>
          </p:nvPr>
        </p:nvSpPr>
        <p:spPr>
          <a:xfrm>
            <a:off x="1171575" y="1985168"/>
            <a:ext cx="7772400" cy="4396159"/>
          </a:xfrm>
        </p:spPr>
        <p:txBody>
          <a:bodyPr/>
          <a:lstStyle/>
          <a:p>
            <a:pPr>
              <a:buSzPct val="120000"/>
              <a:buFont typeface="Wingdings" panose="05000000000000000000" pitchFamily="2" charset="2"/>
              <a:buChar char="§"/>
            </a:pPr>
            <a:r>
              <a:rPr lang="en-GB" sz="2400" dirty="0"/>
              <a:t>The operators // and % can be used to extract the digits of a decimal integer</a:t>
            </a:r>
          </a:p>
          <a:p>
            <a:pPr>
              <a:buSzPct val="120000"/>
              <a:buFont typeface="Wingdings" panose="05000000000000000000" pitchFamily="2" charset="2"/>
              <a:buChar char="§"/>
            </a:pPr>
            <a:r>
              <a:rPr lang="en-GB" sz="2400" dirty="0"/>
              <a:t>Examples</a:t>
            </a:r>
          </a:p>
          <a:p>
            <a:pPr marL="0" indent="0">
              <a:buSzPct val="120000"/>
              <a:buNone/>
            </a:pPr>
            <a:r>
              <a:rPr lang="en-GB" sz="2400" dirty="0"/>
              <a:t>	385%10 = </a:t>
            </a:r>
          </a:p>
          <a:p>
            <a:pPr marL="0" indent="0">
              <a:buSzPct val="120000"/>
              <a:buNone/>
            </a:pPr>
            <a:r>
              <a:rPr lang="en-GB" sz="2400" dirty="0"/>
              <a:t>	385//10 = </a:t>
            </a:r>
          </a:p>
          <a:p>
            <a:pPr marL="0" indent="0">
              <a:buSzPct val="120000"/>
              <a:buNone/>
            </a:pPr>
            <a:r>
              <a:rPr lang="en-GB" sz="2400" dirty="0"/>
              <a:t>	(385//10)%10 = </a:t>
            </a:r>
          </a:p>
          <a:p>
            <a:pPr>
              <a:buSzPct val="120000"/>
              <a:buFont typeface="Wingdings" panose="05000000000000000000" pitchFamily="2" charset="2"/>
              <a:buChar char="§"/>
            </a:pPr>
            <a:r>
              <a:rPr lang="en-GB" sz="2400" dirty="0"/>
              <a:t>To extract from an integer n the </a:t>
            </a:r>
            <a:r>
              <a:rPr lang="en-GB" sz="2400" dirty="0" err="1"/>
              <a:t>ith</a:t>
            </a:r>
            <a:r>
              <a:rPr lang="en-GB" sz="2400" dirty="0"/>
              <a:t> digit from the right, use</a:t>
            </a:r>
          </a:p>
          <a:p>
            <a:pPr marL="0" indent="0">
              <a:buSzPct val="120000"/>
              <a:buNone/>
            </a:pPr>
            <a:r>
              <a:rPr lang="en-GB" sz="2400" dirty="0"/>
              <a:t>	(n//(10**(i-1)))%10</a:t>
            </a:r>
          </a:p>
          <a:p>
            <a:pPr marL="0" indent="0">
              <a:buSzPct val="120000"/>
              <a:buNone/>
            </a:pPr>
            <a:r>
              <a:rPr lang="en-US" sz="2400" dirty="0"/>
              <a:t>	</a:t>
            </a:r>
            <a:r>
              <a:rPr lang="en-US" sz="2400" dirty="0">
                <a:solidFill>
                  <a:srgbClr val="FF0000"/>
                </a:solidFill>
              </a:rPr>
              <a:t>987654321</a:t>
            </a:r>
            <a:r>
              <a:rPr lang="en-US" sz="2400" dirty="0"/>
              <a:t>  How to </a:t>
            </a:r>
            <a:r>
              <a:rPr lang="en-GB" sz="2400" dirty="0"/>
              <a:t>extract 6?</a:t>
            </a:r>
            <a:endParaRPr lang="en-US" sz="2400" dirty="0"/>
          </a:p>
          <a:p>
            <a:pPr marL="0" indent="0">
              <a:buSzPct val="120000"/>
              <a:buNone/>
            </a:pPr>
            <a:r>
              <a:rPr lang="en-US" sz="2400" dirty="0"/>
              <a:t>	</a:t>
            </a:r>
            <a:r>
              <a:rPr lang="en-US" sz="2400" dirty="0">
                <a:solidFill>
                  <a:srgbClr val="FF0000"/>
                </a:solidFill>
              </a:rPr>
              <a:t>735502646188</a:t>
            </a:r>
            <a:r>
              <a:rPr lang="en-US" sz="2400" dirty="0"/>
              <a:t>   How to extract the two 6?</a:t>
            </a:r>
            <a:endParaRPr lang="en-GB" sz="2400" dirty="0"/>
          </a:p>
          <a:p>
            <a:pPr marL="0" indent="0">
              <a:buNone/>
            </a:pPr>
            <a:endParaRPr lang="en-GB" dirty="0"/>
          </a:p>
          <a:p>
            <a:endParaRPr lang="en-GB" dirty="0"/>
          </a:p>
        </p:txBody>
      </p:sp>
      <p:sp>
        <p:nvSpPr>
          <p:cNvPr id="4" name="Slide Number Placeholder 3"/>
          <p:cNvSpPr>
            <a:spLocks noGrp="1"/>
          </p:cNvSpPr>
          <p:nvPr>
            <p:ph type="sldNum" sz="quarter" idx="12"/>
          </p:nvPr>
        </p:nvSpPr>
        <p:spPr/>
        <p:txBody>
          <a:bodyPr/>
          <a:lstStyle/>
          <a:p>
            <a:fld id="{6E31CFCA-1219-42E1-A978-BED6585EB614}" type="slidenum">
              <a:rPr lang="en-GB" altLang="en-US" smtClean="0"/>
              <a:pPr/>
              <a:t>23</a:t>
            </a:fld>
            <a:endParaRPr lang="en-GB" altLang="en-US" dirty="0"/>
          </a:p>
        </p:txBody>
      </p:sp>
      <p:sp>
        <p:nvSpPr>
          <p:cNvPr id="7" name="TextBox 6"/>
          <p:cNvSpPr txBox="1"/>
          <p:nvPr/>
        </p:nvSpPr>
        <p:spPr>
          <a:xfrm>
            <a:off x="3707904" y="3212976"/>
            <a:ext cx="352681" cy="461665"/>
          </a:xfrm>
          <a:prstGeom prst="rect">
            <a:avLst/>
          </a:prstGeom>
          <a:noFill/>
        </p:spPr>
        <p:txBody>
          <a:bodyPr wrap="none" rtlCol="0">
            <a:spAutoFit/>
          </a:bodyPr>
          <a:lstStyle/>
          <a:p>
            <a:r>
              <a:rPr lang="en-US" dirty="0"/>
              <a:t>5</a:t>
            </a:r>
          </a:p>
        </p:txBody>
      </p:sp>
      <p:sp>
        <p:nvSpPr>
          <p:cNvPr id="8" name="TextBox 7"/>
          <p:cNvSpPr txBox="1"/>
          <p:nvPr/>
        </p:nvSpPr>
        <p:spPr>
          <a:xfrm>
            <a:off x="3635896" y="3645024"/>
            <a:ext cx="520695" cy="461665"/>
          </a:xfrm>
          <a:prstGeom prst="rect">
            <a:avLst/>
          </a:prstGeom>
          <a:noFill/>
        </p:spPr>
        <p:txBody>
          <a:bodyPr wrap="none" rtlCol="0">
            <a:spAutoFit/>
          </a:bodyPr>
          <a:lstStyle/>
          <a:p>
            <a:r>
              <a:rPr lang="en-US" dirty="0"/>
              <a:t>38</a:t>
            </a:r>
          </a:p>
        </p:txBody>
      </p:sp>
      <p:sp>
        <p:nvSpPr>
          <p:cNvPr id="9" name="TextBox 8"/>
          <p:cNvSpPr txBox="1"/>
          <p:nvPr/>
        </p:nvSpPr>
        <p:spPr>
          <a:xfrm>
            <a:off x="4435343" y="4119463"/>
            <a:ext cx="352681" cy="461665"/>
          </a:xfrm>
          <a:prstGeom prst="rect">
            <a:avLst/>
          </a:prstGeom>
          <a:noFill/>
        </p:spPr>
        <p:txBody>
          <a:bodyPr wrap="none" rtlCol="0">
            <a:spAutoFit/>
          </a:bodyPr>
          <a:lstStyle/>
          <a:p>
            <a:r>
              <a:rPr lang="en-US" dirty="0"/>
              <a:t>8</a:t>
            </a:r>
          </a:p>
        </p:txBody>
      </p:sp>
    </p:spTree>
    <p:extLst>
      <p:ext uri="{BB962C8B-B14F-4D97-AF65-F5344CB8AC3E}">
        <p14:creationId xmlns:p14="http://schemas.microsoft.com/office/powerpoint/2010/main" val="117033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GB" dirty="0"/>
              <a:t>More About Expressions</a:t>
            </a:r>
          </a:p>
        </p:txBody>
      </p:sp>
      <p:sp>
        <p:nvSpPr>
          <p:cNvPr id="6" name="Content Placeholder 5"/>
          <p:cNvSpPr>
            <a:spLocks noGrp="1"/>
          </p:cNvSpPr>
          <p:nvPr>
            <p:ph idx="1"/>
          </p:nvPr>
        </p:nvSpPr>
        <p:spPr>
          <a:xfrm>
            <a:off x="323528" y="2060848"/>
            <a:ext cx="8424936" cy="3643535"/>
          </a:xfrm>
        </p:spPr>
        <p:txBody>
          <a:bodyPr/>
          <a:lstStyle/>
          <a:p>
            <a:pPr>
              <a:buSzPct val="120000"/>
              <a:buFont typeface="Wingdings" panose="05000000000000000000" pitchFamily="2" charset="2"/>
              <a:buChar char="§"/>
            </a:pPr>
            <a:r>
              <a:rPr lang="en-GB" sz="2400" dirty="0"/>
              <a:t>Literals and names of variables are expressions</a:t>
            </a:r>
          </a:p>
          <a:p>
            <a:pPr>
              <a:buSzPct val="120000"/>
              <a:buFont typeface="Wingdings" panose="05000000000000000000" pitchFamily="2" charset="2"/>
              <a:buChar char="§"/>
            </a:pPr>
            <a:endParaRPr lang="en-GB" sz="2400" dirty="0"/>
          </a:p>
          <a:p>
            <a:pPr>
              <a:buSzPct val="120000"/>
              <a:buFont typeface="Wingdings" panose="05000000000000000000" pitchFamily="2" charset="2"/>
              <a:buChar char="§"/>
            </a:pPr>
            <a:r>
              <a:rPr lang="en-GB" sz="2400" dirty="0"/>
              <a:t>If e, f are expressions then</a:t>
            </a:r>
          </a:p>
          <a:p>
            <a:pPr marL="0" indent="0">
              <a:buSzPct val="120000"/>
              <a:buNone/>
            </a:pPr>
            <a:r>
              <a:rPr lang="en-GB" sz="2400" dirty="0"/>
              <a:t>   (e)+(f), (e)-(f), (e)*(f), (e)/(f), (e)//(f), (e)%(f), (e)**(f)</a:t>
            </a:r>
          </a:p>
          <a:p>
            <a:pPr marL="0" indent="0">
              <a:buSzPct val="120000"/>
              <a:buNone/>
            </a:pPr>
            <a:r>
              <a:rPr lang="en-GB" sz="2400" dirty="0"/>
              <a:t>   are expressions</a:t>
            </a:r>
          </a:p>
          <a:p>
            <a:pPr marL="0" indent="0">
              <a:buSzPct val="120000"/>
              <a:buNone/>
            </a:pPr>
            <a:endParaRPr lang="en-GB" sz="2400" dirty="0"/>
          </a:p>
          <a:p>
            <a:pPr>
              <a:buSzPct val="120000"/>
              <a:buFont typeface="Wingdings" panose="05000000000000000000" pitchFamily="2" charset="2"/>
              <a:buChar char="§"/>
            </a:pPr>
            <a:r>
              <a:rPr lang="en-GB" sz="2400" dirty="0"/>
              <a:t>Examples: 4, 5, p are three expressions, </a:t>
            </a:r>
          </a:p>
          <a:p>
            <a:pPr lvl="1">
              <a:buSzPct val="120000"/>
              <a:buFont typeface="Wingdings" panose="05000000000000000000" pitchFamily="2" charset="2"/>
              <a:buChar char="§"/>
            </a:pPr>
            <a:r>
              <a:rPr lang="en-GB" sz="2000" dirty="0"/>
              <a:t>therefore (p)+(4) is an expression, </a:t>
            </a:r>
          </a:p>
          <a:p>
            <a:pPr lvl="1">
              <a:buSzPct val="120000"/>
              <a:buFont typeface="Wingdings" panose="05000000000000000000" pitchFamily="2" charset="2"/>
              <a:buChar char="§"/>
            </a:pPr>
            <a:r>
              <a:rPr lang="en-GB" sz="2000" dirty="0"/>
              <a:t>therefore (5)*((p)+(4)) is an expression, and so on</a:t>
            </a:r>
          </a:p>
        </p:txBody>
      </p:sp>
      <p:sp>
        <p:nvSpPr>
          <p:cNvPr id="4" name="Slide Number Placeholder 3"/>
          <p:cNvSpPr>
            <a:spLocks noGrp="1"/>
          </p:cNvSpPr>
          <p:nvPr>
            <p:ph type="sldNum" sz="quarter" idx="12"/>
          </p:nvPr>
        </p:nvSpPr>
        <p:spPr/>
        <p:txBody>
          <a:bodyPr/>
          <a:lstStyle/>
          <a:p>
            <a:fld id="{6E31CFCA-1219-42E1-A978-BED6585EB614}" type="slidenum">
              <a:rPr lang="en-GB" altLang="en-US" smtClean="0"/>
              <a:pPr/>
              <a:t>24</a:t>
            </a:fld>
            <a:endParaRPr lang="en-GB" altLang="en-US"/>
          </a:p>
        </p:txBody>
      </p:sp>
    </p:spTree>
    <p:extLst>
      <p:ext uri="{BB962C8B-B14F-4D97-AF65-F5344CB8AC3E}">
        <p14:creationId xmlns:p14="http://schemas.microsoft.com/office/powerpoint/2010/main" val="262633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GB" dirty="0"/>
              <a:t>Precedence</a:t>
            </a:r>
          </a:p>
        </p:txBody>
      </p:sp>
      <p:sp>
        <p:nvSpPr>
          <p:cNvPr id="8" name="Content Placeholder 7"/>
          <p:cNvSpPr>
            <a:spLocks noGrp="1"/>
          </p:cNvSpPr>
          <p:nvPr>
            <p:ph idx="1"/>
          </p:nvPr>
        </p:nvSpPr>
        <p:spPr>
          <a:xfrm>
            <a:off x="549896" y="1985169"/>
            <a:ext cx="8136904" cy="4114800"/>
          </a:xfrm>
        </p:spPr>
        <p:txBody>
          <a:bodyPr/>
          <a:lstStyle/>
          <a:p>
            <a:r>
              <a:rPr lang="en-GB" sz="2800" dirty="0"/>
              <a:t>The number of brackets needed in an expression is reduced by specifying a precedence for the operators</a:t>
            </a:r>
          </a:p>
          <a:p>
            <a:endParaRPr lang="en-GB" sz="2800" dirty="0"/>
          </a:p>
          <a:p>
            <a:r>
              <a:rPr lang="en-GB" sz="2800" dirty="0">
                <a:solidFill>
                  <a:srgbClr val="FF0000"/>
                </a:solidFill>
              </a:rPr>
              <a:t>Exponentiation ** </a:t>
            </a:r>
            <a:r>
              <a:rPr lang="en-GB" sz="2800" dirty="0"/>
              <a:t>takes precedence over</a:t>
            </a:r>
          </a:p>
          <a:p>
            <a:pPr marL="0" indent="0">
              <a:buNone/>
            </a:pPr>
            <a:r>
              <a:rPr lang="en-GB" sz="2800" dirty="0"/>
              <a:t>   </a:t>
            </a:r>
            <a:r>
              <a:rPr lang="en-GB" sz="2800" dirty="0">
                <a:solidFill>
                  <a:srgbClr val="0070C0"/>
                </a:solidFill>
              </a:rPr>
              <a:t>multiplication *, real division /, remainder %, floor division //,</a:t>
            </a:r>
          </a:p>
          <a:p>
            <a:pPr marL="0" indent="0">
              <a:buNone/>
            </a:pPr>
            <a:r>
              <a:rPr lang="en-GB" sz="2800" dirty="0"/>
              <a:t>   which in turn take precedence over</a:t>
            </a:r>
          </a:p>
          <a:p>
            <a:pPr marL="0" indent="0">
              <a:buNone/>
            </a:pPr>
            <a:r>
              <a:rPr lang="en-GB" sz="2800" dirty="0"/>
              <a:t>   </a:t>
            </a:r>
            <a:r>
              <a:rPr lang="en-GB" sz="2800" dirty="0">
                <a:solidFill>
                  <a:srgbClr val="008000"/>
                </a:solidFill>
              </a:rPr>
              <a:t>addition + and subtraction -</a:t>
            </a:r>
          </a:p>
        </p:txBody>
      </p:sp>
      <p:sp>
        <p:nvSpPr>
          <p:cNvPr id="6" name="Slide Number Placeholder 5"/>
          <p:cNvSpPr>
            <a:spLocks noGrp="1"/>
          </p:cNvSpPr>
          <p:nvPr>
            <p:ph type="sldNum" sz="quarter" idx="12"/>
          </p:nvPr>
        </p:nvSpPr>
        <p:spPr/>
        <p:txBody>
          <a:bodyPr/>
          <a:lstStyle/>
          <a:p>
            <a:fld id="{C97E77DA-E9A8-4806-97C9-32DFE40BF776}" type="slidenum">
              <a:rPr lang="en-GB" altLang="en-US" smtClean="0">
                <a:solidFill>
                  <a:srgbClr val="000000"/>
                </a:solidFill>
              </a:rPr>
              <a:pPr/>
              <a:t>25</a:t>
            </a:fld>
            <a:endParaRPr lang="en-GB" altLang="en-US">
              <a:solidFill>
                <a:srgbClr val="000000"/>
              </a:solidFill>
            </a:endParaRPr>
          </a:p>
        </p:txBody>
      </p:sp>
    </p:spTree>
    <p:extLst>
      <p:ext uri="{BB962C8B-B14F-4D97-AF65-F5344CB8AC3E}">
        <p14:creationId xmlns:p14="http://schemas.microsoft.com/office/powerpoint/2010/main" val="1263983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GB" dirty="0"/>
              <a:t>Examples of Precedence</a:t>
            </a:r>
          </a:p>
        </p:txBody>
      </p:sp>
      <p:sp>
        <p:nvSpPr>
          <p:cNvPr id="8" name="Content Placeholder 7"/>
          <p:cNvSpPr>
            <a:spLocks noGrp="1"/>
          </p:cNvSpPr>
          <p:nvPr>
            <p:ph idx="1"/>
          </p:nvPr>
        </p:nvSpPr>
        <p:spPr>
          <a:xfrm>
            <a:off x="179512" y="2731409"/>
            <a:ext cx="9423648" cy="2899633"/>
          </a:xfrm>
        </p:spPr>
        <p:txBody>
          <a:bodyPr/>
          <a:lstStyle/>
          <a:p>
            <a:pPr marL="0" indent="0">
              <a:buNone/>
            </a:pPr>
            <a:r>
              <a:rPr lang="en-GB" sz="2800" dirty="0"/>
              <a:t>	p = 4</a:t>
            </a:r>
            <a:r>
              <a:rPr lang="en-GB" sz="2800" dirty="0">
                <a:solidFill>
                  <a:srgbClr val="0070C0"/>
                </a:solidFill>
              </a:rPr>
              <a:t>*</a:t>
            </a:r>
            <a:r>
              <a:rPr lang="en-GB" sz="2800" dirty="0"/>
              <a:t>3</a:t>
            </a:r>
            <a:r>
              <a:rPr lang="en-GB" sz="2800" dirty="0">
                <a:solidFill>
                  <a:srgbClr val="00B050"/>
                </a:solidFill>
              </a:rPr>
              <a:t>+</a:t>
            </a:r>
            <a:r>
              <a:rPr lang="en-GB" sz="2800" dirty="0"/>
              <a:t>1        	# value ?</a:t>
            </a:r>
          </a:p>
          <a:p>
            <a:pPr marL="0" indent="0">
              <a:buNone/>
            </a:pPr>
            <a:r>
              <a:rPr lang="en-GB" sz="2800" dirty="0"/>
              <a:t>	p = 3</a:t>
            </a:r>
            <a:r>
              <a:rPr lang="en-GB" sz="2800" dirty="0">
                <a:solidFill>
                  <a:srgbClr val="0070C0"/>
                </a:solidFill>
              </a:rPr>
              <a:t>*</a:t>
            </a:r>
            <a:r>
              <a:rPr lang="en-GB" sz="2800" dirty="0"/>
              <a:t>2</a:t>
            </a:r>
            <a:r>
              <a:rPr lang="en-GB" sz="2800" dirty="0">
                <a:solidFill>
                  <a:srgbClr val="FF0000"/>
                </a:solidFill>
              </a:rPr>
              <a:t>**</a:t>
            </a:r>
            <a:r>
              <a:rPr lang="en-GB" sz="2800" dirty="0"/>
              <a:t>3       	# value ?</a:t>
            </a:r>
          </a:p>
          <a:p>
            <a:pPr marL="0" indent="0">
              <a:buNone/>
            </a:pPr>
            <a:r>
              <a:rPr lang="en-GB" sz="2800" dirty="0"/>
              <a:t>	p = 3.0</a:t>
            </a:r>
            <a:r>
              <a:rPr lang="en-GB" sz="2800" dirty="0">
                <a:solidFill>
                  <a:srgbClr val="0070C0"/>
                </a:solidFill>
              </a:rPr>
              <a:t>*</a:t>
            </a:r>
            <a:r>
              <a:rPr lang="en-GB" sz="2800" dirty="0"/>
              <a:t>5.5</a:t>
            </a:r>
            <a:r>
              <a:rPr lang="en-GB" sz="2800" dirty="0">
                <a:solidFill>
                  <a:srgbClr val="0070C0"/>
                </a:solidFill>
              </a:rPr>
              <a:t>/</a:t>
            </a:r>
            <a:r>
              <a:rPr lang="en-GB" sz="2800" dirty="0"/>
              <a:t>6.0 	# value ?</a:t>
            </a:r>
          </a:p>
          <a:p>
            <a:pPr marL="0" indent="0">
              <a:buNone/>
            </a:pPr>
            <a:r>
              <a:rPr lang="en-GB" sz="2800" dirty="0"/>
              <a:t>	p = 1</a:t>
            </a:r>
            <a:r>
              <a:rPr lang="en-GB" sz="2800" dirty="0">
                <a:solidFill>
                  <a:srgbClr val="00B050"/>
                </a:solidFill>
              </a:rPr>
              <a:t>+</a:t>
            </a:r>
            <a:r>
              <a:rPr lang="en-GB" sz="2800" dirty="0"/>
              <a:t>3</a:t>
            </a:r>
            <a:r>
              <a:rPr lang="en-GB" sz="2800" dirty="0">
                <a:solidFill>
                  <a:srgbClr val="0070C0"/>
                </a:solidFill>
              </a:rPr>
              <a:t>*</a:t>
            </a:r>
            <a:r>
              <a:rPr lang="en-GB" sz="2800" dirty="0"/>
              <a:t>2	        # value ?</a:t>
            </a:r>
          </a:p>
          <a:p>
            <a:pPr marL="0" indent="0">
              <a:buNone/>
            </a:pPr>
            <a:endParaRPr lang="en-GB" sz="2800" dirty="0"/>
          </a:p>
        </p:txBody>
      </p:sp>
      <p:sp>
        <p:nvSpPr>
          <p:cNvPr id="6" name="Slide Number Placeholder 5"/>
          <p:cNvSpPr>
            <a:spLocks noGrp="1"/>
          </p:cNvSpPr>
          <p:nvPr>
            <p:ph type="sldNum" sz="quarter" idx="12"/>
          </p:nvPr>
        </p:nvSpPr>
        <p:spPr/>
        <p:txBody>
          <a:bodyPr/>
          <a:lstStyle/>
          <a:p>
            <a:fld id="{C97E77DA-E9A8-4806-97C9-32DFE40BF776}" type="slidenum">
              <a:rPr lang="en-GB" altLang="en-US" smtClean="0">
                <a:solidFill>
                  <a:srgbClr val="000000"/>
                </a:solidFill>
              </a:rPr>
              <a:pPr/>
              <a:t>26</a:t>
            </a:fld>
            <a:endParaRPr lang="en-GB" altLang="en-US">
              <a:solidFill>
                <a:srgbClr val="000000"/>
              </a:solidFill>
            </a:endParaRPr>
          </a:p>
        </p:txBody>
      </p:sp>
      <p:sp>
        <p:nvSpPr>
          <p:cNvPr id="2" name="TextBox 1"/>
          <p:cNvSpPr txBox="1"/>
          <p:nvPr/>
        </p:nvSpPr>
        <p:spPr>
          <a:xfrm>
            <a:off x="1165200" y="5600220"/>
            <a:ext cx="6896503" cy="461665"/>
          </a:xfrm>
          <a:prstGeom prst="rect">
            <a:avLst/>
          </a:prstGeom>
          <a:noFill/>
        </p:spPr>
        <p:txBody>
          <a:bodyPr wrap="none" rtlCol="0">
            <a:spAutoFit/>
          </a:bodyPr>
          <a:lstStyle/>
          <a:p>
            <a:r>
              <a:rPr lang="en-GB" dirty="0">
                <a:solidFill>
                  <a:srgbClr val="000000"/>
                </a:solidFill>
              </a:rPr>
              <a:t>See PFE Appendix B. If in any doubt use brackets</a:t>
            </a:r>
          </a:p>
        </p:txBody>
      </p:sp>
      <p:sp>
        <p:nvSpPr>
          <p:cNvPr id="3" name="TextBox 2"/>
          <p:cNvSpPr txBox="1"/>
          <p:nvPr/>
        </p:nvSpPr>
        <p:spPr>
          <a:xfrm>
            <a:off x="1043608" y="1992431"/>
            <a:ext cx="6442789" cy="461665"/>
          </a:xfrm>
          <a:prstGeom prst="rect">
            <a:avLst/>
          </a:prstGeom>
          <a:noFill/>
          <a:ln>
            <a:solidFill>
              <a:schemeClr val="tx1"/>
            </a:solidFill>
          </a:ln>
        </p:spPr>
        <p:txBody>
          <a:bodyPr wrap="none" rtlCol="0">
            <a:spAutoFit/>
          </a:bodyPr>
          <a:lstStyle/>
          <a:p>
            <a:r>
              <a:rPr lang="en-GB" dirty="0">
                <a:solidFill>
                  <a:srgbClr val="FF0000"/>
                </a:solidFill>
              </a:rPr>
              <a:t>** 	</a:t>
            </a:r>
            <a:r>
              <a:rPr lang="en-GB" dirty="0"/>
              <a:t>&gt;</a:t>
            </a:r>
            <a:r>
              <a:rPr lang="en-GB" dirty="0">
                <a:solidFill>
                  <a:srgbClr val="FF0000"/>
                </a:solidFill>
              </a:rPr>
              <a:t> 	</a:t>
            </a:r>
            <a:r>
              <a:rPr lang="en-GB" dirty="0">
                <a:solidFill>
                  <a:srgbClr val="0070C0"/>
                </a:solidFill>
              </a:rPr>
              <a:t>*,   /,   %,  // </a:t>
            </a:r>
            <a:r>
              <a:rPr lang="en-GB" dirty="0">
                <a:solidFill>
                  <a:srgbClr val="FF0000"/>
                </a:solidFill>
              </a:rPr>
              <a:t>	</a:t>
            </a:r>
            <a:r>
              <a:rPr lang="en-GB" dirty="0"/>
              <a:t>&gt;</a:t>
            </a:r>
            <a:r>
              <a:rPr lang="en-GB" dirty="0">
                <a:solidFill>
                  <a:srgbClr val="FF0000"/>
                </a:solidFill>
              </a:rPr>
              <a:t> 	</a:t>
            </a:r>
            <a:r>
              <a:rPr lang="en-GB" dirty="0">
                <a:solidFill>
                  <a:srgbClr val="00B050"/>
                </a:solidFill>
              </a:rPr>
              <a:t>+,  -</a:t>
            </a:r>
          </a:p>
        </p:txBody>
      </p:sp>
    </p:spTree>
    <p:extLst>
      <p:ext uri="{BB962C8B-B14F-4D97-AF65-F5344CB8AC3E}">
        <p14:creationId xmlns:p14="http://schemas.microsoft.com/office/powerpoint/2010/main" val="1426270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899592" y="617538"/>
            <a:ext cx="7793037" cy="1143000"/>
          </a:xfrm>
        </p:spPr>
        <p:txBody>
          <a:bodyPr/>
          <a:lstStyle/>
          <a:p>
            <a:pPr algn="ctr"/>
            <a:r>
              <a:rPr lang="en-GB" dirty="0"/>
              <a:t>Built in Function abs</a:t>
            </a:r>
          </a:p>
        </p:txBody>
      </p:sp>
      <p:sp>
        <p:nvSpPr>
          <p:cNvPr id="10" name="Content Placeholder 9"/>
          <p:cNvSpPr>
            <a:spLocks noGrp="1"/>
          </p:cNvSpPr>
          <p:nvPr>
            <p:ph idx="1"/>
          </p:nvPr>
        </p:nvSpPr>
        <p:spPr>
          <a:xfrm>
            <a:off x="683568" y="2186960"/>
            <a:ext cx="7772400" cy="3762320"/>
          </a:xfrm>
        </p:spPr>
        <p:txBody>
          <a:bodyPr/>
          <a:lstStyle/>
          <a:p>
            <a:r>
              <a:rPr lang="en-GB" sz="2400" dirty="0"/>
              <a:t>The function </a:t>
            </a:r>
            <a:r>
              <a:rPr lang="en-GB" sz="2400" dirty="0">
                <a:solidFill>
                  <a:srgbClr val="FF0000"/>
                </a:solidFill>
              </a:rPr>
              <a:t>abs</a:t>
            </a:r>
            <a:r>
              <a:rPr lang="en-GB" sz="2400" dirty="0"/>
              <a:t> takes a number as an argument and returns the absolute value of that number, e.g.</a:t>
            </a:r>
          </a:p>
          <a:p>
            <a:endParaRPr lang="en-GB" sz="2400" dirty="0"/>
          </a:p>
          <a:p>
            <a:pPr marL="0" indent="0">
              <a:buNone/>
            </a:pPr>
            <a:r>
              <a:rPr lang="en-GB" sz="2400" dirty="0"/>
              <a:t>     distance1 = </a:t>
            </a:r>
            <a:r>
              <a:rPr lang="en-GB" sz="2400" dirty="0">
                <a:solidFill>
                  <a:srgbClr val="FF0000"/>
                </a:solidFill>
              </a:rPr>
              <a:t>abs</a:t>
            </a:r>
            <a:r>
              <a:rPr lang="en-GB" sz="2400" dirty="0"/>
              <a:t>(-5)</a:t>
            </a:r>
          </a:p>
          <a:p>
            <a:pPr marL="0" indent="0">
              <a:buNone/>
            </a:pPr>
            <a:r>
              <a:rPr lang="en-GB" sz="2400" dirty="0"/>
              <a:t>     # the argument of abs is -5, the value 5 is returned</a:t>
            </a:r>
          </a:p>
          <a:p>
            <a:endParaRPr lang="en-GB" sz="2400" dirty="0"/>
          </a:p>
          <a:p>
            <a:pPr marL="0" indent="0">
              <a:buNone/>
            </a:pPr>
            <a:r>
              <a:rPr lang="en-GB" sz="2400" dirty="0"/>
              <a:t>    distance2 = </a:t>
            </a:r>
            <a:r>
              <a:rPr lang="en-GB" sz="2400" dirty="0">
                <a:solidFill>
                  <a:srgbClr val="FF0000"/>
                </a:solidFill>
              </a:rPr>
              <a:t>abs</a:t>
            </a:r>
            <a:r>
              <a:rPr lang="en-GB" sz="2400" dirty="0"/>
              <a:t>(5)</a:t>
            </a:r>
          </a:p>
          <a:p>
            <a:pPr marL="0" indent="0">
              <a:buNone/>
            </a:pPr>
            <a:r>
              <a:rPr lang="en-GB" sz="2400" dirty="0"/>
              <a:t>    # the argument of abs is 5, the value 5 is returned</a:t>
            </a:r>
          </a:p>
        </p:txBody>
      </p:sp>
      <p:sp>
        <p:nvSpPr>
          <p:cNvPr id="4" name="Slide Number Placeholder 3"/>
          <p:cNvSpPr>
            <a:spLocks noGrp="1"/>
          </p:cNvSpPr>
          <p:nvPr>
            <p:ph type="sldNum" sz="quarter" idx="12"/>
          </p:nvPr>
        </p:nvSpPr>
        <p:spPr/>
        <p:txBody>
          <a:bodyPr/>
          <a:lstStyle/>
          <a:p>
            <a:fld id="{6E31CFCA-1219-42E1-A978-BED6585EB614}" type="slidenum">
              <a:rPr lang="en-GB" altLang="en-US" smtClean="0"/>
              <a:pPr/>
              <a:t>27</a:t>
            </a:fld>
            <a:endParaRPr lang="en-GB" altLang="en-US" dirty="0"/>
          </a:p>
        </p:txBody>
      </p:sp>
    </p:spTree>
    <p:extLst>
      <p:ext uri="{BB962C8B-B14F-4D97-AF65-F5344CB8AC3E}">
        <p14:creationId xmlns:p14="http://schemas.microsoft.com/office/powerpoint/2010/main" val="38560247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GB" dirty="0"/>
              <a:t>Additional Built in Functions</a:t>
            </a:r>
          </a:p>
        </p:txBody>
      </p:sp>
      <p:sp>
        <p:nvSpPr>
          <p:cNvPr id="8" name="Content Placeholder 7"/>
          <p:cNvSpPr>
            <a:spLocks noGrp="1"/>
          </p:cNvSpPr>
          <p:nvPr>
            <p:ph idx="1"/>
          </p:nvPr>
        </p:nvSpPr>
        <p:spPr>
          <a:xfrm>
            <a:off x="805473" y="1985169"/>
            <a:ext cx="8136905" cy="4114800"/>
          </a:xfrm>
        </p:spPr>
        <p:txBody>
          <a:bodyPr/>
          <a:lstStyle/>
          <a:p>
            <a:pPr>
              <a:buSzPct val="120000"/>
              <a:buFont typeface="Wingdings" panose="05000000000000000000" pitchFamily="2" charset="2"/>
              <a:buChar char="§"/>
            </a:pPr>
            <a:r>
              <a:rPr lang="en-GB" sz="2000" dirty="0">
                <a:solidFill>
                  <a:srgbClr val="FF0000"/>
                </a:solidFill>
              </a:rPr>
              <a:t>round</a:t>
            </a:r>
            <a:r>
              <a:rPr lang="en-GB" sz="2000" dirty="0"/>
              <a:t>(x): return the value of x rounded to a whole number</a:t>
            </a:r>
          </a:p>
          <a:p>
            <a:pPr marL="0" indent="0">
              <a:buSzPct val="120000"/>
              <a:buNone/>
            </a:pPr>
            <a:r>
              <a:rPr lang="en-GB" sz="2000" dirty="0"/>
              <a:t>	p = round(1.6)     # assign the value 2</a:t>
            </a:r>
          </a:p>
          <a:p>
            <a:pPr marL="0" indent="0">
              <a:buSzPct val="120000"/>
              <a:buNone/>
            </a:pPr>
            <a:r>
              <a:rPr lang="en-GB" sz="2000" dirty="0"/>
              <a:t>	q = round(n+0.5) </a:t>
            </a:r>
          </a:p>
          <a:p>
            <a:pPr marL="0" indent="0">
              <a:buSzPct val="120000"/>
              <a:buNone/>
            </a:pPr>
            <a:r>
              <a:rPr lang="en-GB" sz="2000" dirty="0"/>
              <a:t>	# n is an </a:t>
            </a:r>
            <a:r>
              <a:rPr lang="en-GB" sz="2000" dirty="0">
                <a:solidFill>
                  <a:srgbClr val="00B050"/>
                </a:solidFill>
              </a:rPr>
              <a:t>even</a:t>
            </a:r>
            <a:r>
              <a:rPr lang="en-GB" sz="2000" dirty="0"/>
              <a:t> number, round(n+0.5)=</a:t>
            </a:r>
            <a:r>
              <a:rPr lang="en-GB" sz="2000" dirty="0">
                <a:solidFill>
                  <a:srgbClr val="00B050"/>
                </a:solidFill>
              </a:rPr>
              <a:t>n</a:t>
            </a:r>
            <a:r>
              <a:rPr lang="en-GB" sz="2000" dirty="0"/>
              <a:t> 			# n is an </a:t>
            </a:r>
            <a:r>
              <a:rPr lang="en-GB" sz="2000" dirty="0">
                <a:solidFill>
                  <a:srgbClr val="0070C0"/>
                </a:solidFill>
              </a:rPr>
              <a:t>odd</a:t>
            </a:r>
            <a:r>
              <a:rPr lang="en-GB" sz="2000" dirty="0"/>
              <a:t> number, round(n+0.5)=</a:t>
            </a:r>
            <a:r>
              <a:rPr lang="en-GB" sz="2000" dirty="0">
                <a:solidFill>
                  <a:srgbClr val="0070C0"/>
                </a:solidFill>
              </a:rPr>
              <a:t>n+1</a:t>
            </a:r>
          </a:p>
          <a:p>
            <a:pPr marL="0" indent="0">
              <a:buSzPct val="120000"/>
              <a:buNone/>
            </a:pPr>
            <a:r>
              <a:rPr lang="en-GB" sz="2000" dirty="0"/>
              <a:t>	#round(</a:t>
            </a:r>
            <a:r>
              <a:rPr lang="en-GB" sz="2000" dirty="0">
                <a:solidFill>
                  <a:srgbClr val="0070C0"/>
                </a:solidFill>
              </a:rPr>
              <a:t>3.5</a:t>
            </a:r>
            <a:r>
              <a:rPr lang="en-GB" sz="2000" dirty="0"/>
              <a:t>)=4, round(</a:t>
            </a:r>
            <a:r>
              <a:rPr lang="en-GB" sz="2000" dirty="0">
                <a:solidFill>
                  <a:srgbClr val="00B050"/>
                </a:solidFill>
              </a:rPr>
              <a:t>2.5</a:t>
            </a:r>
            <a:r>
              <a:rPr lang="en-GB" sz="2000" dirty="0"/>
              <a:t>)=2</a:t>
            </a:r>
            <a:endParaRPr lang="en-GB" sz="800" dirty="0"/>
          </a:p>
          <a:p>
            <a:pPr>
              <a:buSzPct val="120000"/>
              <a:buFont typeface="Wingdings" panose="05000000000000000000" pitchFamily="2" charset="2"/>
              <a:buChar char="§"/>
            </a:pPr>
            <a:endParaRPr lang="en-GB" sz="800" dirty="0">
              <a:solidFill>
                <a:srgbClr val="FF0000"/>
              </a:solidFill>
            </a:endParaRPr>
          </a:p>
          <a:p>
            <a:pPr>
              <a:buSzPct val="120000"/>
              <a:buFont typeface="Wingdings" panose="05000000000000000000" pitchFamily="2" charset="2"/>
              <a:buChar char="§"/>
            </a:pPr>
            <a:r>
              <a:rPr lang="en-GB" sz="2000" dirty="0">
                <a:solidFill>
                  <a:srgbClr val="FF0000"/>
                </a:solidFill>
              </a:rPr>
              <a:t>round</a:t>
            </a:r>
            <a:r>
              <a:rPr lang="en-GB" sz="2000" dirty="0"/>
              <a:t>(x, n): return the value of x rounded to n decimal places</a:t>
            </a:r>
          </a:p>
          <a:p>
            <a:pPr marL="0" indent="0">
              <a:buSzPct val="120000"/>
              <a:buNone/>
            </a:pPr>
            <a:r>
              <a:rPr lang="en-GB" sz="2000" dirty="0"/>
              <a:t>	p = round(1.572, 2) # assign the value 1.57</a:t>
            </a:r>
          </a:p>
          <a:p>
            <a:pPr marL="0" indent="0">
              <a:buSzPct val="120000"/>
              <a:buNone/>
            </a:pPr>
            <a:endParaRPr lang="en-GB" sz="800" dirty="0"/>
          </a:p>
          <a:p>
            <a:pPr>
              <a:buSzPct val="120000"/>
              <a:buFont typeface="Wingdings" panose="05000000000000000000" pitchFamily="2" charset="2"/>
              <a:buChar char="§"/>
            </a:pPr>
            <a:r>
              <a:rPr lang="en-GB" sz="2000" dirty="0">
                <a:solidFill>
                  <a:srgbClr val="FF0000"/>
                </a:solidFill>
              </a:rPr>
              <a:t>max</a:t>
            </a:r>
            <a:r>
              <a:rPr lang="en-GB" sz="2000" dirty="0"/>
              <a:t>(x, y, z, …): return the largest value of the arguments</a:t>
            </a:r>
          </a:p>
          <a:p>
            <a:pPr>
              <a:buSzPct val="120000"/>
              <a:buFont typeface="Wingdings" panose="05000000000000000000" pitchFamily="2" charset="2"/>
              <a:buChar char="§"/>
            </a:pPr>
            <a:endParaRPr lang="en-GB" sz="800" dirty="0"/>
          </a:p>
          <a:p>
            <a:pPr>
              <a:buSzPct val="120000"/>
              <a:buFont typeface="Wingdings" panose="05000000000000000000" pitchFamily="2" charset="2"/>
              <a:buChar char="§"/>
            </a:pPr>
            <a:r>
              <a:rPr lang="en-GB" sz="2000" dirty="0">
                <a:solidFill>
                  <a:srgbClr val="FF0000"/>
                </a:solidFill>
              </a:rPr>
              <a:t>min</a:t>
            </a:r>
            <a:r>
              <a:rPr lang="en-GB" sz="2000" dirty="0"/>
              <a:t>(x, y, z, …): return the smallest value of the arguments</a:t>
            </a:r>
          </a:p>
        </p:txBody>
      </p:sp>
      <p:sp>
        <p:nvSpPr>
          <p:cNvPr id="6" name="Slide Number Placeholder 5"/>
          <p:cNvSpPr>
            <a:spLocks noGrp="1"/>
          </p:cNvSpPr>
          <p:nvPr>
            <p:ph type="sldNum" sz="quarter" idx="12"/>
          </p:nvPr>
        </p:nvSpPr>
        <p:spPr/>
        <p:txBody>
          <a:bodyPr/>
          <a:lstStyle/>
          <a:p>
            <a:fld id="{C97E77DA-E9A8-4806-97C9-32DFE40BF776}" type="slidenum">
              <a:rPr lang="en-GB" altLang="en-US" smtClean="0"/>
              <a:pPr/>
              <a:t>28</a:t>
            </a:fld>
            <a:endParaRPr lang="en-GB" altLang="en-US" dirty="0"/>
          </a:p>
        </p:txBody>
      </p:sp>
      <p:sp>
        <p:nvSpPr>
          <p:cNvPr id="2" name="TextBox 1"/>
          <p:cNvSpPr txBox="1"/>
          <p:nvPr/>
        </p:nvSpPr>
        <p:spPr>
          <a:xfrm>
            <a:off x="6906208" y="2780928"/>
            <a:ext cx="1656184" cy="923330"/>
          </a:xfrm>
          <a:prstGeom prst="rect">
            <a:avLst/>
          </a:prstGeom>
          <a:noFill/>
          <a:ln>
            <a:solidFill>
              <a:schemeClr val="tx1"/>
            </a:solidFill>
          </a:ln>
        </p:spPr>
        <p:txBody>
          <a:bodyPr wrap="square" rtlCol="0">
            <a:spAutoFit/>
          </a:bodyPr>
          <a:lstStyle/>
          <a:p>
            <a:r>
              <a:rPr lang="en-GB" sz="1800" dirty="0">
                <a:solidFill>
                  <a:srgbClr val="7030A0"/>
                </a:solidFill>
              </a:rPr>
              <a:t>Always end up with an even number!</a:t>
            </a:r>
          </a:p>
        </p:txBody>
      </p:sp>
    </p:spTree>
    <p:extLst>
      <p:ext uri="{BB962C8B-B14F-4D97-AF65-F5344CB8AC3E}">
        <p14:creationId xmlns:p14="http://schemas.microsoft.com/office/powerpoint/2010/main" val="265737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GB" dirty="0"/>
              <a:t>Associativity</a:t>
            </a:r>
          </a:p>
        </p:txBody>
      </p:sp>
      <p:sp>
        <p:nvSpPr>
          <p:cNvPr id="8" name="Content Placeholder 7"/>
          <p:cNvSpPr>
            <a:spLocks noGrp="1"/>
          </p:cNvSpPr>
          <p:nvPr>
            <p:ph idx="1"/>
          </p:nvPr>
        </p:nvSpPr>
        <p:spPr>
          <a:xfrm>
            <a:off x="424367" y="2065224"/>
            <a:ext cx="8703568" cy="3046553"/>
          </a:xfrm>
        </p:spPr>
        <p:txBody>
          <a:bodyPr/>
          <a:lstStyle/>
          <a:p>
            <a:pPr>
              <a:buSzPct val="120000"/>
              <a:buFont typeface="Wingdings" panose="05000000000000000000" pitchFamily="2" charset="2"/>
              <a:buChar char="§"/>
            </a:pPr>
            <a:r>
              <a:rPr lang="en-GB" sz="2400" dirty="0"/>
              <a:t>All operators have </a:t>
            </a:r>
            <a:r>
              <a:rPr lang="en-GB" sz="2400" dirty="0">
                <a:solidFill>
                  <a:srgbClr val="FF0000"/>
                </a:solidFill>
              </a:rPr>
              <a:t>left to right </a:t>
            </a:r>
            <a:r>
              <a:rPr lang="en-GB" sz="2400" dirty="0"/>
              <a:t>associativity except </a:t>
            </a:r>
            <a:r>
              <a:rPr lang="en-GB" sz="2400" dirty="0">
                <a:solidFill>
                  <a:srgbClr val="0070C0"/>
                </a:solidFill>
              </a:rPr>
              <a:t>exponentiation</a:t>
            </a:r>
            <a:r>
              <a:rPr lang="en-GB" sz="2400" dirty="0"/>
              <a:t> which has </a:t>
            </a:r>
            <a:r>
              <a:rPr lang="en-GB" sz="2400" dirty="0">
                <a:solidFill>
                  <a:srgbClr val="0070C0"/>
                </a:solidFill>
              </a:rPr>
              <a:t>right to left </a:t>
            </a:r>
            <a:r>
              <a:rPr lang="en-GB" sz="2400" dirty="0"/>
              <a:t>associativity</a:t>
            </a:r>
          </a:p>
          <a:p>
            <a:pPr marL="0" indent="0">
              <a:buSzPct val="120000"/>
              <a:buNone/>
            </a:pPr>
            <a:r>
              <a:rPr lang="en-GB" sz="2400" dirty="0"/>
              <a:t>	p=3-4-7     # value</a:t>
            </a:r>
          </a:p>
          <a:p>
            <a:pPr marL="0" indent="0">
              <a:buSzPct val="120000"/>
              <a:buNone/>
            </a:pPr>
            <a:r>
              <a:rPr lang="en-GB" sz="2400" dirty="0"/>
              <a:t>	p=1/2/4     # value 	</a:t>
            </a:r>
          </a:p>
          <a:p>
            <a:pPr marL="0" indent="0">
              <a:buSzPct val="120000"/>
              <a:buNone/>
            </a:pPr>
            <a:r>
              <a:rPr lang="en-GB" sz="2400" dirty="0"/>
              <a:t>	p=2**2**3 # value 	</a:t>
            </a:r>
          </a:p>
          <a:p>
            <a:pPr marL="0" indent="0">
              <a:buSzPct val="120000"/>
              <a:buNone/>
            </a:pPr>
            <a:r>
              <a:rPr lang="en-GB" sz="2400" dirty="0"/>
              <a:t>	p=4+5+6   # rule for associativity not required</a:t>
            </a:r>
          </a:p>
        </p:txBody>
      </p:sp>
      <p:sp>
        <p:nvSpPr>
          <p:cNvPr id="6" name="Slide Number Placeholder 5"/>
          <p:cNvSpPr>
            <a:spLocks noGrp="1"/>
          </p:cNvSpPr>
          <p:nvPr>
            <p:ph type="sldNum" sz="quarter" idx="12"/>
          </p:nvPr>
        </p:nvSpPr>
        <p:spPr/>
        <p:txBody>
          <a:bodyPr/>
          <a:lstStyle/>
          <a:p>
            <a:fld id="{C97E77DA-E9A8-4806-97C9-32DFE40BF776}" type="slidenum">
              <a:rPr lang="en-GB" altLang="en-US" smtClean="0"/>
              <a:pPr/>
              <a:t>29</a:t>
            </a:fld>
            <a:endParaRPr lang="en-GB" altLang="en-US" dirty="0"/>
          </a:p>
        </p:txBody>
      </p:sp>
      <p:sp>
        <p:nvSpPr>
          <p:cNvPr id="2" name="TextBox 1"/>
          <p:cNvSpPr txBox="1"/>
          <p:nvPr/>
        </p:nvSpPr>
        <p:spPr>
          <a:xfrm>
            <a:off x="809762" y="5243770"/>
            <a:ext cx="7876708" cy="830997"/>
          </a:xfrm>
          <a:prstGeom prst="rect">
            <a:avLst/>
          </a:prstGeom>
          <a:noFill/>
        </p:spPr>
        <p:txBody>
          <a:bodyPr wrap="none" rtlCol="0">
            <a:spAutoFit/>
          </a:bodyPr>
          <a:lstStyle/>
          <a:p>
            <a:r>
              <a:rPr lang="en-GB" dirty="0"/>
              <a:t>See PFE Appendix B. If in any doubt use brackets. Never</a:t>
            </a:r>
          </a:p>
          <a:p>
            <a:r>
              <a:rPr lang="en-GB" dirty="0"/>
              <a:t>write anything as horrible as 1/2/4</a:t>
            </a:r>
          </a:p>
        </p:txBody>
      </p:sp>
    </p:spTree>
    <p:extLst>
      <p:ext uri="{BB962C8B-B14F-4D97-AF65-F5344CB8AC3E}">
        <p14:creationId xmlns:p14="http://schemas.microsoft.com/office/powerpoint/2010/main" val="3168583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p:txBody>
          <a:bodyPr/>
          <a:lstStyle/>
          <a:p>
            <a:pPr algn="ctr"/>
            <a:r>
              <a:rPr lang="en-GB" altLang="en-US" dirty="0"/>
              <a:t>Recall Number Types</a:t>
            </a:r>
          </a:p>
        </p:txBody>
      </p:sp>
      <p:sp>
        <p:nvSpPr>
          <p:cNvPr id="4099" name="Content Placeholder 2"/>
          <p:cNvSpPr>
            <a:spLocks noGrp="1"/>
          </p:cNvSpPr>
          <p:nvPr>
            <p:ph idx="4294967295"/>
          </p:nvPr>
        </p:nvSpPr>
        <p:spPr>
          <a:xfrm>
            <a:off x="713284" y="2060848"/>
            <a:ext cx="7973516" cy="3733800"/>
          </a:xfrm>
        </p:spPr>
        <p:txBody>
          <a:bodyPr/>
          <a:lstStyle/>
          <a:p>
            <a:pPr>
              <a:buSzPct val="120000"/>
              <a:buFont typeface="Wingdings" panose="05000000000000000000" pitchFamily="2" charset="2"/>
              <a:buChar char="§"/>
            </a:pPr>
            <a:r>
              <a:rPr lang="en-GB" altLang="en-US" sz="2400" dirty="0"/>
              <a:t>Type</a:t>
            </a:r>
            <a:r>
              <a:rPr lang="en-GB" altLang="en-US" sz="2400" dirty="0">
                <a:solidFill>
                  <a:srgbClr val="FF0000"/>
                </a:solidFill>
              </a:rPr>
              <a:t> </a:t>
            </a:r>
            <a:r>
              <a:rPr lang="en-GB" altLang="en-US" sz="2400" dirty="0" err="1">
                <a:solidFill>
                  <a:srgbClr val="FF0000"/>
                </a:solidFill>
              </a:rPr>
              <a:t>int</a:t>
            </a:r>
            <a:r>
              <a:rPr lang="en-GB" altLang="en-US" sz="2400" dirty="0"/>
              <a:t>: whole numbers, positive, zero and negative, e.g. 1, 0, -1.</a:t>
            </a:r>
          </a:p>
          <a:p>
            <a:pPr>
              <a:buSzPct val="120000"/>
              <a:buFont typeface="Wingdings" panose="05000000000000000000" pitchFamily="2" charset="2"/>
              <a:buChar char="§"/>
            </a:pPr>
            <a:endParaRPr lang="en-GB" altLang="en-US" sz="2400" dirty="0"/>
          </a:p>
          <a:p>
            <a:pPr>
              <a:buSzPct val="120000"/>
              <a:buFont typeface="Wingdings" panose="05000000000000000000" pitchFamily="2" charset="2"/>
              <a:buChar char="§"/>
            </a:pPr>
            <a:r>
              <a:rPr lang="en-GB" altLang="en-US" sz="2400" dirty="0"/>
              <a:t>Type </a:t>
            </a:r>
            <a:r>
              <a:rPr lang="en-GB" altLang="en-US" sz="2400" dirty="0">
                <a:solidFill>
                  <a:srgbClr val="FF0000"/>
                </a:solidFill>
              </a:rPr>
              <a:t>float</a:t>
            </a:r>
            <a:r>
              <a:rPr lang="en-GB" altLang="en-US" sz="2400" dirty="0"/>
              <a:t>: decimal fractions, e.g. 1.28, 3.0, -2.5, 0.0.</a:t>
            </a:r>
          </a:p>
          <a:p>
            <a:pPr>
              <a:buSzPct val="120000"/>
              <a:buFont typeface="Wingdings" panose="05000000000000000000" pitchFamily="2" charset="2"/>
              <a:buChar char="§"/>
            </a:pPr>
            <a:endParaRPr lang="en-GB" altLang="en-US" sz="2400" dirty="0"/>
          </a:p>
          <a:p>
            <a:pPr>
              <a:buSzPct val="120000"/>
              <a:buFont typeface="Wingdings" panose="05000000000000000000" pitchFamily="2" charset="2"/>
              <a:buChar char="§"/>
            </a:pPr>
            <a:r>
              <a:rPr lang="en-GB" altLang="en-US" sz="2400" dirty="0"/>
              <a:t>Warning: a number literal such as 1.3 cannot be represented exactly in a running program. Instead, the program uses a number of type float very near to 1.3. </a:t>
            </a:r>
          </a:p>
          <a:p>
            <a:endParaRPr lang="en-GB" altLang="en-US" sz="2400" dirty="0"/>
          </a:p>
        </p:txBody>
      </p:sp>
      <p:sp>
        <p:nvSpPr>
          <p:cNvPr id="4101" name="Footer Placeholder 4"/>
          <p:cNvSpPr txBox="1">
            <a:spLocks noGrp="1"/>
          </p:cNvSpPr>
          <p:nvPr/>
        </p:nvSpPr>
        <p:spPr bwMode="auto">
          <a:xfrm>
            <a:off x="3352800" y="632460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en-GB" altLang="en-US" sz="1400" dirty="0"/>
              <a:t>PFE Section 2.1</a:t>
            </a:r>
          </a:p>
        </p:txBody>
      </p:sp>
      <p:sp>
        <p:nvSpPr>
          <p:cNvPr id="4102" name="Slide Number Placeholder 5"/>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462D74DC-7403-4730-A794-2AE3894636C3}" type="slidenum">
              <a:rPr lang="en-GB" altLang="en-US" sz="1400"/>
              <a:pPr algn="r" eaLnBrk="1" hangingPunct="1">
                <a:spcBef>
                  <a:spcPct val="0"/>
                </a:spcBef>
                <a:buClrTx/>
                <a:buSzTx/>
                <a:buFontTx/>
                <a:buNone/>
              </a:pPr>
              <a:t>3</a:t>
            </a:fld>
            <a:endParaRPr lang="en-GB" altLang="en-US" sz="1400"/>
          </a:p>
        </p:txBody>
      </p:sp>
      <p:sp>
        <p:nvSpPr>
          <p:cNvPr id="3" name="Slide Number Placeholder 2">
            <a:extLst>
              <a:ext uri="{FF2B5EF4-FFF2-40B4-BE49-F238E27FC236}">
                <a16:creationId xmlns:a16="http://schemas.microsoft.com/office/drawing/2014/main" id="{D7E719B1-D9ED-441A-A373-6590A6B99A58}"/>
              </a:ext>
            </a:extLst>
          </p:cNvPr>
          <p:cNvSpPr>
            <a:spLocks noGrp="1"/>
          </p:cNvSpPr>
          <p:nvPr>
            <p:ph type="sldNum" sz="quarter" idx="12"/>
          </p:nvPr>
        </p:nvSpPr>
        <p:spPr/>
        <p:txBody>
          <a:bodyPr/>
          <a:lstStyle/>
          <a:p>
            <a:fld id="{6E31CFCA-1219-42E1-A978-BED6585EB614}" type="slidenum">
              <a:rPr lang="en-GB" altLang="en-US" smtClean="0"/>
              <a:pPr/>
              <a:t>3</a:t>
            </a:fld>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GB" dirty="0"/>
              <a:t>Question R2.5</a:t>
            </a:r>
          </a:p>
        </p:txBody>
      </p:sp>
      <p:sp>
        <p:nvSpPr>
          <p:cNvPr id="8" name="Content Placeholder 7"/>
          <p:cNvSpPr>
            <a:spLocks noGrp="1"/>
          </p:cNvSpPr>
          <p:nvPr>
            <p:ph idx="1"/>
          </p:nvPr>
        </p:nvSpPr>
        <p:spPr>
          <a:xfrm>
            <a:off x="448816" y="2077361"/>
            <a:ext cx="8703568" cy="847583"/>
          </a:xfrm>
        </p:spPr>
        <p:txBody>
          <a:bodyPr/>
          <a:lstStyle/>
          <a:p>
            <a:pPr>
              <a:buSzPct val="120000"/>
              <a:buFont typeface="Wingdings" panose="05000000000000000000" pitchFamily="2" charset="2"/>
              <a:buChar char="§"/>
            </a:pPr>
            <a:r>
              <a:rPr lang="en-GB" sz="2000" dirty="0"/>
              <a:t>What are the values of the following expressions? In each line assume</a:t>
            </a:r>
          </a:p>
          <a:p>
            <a:pPr marL="0" indent="0">
              <a:buSzPct val="120000"/>
              <a:buNone/>
            </a:pPr>
            <a:r>
              <a:rPr lang="en-GB" sz="2000" dirty="0"/>
              <a:t>	x = 2.5   y = -1.5   m = 18   n = 4 </a:t>
            </a:r>
          </a:p>
        </p:txBody>
      </p:sp>
      <p:sp>
        <p:nvSpPr>
          <p:cNvPr id="6" name="Slide Number Placeholder 5"/>
          <p:cNvSpPr>
            <a:spLocks noGrp="1"/>
          </p:cNvSpPr>
          <p:nvPr>
            <p:ph type="sldNum" sz="quarter" idx="12"/>
          </p:nvPr>
        </p:nvSpPr>
        <p:spPr/>
        <p:txBody>
          <a:bodyPr/>
          <a:lstStyle/>
          <a:p>
            <a:fld id="{C97E77DA-E9A8-4806-97C9-32DFE40BF776}" type="slidenum">
              <a:rPr lang="en-GB" altLang="en-US" smtClean="0">
                <a:solidFill>
                  <a:srgbClr val="000000"/>
                </a:solidFill>
              </a:rPr>
              <a:pPr/>
              <a:t>30</a:t>
            </a:fld>
            <a:endParaRPr lang="en-GB" altLang="en-US">
              <a:solidFill>
                <a:srgbClr val="000000"/>
              </a:solidFill>
            </a:endParaRPr>
          </a:p>
        </p:txBody>
      </p:sp>
      <p:sp>
        <p:nvSpPr>
          <p:cNvPr id="3" name="TextBox 2"/>
          <p:cNvSpPr txBox="1"/>
          <p:nvPr/>
        </p:nvSpPr>
        <p:spPr>
          <a:xfrm>
            <a:off x="1866900" y="3068960"/>
            <a:ext cx="6054606" cy="2862322"/>
          </a:xfrm>
          <a:prstGeom prst="rect">
            <a:avLst/>
          </a:prstGeom>
          <a:noFill/>
        </p:spPr>
        <p:txBody>
          <a:bodyPr wrap="none" rtlCol="0">
            <a:spAutoFit/>
          </a:bodyPr>
          <a:lstStyle/>
          <a:p>
            <a:pPr marL="457200" indent="-457200">
              <a:buFont typeface="+mj-lt"/>
              <a:buAutoNum type="arabicPeriod"/>
            </a:pPr>
            <a:r>
              <a:rPr lang="en-GB" sz="2000" dirty="0"/>
              <a:t>x*y-(</a:t>
            </a:r>
            <a:r>
              <a:rPr lang="en-GB" sz="2000" dirty="0" err="1"/>
              <a:t>x+n</a:t>
            </a:r>
            <a:r>
              <a:rPr lang="en-GB" sz="2000" dirty="0"/>
              <a:t>)*y</a:t>
            </a:r>
          </a:p>
          <a:p>
            <a:pPr marL="457200" indent="-457200">
              <a:buFont typeface="+mj-lt"/>
              <a:buAutoNum type="arabicPeriod"/>
            </a:pPr>
            <a:endParaRPr lang="en-GB" sz="2000" dirty="0"/>
          </a:p>
          <a:p>
            <a:pPr marL="457200" indent="-457200">
              <a:buFont typeface="+mj-lt"/>
              <a:buAutoNum type="arabicPeriod"/>
            </a:pPr>
            <a:r>
              <a:rPr lang="en-GB" sz="2000" dirty="0"/>
              <a:t>m//</a:t>
            </a:r>
            <a:r>
              <a:rPr lang="en-GB" sz="2000" dirty="0" err="1"/>
              <a:t>n+m%n</a:t>
            </a:r>
            <a:endParaRPr lang="en-GB" sz="2000" dirty="0"/>
          </a:p>
          <a:p>
            <a:pPr marL="457200" indent="-457200">
              <a:buFont typeface="+mj-lt"/>
              <a:buAutoNum type="arabicPeriod"/>
            </a:pPr>
            <a:endParaRPr lang="en-GB" sz="2000" dirty="0"/>
          </a:p>
          <a:p>
            <a:pPr marL="457200" indent="-457200">
              <a:buFont typeface="+mj-lt"/>
              <a:buAutoNum type="arabicPeriod"/>
            </a:pPr>
            <a:r>
              <a:rPr lang="en-GB" sz="2000" dirty="0"/>
              <a:t>5*x-n/5</a:t>
            </a:r>
          </a:p>
          <a:p>
            <a:pPr marL="457200" indent="-457200">
              <a:buFont typeface="+mj-lt"/>
              <a:buAutoNum type="arabicPeriod"/>
            </a:pPr>
            <a:endParaRPr lang="en-GB" sz="2000" dirty="0"/>
          </a:p>
          <a:p>
            <a:pPr marL="457200" indent="-457200">
              <a:buFont typeface="+mj-lt"/>
              <a:buAutoNum type="arabicPeriod"/>
            </a:pPr>
            <a:r>
              <a:rPr lang="en-GB" sz="2000" dirty="0"/>
              <a:t>1-(1-(1-(1-(1-n))))</a:t>
            </a:r>
          </a:p>
          <a:p>
            <a:pPr marL="457200" indent="-457200">
              <a:buFont typeface="+mj-lt"/>
              <a:buAutoNum type="arabicPeriod"/>
            </a:pPr>
            <a:endParaRPr lang="en-GB" sz="2000" dirty="0"/>
          </a:p>
          <a:p>
            <a:pPr marL="457200" indent="-457200">
              <a:buFont typeface="+mj-lt"/>
              <a:buAutoNum type="arabicPeriod"/>
            </a:pPr>
            <a:r>
              <a:rPr lang="en-GB" sz="2000" dirty="0" err="1"/>
              <a:t>sqrt</a:t>
            </a:r>
            <a:r>
              <a:rPr lang="en-GB" sz="2000" dirty="0"/>
              <a:t>(</a:t>
            </a:r>
            <a:r>
              <a:rPr lang="en-GB" sz="2000" dirty="0" err="1"/>
              <a:t>sqrt</a:t>
            </a:r>
            <a:r>
              <a:rPr lang="en-GB" sz="2000" dirty="0"/>
              <a:t>(n))   # </a:t>
            </a:r>
            <a:r>
              <a:rPr lang="en-GB" sz="2000" dirty="0" err="1"/>
              <a:t>sqrt</a:t>
            </a:r>
            <a:r>
              <a:rPr lang="en-GB" sz="2000" dirty="0"/>
              <a:t> is the square root function</a:t>
            </a:r>
          </a:p>
        </p:txBody>
      </p:sp>
    </p:spTree>
    <p:extLst>
      <p:ext uri="{BB962C8B-B14F-4D97-AF65-F5344CB8AC3E}">
        <p14:creationId xmlns:p14="http://schemas.microsoft.com/office/powerpoint/2010/main" val="36198883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GB" dirty="0"/>
              <a:t>Question R2.6</a:t>
            </a:r>
          </a:p>
        </p:txBody>
      </p:sp>
      <p:sp>
        <p:nvSpPr>
          <p:cNvPr id="6" name="Slide Number Placeholder 5"/>
          <p:cNvSpPr>
            <a:spLocks noGrp="1"/>
          </p:cNvSpPr>
          <p:nvPr>
            <p:ph type="sldNum" sz="quarter" idx="12"/>
          </p:nvPr>
        </p:nvSpPr>
        <p:spPr/>
        <p:txBody>
          <a:bodyPr/>
          <a:lstStyle/>
          <a:p>
            <a:fld id="{C97E77DA-E9A8-4806-97C9-32DFE40BF776}" type="slidenum">
              <a:rPr lang="en-GB" altLang="en-US" smtClean="0">
                <a:solidFill>
                  <a:srgbClr val="000000"/>
                </a:solidFill>
              </a:rPr>
              <a:pPr/>
              <a:t>31</a:t>
            </a:fld>
            <a:endParaRPr lang="en-GB" altLang="en-US">
              <a:solidFill>
                <a:srgbClr val="000000"/>
              </a:solidFill>
            </a:endParaRPr>
          </a:p>
        </p:txBody>
      </p:sp>
      <p:pic>
        <p:nvPicPr>
          <p:cNvPr id="3" name="Picture 2"/>
          <p:cNvPicPr>
            <a:picLocks noChangeAspect="1"/>
          </p:cNvPicPr>
          <p:nvPr/>
        </p:nvPicPr>
        <p:blipFill>
          <a:blip r:embed="rId3"/>
          <a:stretch>
            <a:fillRect/>
          </a:stretch>
        </p:blipFill>
        <p:spPr>
          <a:xfrm>
            <a:off x="331648" y="1886738"/>
            <a:ext cx="8797290" cy="3840813"/>
          </a:xfrm>
          <a:prstGeom prst="rect">
            <a:avLst/>
          </a:prstGeom>
        </p:spPr>
      </p:pic>
    </p:spTree>
    <p:extLst>
      <p:ext uri="{BB962C8B-B14F-4D97-AF65-F5344CB8AC3E}">
        <p14:creationId xmlns:p14="http://schemas.microsoft.com/office/powerpoint/2010/main" val="993984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p:txBody>
          <a:bodyPr/>
          <a:lstStyle/>
          <a:p>
            <a:pPr algn="ctr"/>
            <a:r>
              <a:rPr lang="en-GB" altLang="en-US" sz="2800" dirty="0"/>
              <a:t>Recall Creation and Initialisation of Variables</a:t>
            </a:r>
          </a:p>
        </p:txBody>
      </p:sp>
      <p:sp>
        <p:nvSpPr>
          <p:cNvPr id="5123" name="Content Placeholder 2"/>
          <p:cNvSpPr>
            <a:spLocks noGrp="1"/>
          </p:cNvSpPr>
          <p:nvPr>
            <p:ph idx="4294967295"/>
          </p:nvPr>
        </p:nvSpPr>
        <p:spPr>
          <a:xfrm>
            <a:off x="1043608" y="1916832"/>
            <a:ext cx="7772400" cy="4407768"/>
          </a:xfrm>
        </p:spPr>
        <p:txBody>
          <a:bodyPr/>
          <a:lstStyle/>
          <a:p>
            <a:pPr>
              <a:buFont typeface="Wingdings" panose="05000000000000000000" pitchFamily="2" charset="2"/>
              <a:buNone/>
            </a:pPr>
            <a:r>
              <a:rPr lang="en-GB" altLang="en-US" sz="2400" dirty="0">
                <a:solidFill>
                  <a:srgbClr val="FF0000"/>
                </a:solidFill>
              </a:rPr>
              <a:t>cansPerPack</a:t>
            </a:r>
            <a:r>
              <a:rPr lang="en-GB" altLang="en-US" sz="2400" dirty="0"/>
              <a:t> = </a:t>
            </a:r>
            <a:r>
              <a:rPr lang="en-GB" altLang="en-US" sz="2400" dirty="0">
                <a:solidFill>
                  <a:srgbClr val="00B050"/>
                </a:solidFill>
              </a:rPr>
              <a:t>6</a:t>
            </a:r>
          </a:p>
          <a:p>
            <a:pPr>
              <a:buFont typeface="Wingdings" panose="05000000000000000000" pitchFamily="2" charset="2"/>
              <a:buNone/>
            </a:pPr>
            <a:r>
              <a:rPr lang="en-GB" altLang="en-US" sz="2400" dirty="0"/>
              <a:t># create the variable cansPerPack and </a:t>
            </a:r>
          </a:p>
          <a:p>
            <a:pPr>
              <a:buNone/>
            </a:pPr>
            <a:r>
              <a:rPr lang="en-GB" altLang="en-US" sz="2400" dirty="0"/>
              <a:t># initialise it with the value 6 of type </a:t>
            </a:r>
            <a:r>
              <a:rPr lang="en-GB" altLang="en-US" sz="2400" dirty="0" err="1">
                <a:solidFill>
                  <a:srgbClr val="00B050"/>
                </a:solidFill>
              </a:rPr>
              <a:t>int</a:t>
            </a:r>
            <a:endParaRPr lang="en-GB" altLang="en-US" sz="2400" dirty="0">
              <a:solidFill>
                <a:srgbClr val="00B050"/>
              </a:solidFill>
            </a:endParaRPr>
          </a:p>
          <a:p>
            <a:pPr>
              <a:buFont typeface="Wingdings" panose="05000000000000000000" pitchFamily="2" charset="2"/>
              <a:buNone/>
            </a:pPr>
            <a:endParaRPr lang="en-GB" altLang="en-US" sz="2400" dirty="0"/>
          </a:p>
          <a:p>
            <a:pPr>
              <a:buFont typeface="Wingdings" panose="05000000000000000000" pitchFamily="2" charset="2"/>
              <a:buNone/>
            </a:pPr>
            <a:r>
              <a:rPr lang="en-GB" altLang="en-US" sz="2400" dirty="0">
                <a:solidFill>
                  <a:srgbClr val="FF0000"/>
                </a:solidFill>
              </a:rPr>
              <a:t>cansPerPack</a:t>
            </a:r>
            <a:r>
              <a:rPr lang="en-GB" altLang="en-US" sz="2400" dirty="0"/>
              <a:t> = </a:t>
            </a:r>
            <a:r>
              <a:rPr lang="en-GB" altLang="en-US" sz="2400" dirty="0">
                <a:solidFill>
                  <a:srgbClr val="00B050"/>
                </a:solidFill>
              </a:rPr>
              <a:t>8</a:t>
            </a:r>
          </a:p>
          <a:p>
            <a:pPr>
              <a:buFont typeface="Wingdings" panose="05000000000000000000" pitchFamily="2" charset="2"/>
              <a:buNone/>
            </a:pPr>
            <a:r>
              <a:rPr lang="en-GB" altLang="en-US" sz="2400" dirty="0"/>
              <a:t># overwrite the previous value 6 with the new value 8</a:t>
            </a:r>
          </a:p>
          <a:p>
            <a:pPr>
              <a:buFont typeface="Wingdings" panose="05000000000000000000" pitchFamily="2" charset="2"/>
              <a:buNone/>
            </a:pPr>
            <a:endParaRPr lang="en-GB" altLang="en-US" sz="2400" dirty="0">
              <a:solidFill>
                <a:srgbClr val="0070C0"/>
              </a:solidFill>
            </a:endParaRPr>
          </a:p>
          <a:p>
            <a:pPr>
              <a:buFont typeface="Wingdings" panose="05000000000000000000" pitchFamily="2" charset="2"/>
              <a:buNone/>
            </a:pPr>
            <a:r>
              <a:rPr lang="en-GB" altLang="en-US" sz="2400" dirty="0">
                <a:solidFill>
                  <a:srgbClr val="FF0000"/>
                </a:solidFill>
              </a:rPr>
              <a:t>cansPerPack</a:t>
            </a:r>
            <a:r>
              <a:rPr lang="en-GB" altLang="en-US" sz="2400" dirty="0"/>
              <a:t> = </a:t>
            </a:r>
            <a:r>
              <a:rPr lang="en-GB" altLang="en-US" sz="2400" dirty="0">
                <a:solidFill>
                  <a:srgbClr val="0070C0"/>
                </a:solidFill>
              </a:rPr>
              <a:t>8.5</a:t>
            </a:r>
          </a:p>
          <a:p>
            <a:pPr>
              <a:buFont typeface="Wingdings" panose="05000000000000000000" pitchFamily="2" charset="2"/>
              <a:buNone/>
            </a:pPr>
            <a:r>
              <a:rPr lang="en-GB" altLang="en-US" sz="2400" dirty="0"/>
              <a:t># The values of cansPerPack can be switched from type</a:t>
            </a:r>
          </a:p>
          <a:p>
            <a:pPr>
              <a:buFont typeface="Wingdings" panose="05000000000000000000" pitchFamily="2" charset="2"/>
              <a:buNone/>
            </a:pPr>
            <a:r>
              <a:rPr lang="en-GB" altLang="en-US" sz="2400" dirty="0"/>
              <a:t># </a:t>
            </a:r>
            <a:r>
              <a:rPr lang="en-GB" altLang="en-US" sz="2400" dirty="0" err="1">
                <a:solidFill>
                  <a:srgbClr val="00B050"/>
                </a:solidFill>
              </a:rPr>
              <a:t>int</a:t>
            </a:r>
            <a:r>
              <a:rPr lang="en-GB" altLang="en-US" sz="2400" dirty="0"/>
              <a:t> to type </a:t>
            </a:r>
            <a:r>
              <a:rPr lang="en-GB" altLang="en-US" sz="2400" dirty="0">
                <a:solidFill>
                  <a:srgbClr val="0070C0"/>
                </a:solidFill>
              </a:rPr>
              <a:t>float</a:t>
            </a:r>
            <a:r>
              <a:rPr lang="en-GB" altLang="en-US" sz="2400" dirty="0"/>
              <a:t> and conversely </a:t>
            </a:r>
          </a:p>
          <a:p>
            <a:pPr>
              <a:buFont typeface="Wingdings" panose="05000000000000000000" pitchFamily="2" charset="2"/>
              <a:buNone/>
            </a:pPr>
            <a:endParaRPr lang="en-GB" altLang="en-US" dirty="0"/>
          </a:p>
          <a:p>
            <a:pPr>
              <a:buFont typeface="Wingdings" panose="05000000000000000000" pitchFamily="2" charset="2"/>
              <a:buNone/>
            </a:pPr>
            <a:endParaRPr lang="en-GB" altLang="en-US" dirty="0"/>
          </a:p>
        </p:txBody>
      </p:sp>
      <p:sp>
        <p:nvSpPr>
          <p:cNvPr id="5125" name="Footer Placeholder 4"/>
          <p:cNvSpPr txBox="1">
            <a:spLocks noGrp="1"/>
          </p:cNvSpPr>
          <p:nvPr/>
        </p:nvSpPr>
        <p:spPr bwMode="auto">
          <a:xfrm>
            <a:off x="3352800" y="632460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en-GB" altLang="en-US" sz="1400" dirty="0"/>
              <a:t>PFE Section 2.1</a:t>
            </a:r>
          </a:p>
        </p:txBody>
      </p:sp>
      <p:sp>
        <p:nvSpPr>
          <p:cNvPr id="5126" name="Slide Number Placeholder 5"/>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4A39AEBD-CFB2-4BCB-B292-1D507FF2B627}" type="slidenum">
              <a:rPr lang="en-GB" altLang="en-US" sz="1400"/>
              <a:pPr algn="r" eaLnBrk="1" hangingPunct="1">
                <a:spcBef>
                  <a:spcPct val="0"/>
                </a:spcBef>
                <a:buClrTx/>
                <a:buSzTx/>
                <a:buFontTx/>
                <a:buNone/>
              </a:pPr>
              <a:t>4</a:t>
            </a:fld>
            <a:endParaRPr lang="en-GB" altLang="en-US" sz="1400"/>
          </a:p>
        </p:txBody>
      </p:sp>
      <p:sp>
        <p:nvSpPr>
          <p:cNvPr id="3" name="Slide Number Placeholder 2">
            <a:extLst>
              <a:ext uri="{FF2B5EF4-FFF2-40B4-BE49-F238E27FC236}">
                <a16:creationId xmlns:a16="http://schemas.microsoft.com/office/drawing/2014/main" id="{EB0D3B98-6AD4-462B-8450-2C35A0D94977}"/>
              </a:ext>
            </a:extLst>
          </p:cNvPr>
          <p:cNvSpPr>
            <a:spLocks noGrp="1"/>
          </p:cNvSpPr>
          <p:nvPr>
            <p:ph type="sldNum" sz="quarter" idx="12"/>
          </p:nvPr>
        </p:nvSpPr>
        <p:spPr/>
        <p:txBody>
          <a:bodyPr/>
          <a:lstStyle/>
          <a:p>
            <a:fld id="{6E31CFCA-1219-42E1-A978-BED6585EB614}" type="slidenum">
              <a:rPr lang="en-GB" altLang="en-US" smtClean="0"/>
              <a:pPr/>
              <a:t>4</a:t>
            </a:fld>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2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12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12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683568" y="617538"/>
            <a:ext cx="7793037" cy="1143000"/>
          </a:xfrm>
        </p:spPr>
        <p:txBody>
          <a:bodyPr/>
          <a:lstStyle/>
          <a:p>
            <a:pPr algn="ctr"/>
            <a:r>
              <a:rPr lang="en-GB" altLang="en-US" dirty="0"/>
              <a:t>Square Root of 2</a:t>
            </a:r>
          </a:p>
        </p:txBody>
      </p:sp>
      <p:sp>
        <p:nvSpPr>
          <p:cNvPr id="5126" name="Slide Number Placeholder 5"/>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4A39AEBD-CFB2-4BCB-B292-1D507FF2B627}" type="slidenum">
              <a:rPr lang="en-GB" altLang="en-US" sz="1400"/>
              <a:pPr algn="r" eaLnBrk="1" hangingPunct="1">
                <a:spcBef>
                  <a:spcPct val="0"/>
                </a:spcBef>
                <a:buClrTx/>
                <a:buSzTx/>
                <a:buFontTx/>
                <a:buNone/>
              </a:pPr>
              <a:t>5</a:t>
            </a:fld>
            <a:endParaRPr lang="en-GB" altLang="en-US" sz="1400"/>
          </a:p>
        </p:txBody>
      </p:sp>
      <p:pic>
        <p:nvPicPr>
          <p:cNvPr id="2" name="Picture 1" descr="Screen Shot 2016-10-13 at 09.42.1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9942" y="2134357"/>
            <a:ext cx="7204115" cy="3816424"/>
          </a:xfrm>
          <a:prstGeom prst="rect">
            <a:avLst/>
          </a:prstGeom>
        </p:spPr>
      </p:pic>
      <p:sp>
        <p:nvSpPr>
          <p:cNvPr id="4" name="Slide Number Placeholder 3">
            <a:extLst>
              <a:ext uri="{FF2B5EF4-FFF2-40B4-BE49-F238E27FC236}">
                <a16:creationId xmlns:a16="http://schemas.microsoft.com/office/drawing/2014/main" id="{957159F9-356E-49D7-8924-A187CB134633}"/>
              </a:ext>
            </a:extLst>
          </p:cNvPr>
          <p:cNvSpPr>
            <a:spLocks noGrp="1"/>
          </p:cNvSpPr>
          <p:nvPr>
            <p:ph type="sldNum" sz="quarter" idx="12"/>
          </p:nvPr>
        </p:nvSpPr>
        <p:spPr/>
        <p:txBody>
          <a:bodyPr/>
          <a:lstStyle/>
          <a:p>
            <a:fld id="{6E31CFCA-1219-42E1-A978-BED6585EB614}" type="slidenum">
              <a:rPr lang="en-GB" altLang="en-US" smtClean="0"/>
              <a:pPr/>
              <a:t>5</a:t>
            </a:fld>
            <a:endParaRPr lang="en-GB" altLang="en-US"/>
          </a:p>
        </p:txBody>
      </p:sp>
    </p:spTree>
    <p:extLst>
      <p:ext uri="{BB962C8B-B14F-4D97-AF65-F5344CB8AC3E}">
        <p14:creationId xmlns:p14="http://schemas.microsoft.com/office/powerpoint/2010/main" val="3691045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781800" y="6309320"/>
            <a:ext cx="1905000" cy="457200"/>
          </a:xfrm>
        </p:spPr>
        <p:txBody>
          <a:bodyPr/>
          <a:lstStyle/>
          <a:p>
            <a:fld id="{6E31CFCA-1219-42E1-A978-BED6585EB614}" type="slidenum">
              <a:rPr lang="en-GB" altLang="en-US" smtClean="0"/>
              <a:pPr/>
              <a:t>6</a:t>
            </a:fld>
            <a:endParaRPr lang="en-GB" altLang="en-US"/>
          </a:p>
        </p:txBody>
      </p:sp>
      <p:sp>
        <p:nvSpPr>
          <p:cNvPr id="5" name="Rectangle 4"/>
          <p:cNvSpPr/>
          <p:nvPr/>
        </p:nvSpPr>
        <p:spPr>
          <a:xfrm>
            <a:off x="395536" y="1948408"/>
            <a:ext cx="3240360" cy="4801314"/>
          </a:xfrm>
          <a:prstGeom prst="rect">
            <a:avLst/>
          </a:prstGeom>
          <a:ln>
            <a:solidFill>
              <a:srgbClr val="0070C0"/>
            </a:solidFill>
          </a:ln>
        </p:spPr>
        <p:txBody>
          <a:bodyPr wrap="square">
            <a:spAutoFit/>
          </a:bodyPr>
          <a:lstStyle/>
          <a:p>
            <a:r>
              <a:rPr lang="en-US" sz="1700" dirty="0">
                <a:solidFill>
                  <a:srgbClr val="FF0000"/>
                </a:solidFill>
                <a:latin typeface="Times New Roman" panose="02020603050405020304" pitchFamily="18" charset="0"/>
                <a:cs typeface="Times New Roman" panose="02020603050405020304" pitchFamily="18" charset="0"/>
              </a:rPr>
              <a:t>&gt;&gt;&gt; x=1.4</a:t>
            </a:r>
          </a:p>
          <a:p>
            <a:r>
              <a:rPr lang="en-US" sz="1700" dirty="0">
                <a:solidFill>
                  <a:srgbClr val="FF0000"/>
                </a:solidFill>
                <a:latin typeface="Times New Roman" panose="02020603050405020304" pitchFamily="18" charset="0"/>
                <a:cs typeface="Times New Roman" panose="02020603050405020304" pitchFamily="18" charset="0"/>
              </a:rPr>
              <a:t>&gt;&gt;&gt; x**2</a:t>
            </a:r>
          </a:p>
          <a:p>
            <a:r>
              <a:rPr lang="en-US" sz="1700" dirty="0">
                <a:solidFill>
                  <a:srgbClr val="FF0000"/>
                </a:solidFill>
                <a:latin typeface="Times New Roman" panose="02020603050405020304" pitchFamily="18" charset="0"/>
                <a:cs typeface="Times New Roman" panose="02020603050405020304" pitchFamily="18" charset="0"/>
              </a:rPr>
              <a:t>1.9599999999999997</a:t>
            </a:r>
          </a:p>
          <a:p>
            <a:r>
              <a:rPr lang="en-US" sz="1700" dirty="0">
                <a:solidFill>
                  <a:srgbClr val="0070C0"/>
                </a:solidFill>
                <a:latin typeface="Times New Roman" panose="02020603050405020304" pitchFamily="18" charset="0"/>
                <a:cs typeface="Times New Roman" panose="02020603050405020304" pitchFamily="18" charset="0"/>
              </a:rPr>
              <a:t>&gt;&gt;&gt; x=x/2+1/x</a:t>
            </a:r>
          </a:p>
          <a:p>
            <a:r>
              <a:rPr lang="en-US" sz="1700" dirty="0">
                <a:solidFill>
                  <a:srgbClr val="0070C0"/>
                </a:solidFill>
                <a:latin typeface="Times New Roman" panose="02020603050405020304" pitchFamily="18" charset="0"/>
                <a:cs typeface="Times New Roman" panose="02020603050405020304" pitchFamily="18" charset="0"/>
              </a:rPr>
              <a:t>&gt;&gt;&gt; x</a:t>
            </a:r>
          </a:p>
          <a:p>
            <a:r>
              <a:rPr lang="en-US" sz="1700" dirty="0">
                <a:solidFill>
                  <a:srgbClr val="0070C0"/>
                </a:solidFill>
                <a:latin typeface="Times New Roman" panose="02020603050405020304" pitchFamily="18" charset="0"/>
                <a:cs typeface="Times New Roman" panose="02020603050405020304" pitchFamily="18" charset="0"/>
              </a:rPr>
              <a:t>1.4142857142857141</a:t>
            </a:r>
          </a:p>
          <a:p>
            <a:r>
              <a:rPr lang="en-US" sz="1700" dirty="0">
                <a:solidFill>
                  <a:srgbClr val="0070C0"/>
                </a:solidFill>
                <a:latin typeface="Times New Roman" panose="02020603050405020304" pitchFamily="18" charset="0"/>
                <a:cs typeface="Times New Roman" panose="02020603050405020304" pitchFamily="18" charset="0"/>
              </a:rPr>
              <a:t>&gt;&gt;&gt; x**2</a:t>
            </a:r>
          </a:p>
          <a:p>
            <a:r>
              <a:rPr lang="en-US" sz="1700" dirty="0">
                <a:solidFill>
                  <a:srgbClr val="0070C0"/>
                </a:solidFill>
                <a:latin typeface="Times New Roman" panose="02020603050405020304" pitchFamily="18" charset="0"/>
                <a:cs typeface="Times New Roman" panose="02020603050405020304" pitchFamily="18" charset="0"/>
              </a:rPr>
              <a:t>2.0002040816326527</a:t>
            </a:r>
          </a:p>
          <a:p>
            <a:r>
              <a:rPr lang="en-US" sz="1700" dirty="0">
                <a:solidFill>
                  <a:srgbClr val="00B050"/>
                </a:solidFill>
                <a:latin typeface="Times New Roman" panose="02020603050405020304" pitchFamily="18" charset="0"/>
                <a:cs typeface="Times New Roman" panose="02020603050405020304" pitchFamily="18" charset="0"/>
              </a:rPr>
              <a:t>&gt;&gt;&gt; x=x/2+1/x</a:t>
            </a:r>
          </a:p>
          <a:p>
            <a:r>
              <a:rPr lang="en-US" sz="1700" dirty="0">
                <a:solidFill>
                  <a:srgbClr val="00B050"/>
                </a:solidFill>
                <a:latin typeface="Times New Roman" panose="02020603050405020304" pitchFamily="18" charset="0"/>
                <a:cs typeface="Times New Roman" panose="02020603050405020304" pitchFamily="18" charset="0"/>
              </a:rPr>
              <a:t>&gt;&gt;&gt; x</a:t>
            </a:r>
          </a:p>
          <a:p>
            <a:r>
              <a:rPr lang="en-US" sz="1700" dirty="0">
                <a:solidFill>
                  <a:srgbClr val="00B050"/>
                </a:solidFill>
                <a:latin typeface="Times New Roman" panose="02020603050405020304" pitchFamily="18" charset="0"/>
                <a:cs typeface="Times New Roman" panose="02020603050405020304" pitchFamily="18" charset="0"/>
              </a:rPr>
              <a:t>1.4142135642135643</a:t>
            </a:r>
          </a:p>
          <a:p>
            <a:r>
              <a:rPr lang="en-US" sz="1700" dirty="0">
                <a:solidFill>
                  <a:srgbClr val="00B050"/>
                </a:solidFill>
                <a:latin typeface="Times New Roman" panose="02020603050405020304" pitchFamily="18" charset="0"/>
                <a:cs typeface="Times New Roman" panose="02020603050405020304" pitchFamily="18" charset="0"/>
              </a:rPr>
              <a:t>&gt;&gt;&gt; x**2</a:t>
            </a:r>
          </a:p>
          <a:p>
            <a:r>
              <a:rPr lang="en-US" sz="1700" dirty="0">
                <a:solidFill>
                  <a:srgbClr val="00B050"/>
                </a:solidFill>
                <a:latin typeface="Times New Roman" panose="02020603050405020304" pitchFamily="18" charset="0"/>
                <a:cs typeface="Times New Roman" panose="02020603050405020304" pitchFamily="18" charset="0"/>
              </a:rPr>
              <a:t>2.000000005205633</a:t>
            </a:r>
          </a:p>
          <a:p>
            <a:r>
              <a:rPr lang="en-US" sz="1700" dirty="0">
                <a:solidFill>
                  <a:srgbClr val="7030A0"/>
                </a:solidFill>
                <a:latin typeface="Times New Roman" panose="02020603050405020304" pitchFamily="18" charset="0"/>
                <a:cs typeface="Times New Roman" panose="02020603050405020304" pitchFamily="18" charset="0"/>
              </a:rPr>
              <a:t>&gt;&gt;&gt; x=x/2+1/x</a:t>
            </a:r>
          </a:p>
          <a:p>
            <a:r>
              <a:rPr lang="en-US" sz="1700" dirty="0">
                <a:solidFill>
                  <a:srgbClr val="7030A0"/>
                </a:solidFill>
                <a:latin typeface="Times New Roman" panose="02020603050405020304" pitchFamily="18" charset="0"/>
                <a:cs typeface="Times New Roman" panose="02020603050405020304" pitchFamily="18" charset="0"/>
              </a:rPr>
              <a:t>&gt;&gt;&gt; x</a:t>
            </a:r>
          </a:p>
          <a:p>
            <a:r>
              <a:rPr lang="en-US" sz="1700" dirty="0">
                <a:solidFill>
                  <a:srgbClr val="7030A0"/>
                </a:solidFill>
                <a:latin typeface="Times New Roman" panose="02020603050405020304" pitchFamily="18" charset="0"/>
                <a:cs typeface="Times New Roman" panose="02020603050405020304" pitchFamily="18" charset="0"/>
              </a:rPr>
              <a:t>1.414213562373095</a:t>
            </a:r>
          </a:p>
          <a:p>
            <a:r>
              <a:rPr lang="en-US" sz="1700" dirty="0">
                <a:solidFill>
                  <a:srgbClr val="7030A0"/>
                </a:solidFill>
                <a:latin typeface="Times New Roman" panose="02020603050405020304" pitchFamily="18" charset="0"/>
                <a:cs typeface="Times New Roman" panose="02020603050405020304" pitchFamily="18" charset="0"/>
              </a:rPr>
              <a:t>&gt;&gt;&gt; x**2</a:t>
            </a:r>
          </a:p>
          <a:p>
            <a:r>
              <a:rPr lang="en-US" sz="1700" dirty="0">
                <a:solidFill>
                  <a:srgbClr val="7030A0"/>
                </a:solidFill>
                <a:latin typeface="Times New Roman" panose="02020603050405020304" pitchFamily="18" charset="0"/>
                <a:cs typeface="Times New Roman" panose="02020603050405020304" pitchFamily="18" charset="0"/>
              </a:rPr>
              <a:t>1.9999999999999996</a:t>
            </a:r>
          </a:p>
        </p:txBody>
      </p:sp>
      <p:sp>
        <p:nvSpPr>
          <p:cNvPr id="6" name="Title 1"/>
          <p:cNvSpPr txBox="1">
            <a:spLocks/>
          </p:cNvSpPr>
          <p:nvPr/>
        </p:nvSpPr>
        <p:spPr bwMode="auto">
          <a:xfrm>
            <a:off x="971600" y="617538"/>
            <a:ext cx="7793037"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a:lstStyle>
          <a:p>
            <a:pPr algn="ctr"/>
            <a:r>
              <a:rPr lang="en-GB" altLang="en-US"/>
              <a:t>Square Root of 2</a:t>
            </a:r>
            <a:endParaRPr lang="en-GB" altLang="en-US" dirty="0"/>
          </a:p>
        </p:txBody>
      </p:sp>
      <p:pic>
        <p:nvPicPr>
          <p:cNvPr id="7" name="Picture 6" descr="Screen Shot 2016-10-13 at 09.42.1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61625" y="1948408"/>
            <a:ext cx="5266386" cy="2789900"/>
          </a:xfrm>
          <a:prstGeom prst="rect">
            <a:avLst/>
          </a:prstGeom>
          <a:ln>
            <a:solidFill>
              <a:srgbClr val="FF0000"/>
            </a:solidFill>
          </a:ln>
        </p:spPr>
      </p:pic>
      <p:sp>
        <p:nvSpPr>
          <p:cNvPr id="8" name="TextBox 7"/>
          <p:cNvSpPr txBox="1"/>
          <p:nvPr/>
        </p:nvSpPr>
        <p:spPr>
          <a:xfrm>
            <a:off x="3742918" y="5013176"/>
            <a:ext cx="5266386" cy="1338828"/>
          </a:xfrm>
          <a:prstGeom prst="rect">
            <a:avLst/>
          </a:prstGeom>
          <a:noFill/>
          <a:ln>
            <a:solidFill>
              <a:srgbClr val="00B050"/>
            </a:solidFill>
          </a:ln>
        </p:spPr>
        <p:txBody>
          <a:bodyPr wrap="square" rtlCol="0">
            <a:spAutoFit/>
          </a:bodyPr>
          <a:lstStyle/>
          <a:p>
            <a:r>
              <a:rPr lang="en-GB" dirty="0"/>
              <a:t>Find square root of 2:</a:t>
            </a:r>
          </a:p>
          <a:p>
            <a:endParaRPr lang="en-GB" sz="900" dirty="0"/>
          </a:p>
          <a:p>
            <a:r>
              <a:rPr lang="en-GB" sz="1600" dirty="0"/>
              <a:t>Begin with an approximation x to the square root of 2</a:t>
            </a:r>
          </a:p>
          <a:p>
            <a:r>
              <a:rPr lang="en-GB" sz="1600" dirty="0"/>
              <a:t>Find a better approximation x + </a:t>
            </a:r>
            <a:r>
              <a:rPr lang="el-GR" sz="1600" dirty="0"/>
              <a:t>δ</a:t>
            </a:r>
            <a:endParaRPr lang="en-GB" sz="1600" dirty="0"/>
          </a:p>
          <a:p>
            <a:r>
              <a:rPr lang="en-GB" sz="1600" dirty="0" smtClean="0"/>
              <a:t>The </a:t>
            </a:r>
            <a:r>
              <a:rPr lang="en-GB" sz="1600" dirty="0"/>
              <a:t>process iterates, with x + </a:t>
            </a:r>
            <a:r>
              <a:rPr lang="el-GR" sz="1600" dirty="0"/>
              <a:t>δ</a:t>
            </a:r>
            <a:r>
              <a:rPr lang="en-GB" sz="1600" dirty="0"/>
              <a:t> in place of x</a:t>
            </a:r>
          </a:p>
        </p:txBody>
      </p:sp>
    </p:spTree>
    <p:extLst>
      <p:ext uri="{BB962C8B-B14F-4D97-AF65-F5344CB8AC3E}">
        <p14:creationId xmlns:p14="http://schemas.microsoft.com/office/powerpoint/2010/main" val="2815989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p:txBody>
          <a:bodyPr/>
          <a:lstStyle/>
          <a:p>
            <a:pPr algn="ctr"/>
            <a:r>
              <a:rPr lang="en-GB" altLang="en-US" dirty="0"/>
              <a:t>Problem Statement</a:t>
            </a:r>
          </a:p>
        </p:txBody>
      </p:sp>
      <p:sp>
        <p:nvSpPr>
          <p:cNvPr id="6147" name="Content Placeholder 2"/>
          <p:cNvSpPr>
            <a:spLocks noGrp="1"/>
          </p:cNvSpPr>
          <p:nvPr>
            <p:ph idx="4294967295"/>
          </p:nvPr>
        </p:nvSpPr>
        <p:spPr>
          <a:xfrm>
            <a:off x="755576" y="2060848"/>
            <a:ext cx="7772400" cy="4114800"/>
          </a:xfrm>
        </p:spPr>
        <p:txBody>
          <a:bodyPr/>
          <a:lstStyle/>
          <a:p>
            <a:r>
              <a:rPr lang="en-GB" altLang="en-US" sz="2200" dirty="0"/>
              <a:t>You have the choice of buying two cars. </a:t>
            </a:r>
          </a:p>
          <a:p>
            <a:r>
              <a:rPr lang="en-GB" altLang="en-US" sz="2200" dirty="0"/>
              <a:t>One is more fuel efficient than the other, but also more expensive. </a:t>
            </a:r>
          </a:p>
          <a:p>
            <a:r>
              <a:rPr lang="en-GB" altLang="en-US" sz="2200" dirty="0"/>
              <a:t>You know the price and fuel efficiency (in miles per gallon, mpg) of both cars. </a:t>
            </a:r>
          </a:p>
          <a:p>
            <a:r>
              <a:rPr lang="en-GB" altLang="en-US" sz="2200" dirty="0"/>
              <a:t>Assume a price of £4 per gallon of petrol and usage of 15,000 miles per year.</a:t>
            </a:r>
          </a:p>
          <a:p>
            <a:r>
              <a:rPr lang="en-GB" altLang="en-US" sz="2200" dirty="0"/>
              <a:t>You plan to keep the car for 10 years.</a:t>
            </a:r>
          </a:p>
          <a:p>
            <a:r>
              <a:rPr lang="en-GB" altLang="en-US" sz="2200" dirty="0"/>
              <a:t>You will pay cash for the car and not worry about financing costs. </a:t>
            </a:r>
          </a:p>
          <a:p>
            <a:r>
              <a:rPr lang="en-GB" altLang="en-US" sz="2200" dirty="0"/>
              <a:t>Which car is the better deal?</a:t>
            </a:r>
          </a:p>
        </p:txBody>
      </p:sp>
      <p:sp>
        <p:nvSpPr>
          <p:cNvPr id="6149" name="Footer Placeholder 4"/>
          <p:cNvSpPr txBox="1">
            <a:spLocks noGrp="1"/>
          </p:cNvSpPr>
          <p:nvPr/>
        </p:nvSpPr>
        <p:spPr bwMode="auto">
          <a:xfrm>
            <a:off x="3352800" y="632460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en-GB" altLang="en-US" sz="1400" dirty="0"/>
              <a:t>PFE Section 1.7</a:t>
            </a:r>
          </a:p>
        </p:txBody>
      </p:sp>
      <p:sp>
        <p:nvSpPr>
          <p:cNvPr id="6150" name="Slide Number Placeholder 5"/>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CEC0EC4E-0C29-408C-A0F8-7194E762BF8E}" type="slidenum">
              <a:rPr lang="en-GB" altLang="en-US" sz="1400"/>
              <a:pPr algn="r" eaLnBrk="1" hangingPunct="1">
                <a:spcBef>
                  <a:spcPct val="0"/>
                </a:spcBef>
                <a:buClrTx/>
                <a:buSzTx/>
                <a:buFontTx/>
                <a:buNone/>
              </a:pPr>
              <a:t>7</a:t>
            </a:fld>
            <a:endParaRPr lang="en-GB" altLang="en-US" sz="1400"/>
          </a:p>
        </p:txBody>
      </p:sp>
      <p:sp>
        <p:nvSpPr>
          <p:cNvPr id="3" name="Slide Number Placeholder 2">
            <a:extLst>
              <a:ext uri="{FF2B5EF4-FFF2-40B4-BE49-F238E27FC236}">
                <a16:creationId xmlns:a16="http://schemas.microsoft.com/office/drawing/2014/main" id="{5F1B8B75-6C5D-4B70-A0C4-C7218E722FC4}"/>
              </a:ext>
            </a:extLst>
          </p:cNvPr>
          <p:cNvSpPr>
            <a:spLocks noGrp="1"/>
          </p:cNvSpPr>
          <p:nvPr>
            <p:ph type="sldNum" sz="quarter" idx="12"/>
          </p:nvPr>
        </p:nvSpPr>
        <p:spPr/>
        <p:txBody>
          <a:bodyPr/>
          <a:lstStyle/>
          <a:p>
            <a:fld id="{6E31CFCA-1219-42E1-A978-BED6585EB614}" type="slidenum">
              <a:rPr lang="en-GB" altLang="en-US" smtClean="0"/>
              <a:pPr/>
              <a:t>7</a:t>
            </a:fld>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p:txBody>
          <a:bodyPr/>
          <a:lstStyle/>
          <a:p>
            <a:pPr algn="ctr"/>
            <a:r>
              <a:rPr lang="en-GB" altLang="en-US" dirty="0"/>
              <a:t>Problem Break Down</a:t>
            </a:r>
          </a:p>
        </p:txBody>
      </p:sp>
      <p:sp>
        <p:nvSpPr>
          <p:cNvPr id="11267" name="Content Placeholder 2"/>
          <p:cNvSpPr>
            <a:spLocks noGrp="1"/>
          </p:cNvSpPr>
          <p:nvPr>
            <p:ph idx="4294967295"/>
          </p:nvPr>
        </p:nvSpPr>
        <p:spPr>
          <a:xfrm>
            <a:off x="323528" y="2040767"/>
            <a:ext cx="8820472" cy="4176464"/>
          </a:xfrm>
        </p:spPr>
        <p:txBody>
          <a:bodyPr/>
          <a:lstStyle/>
          <a:p>
            <a:pPr>
              <a:buSzPct val="120000"/>
              <a:buFont typeface="Wingdings" panose="05000000000000000000" pitchFamily="2" charset="2"/>
              <a:buChar char="§"/>
            </a:pPr>
            <a:r>
              <a:rPr lang="en-GB" altLang="en-US" sz="2000" dirty="0"/>
              <a:t>1</a:t>
            </a:r>
            <a:r>
              <a:rPr lang="en-GB" altLang="en-US" sz="2000" baseline="30000" dirty="0"/>
              <a:t>st</a:t>
            </a:r>
            <a:r>
              <a:rPr lang="en-GB" altLang="en-US" sz="2000" dirty="0"/>
              <a:t> stage</a:t>
            </a:r>
          </a:p>
          <a:p>
            <a:pPr marL="0" indent="0">
              <a:buSzPct val="120000"/>
              <a:buNone/>
            </a:pPr>
            <a:r>
              <a:rPr lang="en-GB" altLang="en-US" sz="2000" dirty="0"/>
              <a:t>	Find the </a:t>
            </a:r>
            <a:r>
              <a:rPr lang="en-GB" altLang="en-US" sz="2000" dirty="0">
                <a:solidFill>
                  <a:srgbClr val="FF0000"/>
                </a:solidFill>
              </a:rPr>
              <a:t>total cost for each car</a:t>
            </a:r>
          </a:p>
          <a:p>
            <a:pPr marL="0" indent="0">
              <a:buSzPct val="120000"/>
              <a:buNone/>
            </a:pPr>
            <a:r>
              <a:rPr lang="en-GB" altLang="en-US" sz="2000" dirty="0"/>
              <a:t>	Choose the car that has the lowest total cost</a:t>
            </a:r>
          </a:p>
          <a:p>
            <a:pPr marL="0" indent="0">
              <a:buSzPct val="120000"/>
              <a:buNone/>
            </a:pPr>
            <a:endParaRPr lang="en-GB" altLang="en-US" sz="800" dirty="0"/>
          </a:p>
          <a:p>
            <a:pPr>
              <a:buSzPct val="120000"/>
              <a:buFont typeface="Wingdings" panose="05000000000000000000" pitchFamily="2" charset="2"/>
              <a:buChar char="§"/>
            </a:pPr>
            <a:r>
              <a:rPr lang="en-GB" altLang="en-US" sz="2000" dirty="0"/>
              <a:t>2</a:t>
            </a:r>
            <a:r>
              <a:rPr lang="en-GB" altLang="en-US" sz="2000" baseline="30000" dirty="0"/>
              <a:t>nd</a:t>
            </a:r>
            <a:r>
              <a:rPr lang="en-GB" altLang="en-US" sz="2000" dirty="0"/>
              <a:t> stage</a:t>
            </a:r>
            <a:r>
              <a:rPr lang="en-GB" altLang="en-US" sz="1600" dirty="0"/>
              <a:t>: </a:t>
            </a:r>
            <a:r>
              <a:rPr lang="en-GB" altLang="en-US" sz="2000" dirty="0">
                <a:solidFill>
                  <a:srgbClr val="FF0000"/>
                </a:solidFill>
              </a:rPr>
              <a:t>total cost of a car (£) </a:t>
            </a:r>
            <a:r>
              <a:rPr lang="en-GB" altLang="en-US" sz="2000" dirty="0"/>
              <a:t>= </a:t>
            </a:r>
            <a:r>
              <a:rPr lang="en-GB" altLang="en-US" sz="2000" dirty="0">
                <a:solidFill>
                  <a:srgbClr val="0000FF"/>
                </a:solidFill>
              </a:rPr>
              <a:t>purchase price (£) </a:t>
            </a:r>
            <a:r>
              <a:rPr lang="en-GB" altLang="en-US" sz="2000" dirty="0"/>
              <a:t>+ </a:t>
            </a:r>
            <a:r>
              <a:rPr lang="en-GB" altLang="en-US" sz="2000" dirty="0">
                <a:solidFill>
                  <a:srgbClr val="008000"/>
                </a:solidFill>
              </a:rPr>
              <a:t>operating cost (£)</a:t>
            </a:r>
          </a:p>
          <a:p>
            <a:pPr>
              <a:buSzPct val="120000"/>
              <a:buFont typeface="Wingdings" panose="05000000000000000000" pitchFamily="2" charset="2"/>
              <a:buChar char="§"/>
            </a:pPr>
            <a:endParaRPr lang="en-GB" altLang="en-US" sz="800" dirty="0"/>
          </a:p>
          <a:p>
            <a:pPr>
              <a:buSzPct val="120000"/>
              <a:buFont typeface="Wingdings" panose="05000000000000000000" pitchFamily="2" charset="2"/>
              <a:buChar char="§"/>
            </a:pPr>
            <a:r>
              <a:rPr lang="en-GB" altLang="en-US" sz="2000" dirty="0"/>
              <a:t>3</a:t>
            </a:r>
            <a:r>
              <a:rPr lang="en-GB" altLang="en-US" sz="2000" baseline="30000" dirty="0"/>
              <a:t>rd</a:t>
            </a:r>
            <a:r>
              <a:rPr lang="en-GB" altLang="en-US" sz="2000" dirty="0"/>
              <a:t> stage: </a:t>
            </a:r>
            <a:r>
              <a:rPr lang="en-GB" altLang="en-US" sz="2000" dirty="0">
                <a:solidFill>
                  <a:srgbClr val="008000"/>
                </a:solidFill>
              </a:rPr>
              <a:t>operating cost (£) </a:t>
            </a:r>
          </a:p>
          <a:p>
            <a:pPr marL="0" indent="0">
              <a:buSzPct val="120000"/>
              <a:buNone/>
            </a:pPr>
            <a:r>
              <a:rPr lang="en-GB" altLang="en-US" sz="2000" dirty="0">
                <a:solidFill>
                  <a:srgbClr val="008000"/>
                </a:solidFill>
              </a:rPr>
              <a:t>		</a:t>
            </a:r>
            <a:r>
              <a:rPr lang="en-GB" altLang="en-US" sz="2000" dirty="0"/>
              <a:t>= number of years to run * </a:t>
            </a:r>
            <a:r>
              <a:rPr lang="en-GB" altLang="en-US" sz="2000" dirty="0">
                <a:solidFill>
                  <a:srgbClr val="FF6600"/>
                </a:solidFill>
              </a:rPr>
              <a:t>annual fuel cost (£)</a:t>
            </a:r>
          </a:p>
          <a:p>
            <a:pPr>
              <a:buSzPct val="120000"/>
              <a:buFont typeface="Wingdings" panose="05000000000000000000" pitchFamily="2" charset="2"/>
              <a:buChar char="§"/>
            </a:pPr>
            <a:endParaRPr lang="en-GB" altLang="en-US" sz="800" dirty="0"/>
          </a:p>
          <a:p>
            <a:pPr>
              <a:buSzPct val="120000"/>
              <a:buFont typeface="Wingdings" panose="05000000000000000000" pitchFamily="2" charset="2"/>
              <a:buChar char="§"/>
            </a:pPr>
            <a:r>
              <a:rPr lang="en-GB" altLang="en-US" sz="2000" dirty="0"/>
              <a:t>4</a:t>
            </a:r>
            <a:r>
              <a:rPr lang="en-GB" altLang="en-US" sz="2000" baseline="30000" dirty="0"/>
              <a:t>th</a:t>
            </a:r>
            <a:r>
              <a:rPr lang="en-GB" altLang="en-US" sz="2000" dirty="0"/>
              <a:t> stage:</a:t>
            </a:r>
            <a:r>
              <a:rPr lang="en-GB" altLang="en-US" sz="2000" dirty="0">
                <a:solidFill>
                  <a:srgbClr val="FF6600"/>
                </a:solidFill>
              </a:rPr>
              <a:t> annual fuel cost (£) </a:t>
            </a:r>
          </a:p>
          <a:p>
            <a:pPr marL="0" indent="0">
              <a:buSzPct val="120000"/>
              <a:buNone/>
            </a:pPr>
            <a:r>
              <a:rPr lang="en-GB" altLang="en-US" sz="2000" dirty="0"/>
              <a:t>		= price per gallon (£/gal) * </a:t>
            </a:r>
            <a:r>
              <a:rPr lang="en-GB" altLang="en-US" sz="2000" dirty="0">
                <a:solidFill>
                  <a:srgbClr val="660066"/>
                </a:solidFill>
              </a:rPr>
              <a:t>annual fuel consumed (gal)</a:t>
            </a:r>
          </a:p>
          <a:p>
            <a:pPr>
              <a:buSzPct val="120000"/>
              <a:buFont typeface="Wingdings" panose="05000000000000000000" pitchFamily="2" charset="2"/>
              <a:buChar char="§"/>
            </a:pPr>
            <a:endParaRPr lang="en-GB" altLang="en-US" sz="800" dirty="0"/>
          </a:p>
          <a:p>
            <a:pPr>
              <a:buSzPct val="120000"/>
              <a:buFont typeface="Wingdings" panose="05000000000000000000" pitchFamily="2" charset="2"/>
              <a:buChar char="§"/>
            </a:pPr>
            <a:r>
              <a:rPr lang="en-GB" altLang="en-US" sz="2000" dirty="0"/>
              <a:t>5</a:t>
            </a:r>
            <a:r>
              <a:rPr lang="en-GB" altLang="en-US" sz="2000" baseline="30000" dirty="0"/>
              <a:t>th</a:t>
            </a:r>
            <a:r>
              <a:rPr lang="en-GB" altLang="en-US" sz="2000" dirty="0"/>
              <a:t> stage: </a:t>
            </a:r>
            <a:r>
              <a:rPr lang="en-GB" altLang="en-US" sz="2000" dirty="0">
                <a:solidFill>
                  <a:srgbClr val="660066"/>
                </a:solidFill>
              </a:rPr>
              <a:t>annual fuel consumed (gal)</a:t>
            </a:r>
            <a:r>
              <a:rPr lang="en-GB" altLang="en-US" sz="2000" dirty="0"/>
              <a:t> </a:t>
            </a:r>
          </a:p>
          <a:p>
            <a:pPr marL="0" indent="0">
              <a:buSzPct val="120000"/>
              <a:buNone/>
            </a:pPr>
            <a:r>
              <a:rPr lang="en-GB" altLang="en-US" sz="2000" dirty="0"/>
              <a:t>                       = annual miles driven (miles) / fuel efficiency (miles/gal)</a:t>
            </a:r>
          </a:p>
          <a:p>
            <a:pPr marL="0" indent="0">
              <a:buSzPct val="120000"/>
              <a:buNone/>
            </a:pPr>
            <a:endParaRPr lang="en-GB" altLang="en-US" sz="2000" dirty="0"/>
          </a:p>
        </p:txBody>
      </p:sp>
      <p:sp>
        <p:nvSpPr>
          <p:cNvPr id="11269" name="Footer Placeholder 4"/>
          <p:cNvSpPr txBox="1">
            <a:spLocks noGrp="1"/>
          </p:cNvSpPr>
          <p:nvPr/>
        </p:nvSpPr>
        <p:spPr bwMode="auto">
          <a:xfrm>
            <a:off x="3131840" y="6217231"/>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en-GB" altLang="en-US" sz="1400" dirty="0"/>
              <a:t>PFE Section 1.7</a:t>
            </a:r>
          </a:p>
        </p:txBody>
      </p:sp>
      <p:sp>
        <p:nvSpPr>
          <p:cNvPr id="11270" name="Slide Number Placeholder 5"/>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927B3B63-B1C4-44FA-A863-85DC7CC49F21}" type="slidenum">
              <a:rPr lang="en-GB" altLang="en-US" sz="1400"/>
              <a:pPr algn="r" eaLnBrk="1" hangingPunct="1">
                <a:spcBef>
                  <a:spcPct val="0"/>
                </a:spcBef>
                <a:buClrTx/>
                <a:buSzTx/>
                <a:buFontTx/>
                <a:buNone/>
              </a:pPr>
              <a:t>8</a:t>
            </a:fld>
            <a:endParaRPr lang="en-GB" altLang="en-US" sz="1400"/>
          </a:p>
        </p:txBody>
      </p:sp>
      <p:sp>
        <p:nvSpPr>
          <p:cNvPr id="3" name="Slide Number Placeholder 2">
            <a:extLst>
              <a:ext uri="{FF2B5EF4-FFF2-40B4-BE49-F238E27FC236}">
                <a16:creationId xmlns:a16="http://schemas.microsoft.com/office/drawing/2014/main" id="{7B57E879-859F-4F0C-9FA5-CD3E4DF63FD6}"/>
              </a:ext>
            </a:extLst>
          </p:cNvPr>
          <p:cNvSpPr>
            <a:spLocks noGrp="1"/>
          </p:cNvSpPr>
          <p:nvPr>
            <p:ph type="sldNum" sz="quarter" idx="12"/>
          </p:nvPr>
        </p:nvSpPr>
        <p:spPr/>
        <p:txBody>
          <a:bodyPr/>
          <a:lstStyle/>
          <a:p>
            <a:fld id="{6E31CFCA-1219-42E1-A978-BED6585EB614}" type="slidenum">
              <a:rPr lang="en-GB" altLang="en-US" smtClean="0"/>
              <a:pPr/>
              <a:t>8</a:t>
            </a:fld>
            <a:endParaRPr lang="en-GB"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26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267">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267">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267">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267">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p:txBody>
          <a:bodyPr/>
          <a:lstStyle/>
          <a:p>
            <a:pPr algn="ctr"/>
            <a:r>
              <a:rPr lang="en-GB" altLang="en-US" dirty="0"/>
              <a:t>Description of Each Step </a:t>
            </a:r>
          </a:p>
        </p:txBody>
      </p:sp>
      <p:sp>
        <p:nvSpPr>
          <p:cNvPr id="11267" name="Content Placeholder 2"/>
          <p:cNvSpPr>
            <a:spLocks noGrp="1"/>
          </p:cNvSpPr>
          <p:nvPr>
            <p:ph idx="4294967295"/>
          </p:nvPr>
        </p:nvSpPr>
        <p:spPr>
          <a:xfrm>
            <a:off x="467544" y="2112045"/>
            <a:ext cx="8352928" cy="3861048"/>
          </a:xfrm>
        </p:spPr>
        <p:txBody>
          <a:bodyPr/>
          <a:lstStyle/>
          <a:p>
            <a:pPr>
              <a:buSzPct val="120000"/>
              <a:buFont typeface="Wingdings" panose="05000000000000000000" pitchFamily="2" charset="2"/>
              <a:buChar char="§"/>
            </a:pPr>
            <a:r>
              <a:rPr lang="en-GB" altLang="en-US" sz="2000" dirty="0"/>
              <a:t>The descriptions are in pseudocode. The steps are ordered such that each step can be carried out using the results of previous steps</a:t>
            </a:r>
          </a:p>
          <a:p>
            <a:pPr>
              <a:buSzPct val="120000"/>
              <a:buFont typeface="Wingdings" panose="05000000000000000000" pitchFamily="2" charset="2"/>
              <a:buChar char="§"/>
            </a:pPr>
            <a:endParaRPr lang="en-GB" altLang="en-US" sz="1600" dirty="0"/>
          </a:p>
          <a:p>
            <a:pPr>
              <a:buSzPct val="120000"/>
              <a:buFont typeface="Wingdings" panose="05000000000000000000" pitchFamily="2" charset="2"/>
              <a:buChar char="§"/>
            </a:pPr>
            <a:r>
              <a:rPr lang="en-GB" altLang="en-US" sz="2000" dirty="0"/>
              <a:t>for each car, compute the total cost as follows</a:t>
            </a:r>
          </a:p>
          <a:p>
            <a:pPr marL="0" indent="0">
              <a:buSzPct val="120000"/>
              <a:buNone/>
            </a:pPr>
            <a:r>
              <a:rPr lang="en-GB" altLang="en-US" sz="2000" dirty="0">
                <a:solidFill>
                  <a:srgbClr val="660066"/>
                </a:solidFill>
              </a:rPr>
              <a:t>	annual fuel consumed  </a:t>
            </a:r>
            <a:r>
              <a:rPr lang="en-GB" altLang="en-US" sz="2000" dirty="0"/>
              <a:t>= </a:t>
            </a:r>
            <a:r>
              <a:rPr lang="en-GB" altLang="en-US" sz="2000" u="sng" dirty="0">
                <a:solidFill>
                  <a:srgbClr val="00B0F0"/>
                </a:solidFill>
              </a:rPr>
              <a:t>annual miles driven</a:t>
            </a:r>
            <a:r>
              <a:rPr lang="en-GB" altLang="en-US" sz="2000" dirty="0"/>
              <a:t>/</a:t>
            </a:r>
            <a:r>
              <a:rPr lang="en-GB" altLang="en-US" sz="2000" u="sng" dirty="0">
                <a:solidFill>
                  <a:srgbClr val="00B0F0"/>
                </a:solidFill>
              </a:rPr>
              <a:t>fuel efficiency</a:t>
            </a:r>
          </a:p>
          <a:p>
            <a:pPr marL="0" indent="0">
              <a:buSzPct val="120000"/>
              <a:buNone/>
            </a:pPr>
            <a:r>
              <a:rPr lang="en-GB" altLang="en-US" sz="2000" dirty="0"/>
              <a:t>	</a:t>
            </a:r>
            <a:r>
              <a:rPr lang="en-GB" altLang="en-US" sz="2000" dirty="0">
                <a:solidFill>
                  <a:srgbClr val="FF6600"/>
                </a:solidFill>
              </a:rPr>
              <a:t>annual fuel cost </a:t>
            </a:r>
            <a:r>
              <a:rPr lang="en-GB" altLang="en-US" sz="2000" dirty="0"/>
              <a:t>= </a:t>
            </a:r>
            <a:r>
              <a:rPr lang="en-GB" altLang="en-US" sz="2000" u="sng" dirty="0">
                <a:solidFill>
                  <a:srgbClr val="00B0F0"/>
                </a:solidFill>
              </a:rPr>
              <a:t>price per gallon</a:t>
            </a:r>
            <a:r>
              <a:rPr lang="en-GB" altLang="en-US" sz="2000" dirty="0">
                <a:solidFill>
                  <a:srgbClr val="00B0F0"/>
                </a:solidFill>
              </a:rPr>
              <a:t> </a:t>
            </a:r>
            <a:r>
              <a:rPr lang="en-GB" altLang="en-US" sz="2000" dirty="0"/>
              <a:t>x </a:t>
            </a:r>
            <a:r>
              <a:rPr lang="en-GB" altLang="en-US" sz="2000" dirty="0">
                <a:solidFill>
                  <a:srgbClr val="660066"/>
                </a:solidFill>
              </a:rPr>
              <a:t>annual fuel consumed</a:t>
            </a:r>
          </a:p>
          <a:p>
            <a:pPr marL="0" indent="0">
              <a:buSzPct val="120000"/>
              <a:buNone/>
            </a:pPr>
            <a:r>
              <a:rPr lang="en-GB" altLang="en-US" sz="2000" dirty="0"/>
              <a:t>	</a:t>
            </a:r>
            <a:r>
              <a:rPr lang="en-GB" altLang="en-US" sz="2000" dirty="0">
                <a:solidFill>
                  <a:srgbClr val="008000"/>
                </a:solidFill>
              </a:rPr>
              <a:t>operating cost </a:t>
            </a:r>
            <a:r>
              <a:rPr lang="en-GB" altLang="en-US" sz="2000" dirty="0"/>
              <a:t>= </a:t>
            </a:r>
            <a:r>
              <a:rPr lang="en-GB" altLang="en-US" sz="2000" u="sng" dirty="0">
                <a:solidFill>
                  <a:srgbClr val="00B0F0"/>
                </a:solidFill>
              </a:rPr>
              <a:t>number of years to run </a:t>
            </a:r>
            <a:r>
              <a:rPr lang="en-GB" altLang="en-US" sz="2000" dirty="0"/>
              <a:t>x </a:t>
            </a:r>
            <a:r>
              <a:rPr lang="en-GB" altLang="en-US" sz="2000" dirty="0">
                <a:solidFill>
                  <a:srgbClr val="FF6600"/>
                </a:solidFill>
              </a:rPr>
              <a:t>annual fuel cost</a:t>
            </a:r>
          </a:p>
          <a:p>
            <a:pPr marL="0" indent="0">
              <a:buSzPct val="120000"/>
              <a:buNone/>
            </a:pPr>
            <a:r>
              <a:rPr lang="en-GB" altLang="en-US" sz="2000" dirty="0"/>
              <a:t>	</a:t>
            </a:r>
            <a:r>
              <a:rPr lang="en-GB" altLang="en-US" sz="2000" dirty="0">
                <a:solidFill>
                  <a:srgbClr val="FF0000"/>
                </a:solidFill>
              </a:rPr>
              <a:t>total cost </a:t>
            </a:r>
            <a:r>
              <a:rPr lang="en-GB" altLang="en-US" sz="2000" dirty="0"/>
              <a:t>= </a:t>
            </a:r>
            <a:r>
              <a:rPr lang="en-GB" altLang="en-US" sz="2000" u="sng" dirty="0">
                <a:solidFill>
                  <a:srgbClr val="00B0F0"/>
                </a:solidFill>
              </a:rPr>
              <a:t>purchase price </a:t>
            </a:r>
            <a:r>
              <a:rPr lang="en-GB" altLang="en-US" sz="2000" dirty="0"/>
              <a:t>+ </a:t>
            </a:r>
            <a:r>
              <a:rPr lang="en-GB" altLang="en-US" sz="2000" dirty="0">
                <a:solidFill>
                  <a:srgbClr val="008000"/>
                </a:solidFill>
              </a:rPr>
              <a:t>operating cost</a:t>
            </a:r>
          </a:p>
          <a:p>
            <a:pPr marL="0" indent="0">
              <a:buSzPct val="120000"/>
              <a:buNone/>
            </a:pPr>
            <a:endParaRPr lang="en-GB" altLang="en-US" sz="800" dirty="0">
              <a:solidFill>
                <a:srgbClr val="008000"/>
              </a:solidFill>
            </a:endParaRPr>
          </a:p>
          <a:p>
            <a:pPr marL="0" indent="0" algn="ctr">
              <a:buSzPct val="120000"/>
              <a:buNone/>
            </a:pPr>
            <a:r>
              <a:rPr lang="en-GB" altLang="en-US" sz="2000" dirty="0">
                <a:solidFill>
                  <a:srgbClr val="00B0F0"/>
                </a:solidFill>
              </a:rPr>
              <a:t>*All the values of the </a:t>
            </a:r>
            <a:r>
              <a:rPr lang="en-GB" altLang="en-US" sz="2000" u="sng" dirty="0">
                <a:solidFill>
                  <a:srgbClr val="00B0F0"/>
                </a:solidFill>
              </a:rPr>
              <a:t>cyan coloured variables </a:t>
            </a:r>
            <a:r>
              <a:rPr lang="en-GB" altLang="en-US" sz="2000" dirty="0">
                <a:solidFill>
                  <a:srgbClr val="00B0F0"/>
                </a:solidFill>
              </a:rPr>
              <a:t>are known/given.</a:t>
            </a:r>
          </a:p>
          <a:p>
            <a:pPr marL="0" indent="0">
              <a:buSzPct val="120000"/>
              <a:buNone/>
            </a:pPr>
            <a:endParaRPr lang="en-GB" altLang="en-US" sz="1600" dirty="0"/>
          </a:p>
          <a:p>
            <a:pPr>
              <a:buSzPct val="120000"/>
              <a:buFont typeface="Wingdings" panose="05000000000000000000" pitchFamily="2" charset="2"/>
              <a:buChar char="§"/>
            </a:pPr>
            <a:r>
              <a:rPr lang="en-GB" altLang="en-US" sz="2000" dirty="0"/>
              <a:t>if </a:t>
            </a:r>
            <a:r>
              <a:rPr lang="en-GB" altLang="en-US" sz="2000" dirty="0">
                <a:solidFill>
                  <a:srgbClr val="FF0000"/>
                </a:solidFill>
              </a:rPr>
              <a:t>total cost 1</a:t>
            </a:r>
            <a:r>
              <a:rPr lang="en-GB" altLang="en-US" sz="2000" dirty="0"/>
              <a:t> &lt; </a:t>
            </a:r>
            <a:r>
              <a:rPr lang="en-GB" altLang="en-US" sz="2000" dirty="0">
                <a:solidFill>
                  <a:srgbClr val="FF0000"/>
                </a:solidFill>
              </a:rPr>
              <a:t>total cost 2    </a:t>
            </a:r>
            <a:r>
              <a:rPr lang="en-GB" altLang="en-US" sz="2000" dirty="0"/>
              <a:t>choose car 1      else choose car 2</a:t>
            </a:r>
          </a:p>
        </p:txBody>
      </p:sp>
      <p:sp>
        <p:nvSpPr>
          <p:cNvPr id="11270" name="Slide Number Placeholder 5"/>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927B3B63-B1C4-44FA-A863-85DC7CC49F21}" type="slidenum">
              <a:rPr lang="en-GB" altLang="en-US" sz="1400"/>
              <a:pPr algn="r" eaLnBrk="1" hangingPunct="1">
                <a:spcBef>
                  <a:spcPct val="0"/>
                </a:spcBef>
                <a:buClrTx/>
                <a:buSzTx/>
                <a:buFontTx/>
                <a:buNone/>
              </a:pPr>
              <a:t>9</a:t>
            </a:fld>
            <a:endParaRPr lang="en-GB" altLang="en-US" sz="1400"/>
          </a:p>
        </p:txBody>
      </p:sp>
      <p:sp>
        <p:nvSpPr>
          <p:cNvPr id="3" name="Slide Number Placeholder 2">
            <a:extLst>
              <a:ext uri="{FF2B5EF4-FFF2-40B4-BE49-F238E27FC236}">
                <a16:creationId xmlns:a16="http://schemas.microsoft.com/office/drawing/2014/main" id="{ACD90DFB-98A7-4B56-AC0E-F36703B62F23}"/>
              </a:ext>
            </a:extLst>
          </p:cNvPr>
          <p:cNvSpPr>
            <a:spLocks noGrp="1"/>
          </p:cNvSpPr>
          <p:nvPr>
            <p:ph type="sldNum" sz="quarter" idx="12"/>
          </p:nvPr>
        </p:nvSpPr>
        <p:spPr/>
        <p:txBody>
          <a:bodyPr/>
          <a:lstStyle/>
          <a:p>
            <a:fld id="{6E31CFCA-1219-42E1-A978-BED6585EB614}" type="slidenum">
              <a:rPr lang="en-GB" altLang="en-US" smtClean="0"/>
              <a:pPr/>
              <a:t>9</a:t>
            </a:fld>
            <a:endParaRPr lang="en-GB" altLang="en-US"/>
          </a:p>
        </p:txBody>
      </p:sp>
    </p:spTree>
    <p:extLst>
      <p:ext uri="{BB962C8B-B14F-4D97-AF65-F5344CB8AC3E}">
        <p14:creationId xmlns:p14="http://schemas.microsoft.com/office/powerpoint/2010/main" val="3348973797"/>
      </p:ext>
    </p:extLst>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4628</TotalTime>
  <Words>1653</Words>
  <Application>Microsoft Office PowerPoint</Application>
  <PresentationFormat>On-screen Show (4:3)</PresentationFormat>
  <Paragraphs>531</Paragraphs>
  <Slides>31</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宋体</vt:lpstr>
      <vt:lpstr>Arial</vt:lpstr>
      <vt:lpstr>Cambria Math</vt:lpstr>
      <vt:lpstr>Tahoma</vt:lpstr>
      <vt:lpstr>Times New Roman</vt:lpstr>
      <vt:lpstr>Wingdings</vt:lpstr>
      <vt:lpstr>Blends</vt:lpstr>
      <vt:lpstr>Introduction to Programming</vt:lpstr>
      <vt:lpstr>Overview</vt:lpstr>
      <vt:lpstr>Recall Number Types</vt:lpstr>
      <vt:lpstr>Recall Creation and Initialisation of Variables</vt:lpstr>
      <vt:lpstr>Square Root of 2</vt:lpstr>
      <vt:lpstr>PowerPoint Presentation</vt:lpstr>
      <vt:lpstr>Problem Statement</vt:lpstr>
      <vt:lpstr>Problem Break Down</vt:lpstr>
      <vt:lpstr>Description of Each Step </vt:lpstr>
      <vt:lpstr>Example</vt:lpstr>
      <vt:lpstr>Example</vt:lpstr>
      <vt:lpstr>Operators, Variables and Literals</vt:lpstr>
      <vt:lpstr>Expressions</vt:lpstr>
      <vt:lpstr>Arithmetic Operators in Python</vt:lpstr>
      <vt:lpstr>Power Operation</vt:lpstr>
      <vt:lpstr>PowerPoint Presentation</vt:lpstr>
      <vt:lpstr>PowerPoint Presentation</vt:lpstr>
      <vt:lpstr>PowerPoint Presentation</vt:lpstr>
      <vt:lpstr>Division and Remainder Operators</vt:lpstr>
      <vt:lpstr>Remainder Operator</vt:lpstr>
      <vt:lpstr>Remainder Operator</vt:lpstr>
      <vt:lpstr>Table for Floor Division and Remainder</vt:lpstr>
      <vt:lpstr>Decimal Digits</vt:lpstr>
      <vt:lpstr>More About Expressions</vt:lpstr>
      <vt:lpstr>Precedence</vt:lpstr>
      <vt:lpstr>Examples of Precedence</vt:lpstr>
      <vt:lpstr>Built in Function abs</vt:lpstr>
      <vt:lpstr>Additional Built in Functions</vt:lpstr>
      <vt:lpstr>Associativity</vt:lpstr>
      <vt:lpstr>Question R2.5</vt:lpstr>
      <vt:lpstr>Question R2.6</vt:lpstr>
    </vt:vector>
  </TitlesOfParts>
  <Company>Samsung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Systems</dc:title>
  <dc:creator>sjmaybank</dc:creator>
  <cp:lastModifiedBy>Steve Maybank</cp:lastModifiedBy>
  <cp:revision>262</cp:revision>
  <cp:lastPrinted>2016-01-15T13:07:22Z</cp:lastPrinted>
  <dcterms:created xsi:type="dcterms:W3CDTF">2004-01-12T10:17:52Z</dcterms:created>
  <dcterms:modified xsi:type="dcterms:W3CDTF">2019-09-19T14:51:49Z</dcterms:modified>
</cp:coreProperties>
</file>