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99" r:id="rId2"/>
    <p:sldId id="348" r:id="rId3"/>
    <p:sldId id="349" r:id="rId4"/>
    <p:sldId id="350" r:id="rId5"/>
    <p:sldId id="345" r:id="rId6"/>
    <p:sldId id="346" r:id="rId7"/>
    <p:sldId id="342" r:id="rId8"/>
    <p:sldId id="339" r:id="rId9"/>
    <p:sldId id="379" r:id="rId10"/>
    <p:sldId id="351" r:id="rId11"/>
    <p:sldId id="352" r:id="rId12"/>
    <p:sldId id="354" r:id="rId13"/>
    <p:sldId id="353" r:id="rId14"/>
    <p:sldId id="355" r:id="rId15"/>
    <p:sldId id="356" r:id="rId16"/>
    <p:sldId id="357" r:id="rId17"/>
    <p:sldId id="358" r:id="rId18"/>
    <p:sldId id="369" r:id="rId19"/>
    <p:sldId id="370" r:id="rId20"/>
    <p:sldId id="371" r:id="rId21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82495" autoAdjust="0"/>
  </p:normalViewPr>
  <p:slideViewPr>
    <p:cSldViewPr>
      <p:cViewPr varScale="1">
        <p:scale>
          <a:sx n="94" d="100"/>
          <a:sy n="94" d="100"/>
        </p:scale>
        <p:origin x="87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1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971" cy="49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706" y="1"/>
            <a:ext cx="2945970" cy="49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990"/>
            <a:ext cx="2945971" cy="49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706" y="9430990"/>
            <a:ext cx="2945970" cy="49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4237AF-E785-473A-800B-D15299AAA0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8606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971" cy="49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706" y="1"/>
            <a:ext cx="2945970" cy="49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291" y="4715496"/>
            <a:ext cx="4983094" cy="4465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990"/>
            <a:ext cx="2945971" cy="49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706" y="9430990"/>
            <a:ext cx="2945970" cy="49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A6307B-9362-42CD-AD50-407BE4AC011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58247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opedia.com/TERM/D/display_screen.html" TargetMode="External"/><Relationship Id="rId7" Type="http://schemas.openxmlformats.org/officeDocument/2006/relationships/hyperlink" Target="http://www.webopedia.com/TERM/T/time_out.html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webopedia.com/TERM/P/program.html" TargetMode="External"/><Relationship Id="rId5" Type="http://schemas.openxmlformats.org/officeDocument/2006/relationships/hyperlink" Target="http://www.webopedia.com/TERM/I/input.html" TargetMode="External"/><Relationship Id="rId4" Type="http://schemas.openxmlformats.org/officeDocument/2006/relationships/hyperlink" Target="http://www.webopedia.com/TERM/C/computer.html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1449169-9F9A-4CBB-81A6-5FB194655623}" type="slidenum">
              <a:rPr kumimoji="0" lang="en-GB" altLang="en-US">
                <a:latin typeface="Tahoma" panose="020B060403050404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857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6307B-9362-42CD-AD50-407BE4AC0116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8359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0</a:t>
            </a:r>
            <a:r>
              <a:rPr lang="en-US" baseline="0" dirty="0"/>
              <a:t> 1 0 -1 0 1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6307B-9362-42CD-AD50-407BE4AC0116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234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125*0.173=21.625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6307B-9362-42CD-AD50-407BE4AC0116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9438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exp</a:t>
            </a:r>
            <a:r>
              <a:rPr lang="en-US" dirty="0"/>
              <a:t>(x) = e**x</a:t>
            </a:r>
          </a:p>
          <a:p>
            <a:r>
              <a:rPr lang="en-US" dirty="0" err="1"/>
              <a:t>cos</a:t>
            </a:r>
            <a:r>
              <a:rPr lang="en-US" dirty="0"/>
              <a:t>(pi)=-1.0 in radians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6307B-9362-42CD-AD50-407BE4AC0116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0186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GB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Prompt: A symbol on a </a:t>
            </a:r>
            <a:r>
              <a:rPr kumimoji="1" lang="en-GB" sz="1200" b="0" i="0" u="none" strike="noStrike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3"/>
              </a:rPr>
              <a:t>display screen</a:t>
            </a:r>
            <a:r>
              <a:rPr kumimoji="1" lang="en-GB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indicating that the </a:t>
            </a:r>
            <a:r>
              <a:rPr kumimoji="1" lang="en-GB" sz="1200" b="0" i="0" u="none" strike="noStrike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4"/>
              </a:rPr>
              <a:t>computer</a:t>
            </a:r>
            <a:r>
              <a:rPr kumimoji="1" lang="en-GB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is waiting for </a:t>
            </a:r>
            <a:r>
              <a:rPr kumimoji="1" lang="en-GB" sz="1200" b="0" i="0" u="none" strike="noStrike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5"/>
              </a:rPr>
              <a:t>input</a:t>
            </a:r>
            <a:r>
              <a:rPr kumimoji="1" lang="en-GB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 Once the computer has displayed a prompt, it waits for you to enter some information. Generally, it will wait forever, but some </a:t>
            </a:r>
            <a:r>
              <a:rPr kumimoji="1" lang="en-GB" sz="1200" b="0" i="0" u="none" strike="noStrike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6"/>
              </a:rPr>
              <a:t>programs</a:t>
            </a:r>
            <a:r>
              <a:rPr kumimoji="1" lang="en-GB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have built-in </a:t>
            </a:r>
            <a:r>
              <a:rPr kumimoji="1" lang="en-GB" sz="1200" b="0" i="0" u="none" strike="noStrike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7"/>
              </a:rPr>
              <a:t>time-outs</a:t>
            </a:r>
            <a:r>
              <a:rPr kumimoji="1" lang="en-GB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that cause the program to continue execution after it has waited a specified amount of time.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6307B-9362-42CD-AD50-407BE4AC0116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7164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int</a:t>
            </a:r>
            <a:r>
              <a:rPr lang="en-GB" dirty="0"/>
              <a:t>() can turn a float into</a:t>
            </a:r>
            <a:r>
              <a:rPr lang="en-GB" baseline="0" dirty="0"/>
              <a:t> an </a:t>
            </a:r>
            <a:r>
              <a:rPr lang="en-GB" baseline="0" dirty="0" err="1"/>
              <a:t>int</a:t>
            </a:r>
            <a:r>
              <a:rPr lang="en-GB" baseline="0" dirty="0"/>
              <a:t>, or a string into an </a:t>
            </a:r>
            <a:r>
              <a:rPr lang="en-GB" baseline="0" dirty="0" err="1"/>
              <a:t>int</a:t>
            </a:r>
            <a:r>
              <a:rPr lang="en-GB" baseline="0" dirty="0"/>
              <a:t>, but not first string to float then float to int.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6307B-9362-42CD-AD50-407BE4AC0116}" type="slidenum">
              <a:rPr lang="en-GB" altLang="en-US" smtClean="0"/>
              <a:pPr/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7964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 2011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PFE Appendix B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BF8A7-4309-42B5-B033-B7F54AFBFA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8812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 2011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PFE Appendix B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ABD5B4-4B7D-49C1-9A22-4DC43782288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532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 2011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PFE Appendix B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7E77DA-E9A8-4806-97C9-32DFE40BF77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7027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 2011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PFE Appendix B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7323C1-1E3E-4917-B7BA-DDB773FE47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5680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 2011</a:t>
            </a: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PFE Appendix B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84AB15-D2E3-4BD9-B08E-6EF0F15877E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459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 2011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PFE Appendix B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39931A-D4CC-428E-8A0F-A468A75ADD8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036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 2011</a:t>
            </a: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PFE Appendix B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1CFCA-1219-42E1-A978-BED6585EB6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409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 2011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PFE Appendix B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5ED595-A6A1-43F6-BBEE-CC37F081877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553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 2011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PFE Appendix B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D3F03-1488-4A06-9799-5229FD07EB2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807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 January 2011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PFE Appendix B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A01BAA-D9B0-449D-BB0A-C9868FF5D37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216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14 January 2011</a:t>
            </a:r>
            <a:endParaRPr lang="en-GB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GB"/>
              <a:t>PFE Appendix B</a:t>
            </a: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8A012B-82C6-4B72-90A7-4D78DB43405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jmaybank@dcs.bbk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PFE Appendix B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8E45229-A491-4DCD-99AF-9121FC32E977}" type="slidenum">
              <a:rPr lang="en-GB" altLang="en-US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GB" altLang="en-US" sz="140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dirty="0"/>
              <a:t>Introduction to Programming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276475"/>
            <a:ext cx="7772400" cy="3856038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400" dirty="0"/>
              <a:t>Department of Computer Science and Information Systems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GB" altLang="en-US" sz="2400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000" dirty="0" smtClean="0"/>
              <a:t>Lecturer: Steve Maybank</a:t>
            </a:r>
            <a:endParaRPr lang="en-GB" altLang="en-US" sz="2000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000" dirty="0">
                <a:hlinkClick r:id="rId3"/>
              </a:rPr>
              <a:t>sjmaybank@dcs.bbk.ac.uk</a:t>
            </a:r>
            <a:endParaRPr lang="en-GB" altLang="en-US" sz="2000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000" dirty="0" smtClean="0"/>
              <a:t>Autumn</a:t>
            </a:r>
            <a:r>
              <a:rPr lang="en-GB" altLang="en-US" sz="2000" dirty="0" smtClean="0"/>
              <a:t> 2019 and Spring 2020</a:t>
            </a:r>
            <a:endParaRPr lang="en-GB" altLang="en-US" sz="2000" dirty="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GB" altLang="en-US" sz="2000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800" dirty="0"/>
              <a:t>Week 4: More Arithmetic and Input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dirty="0"/>
              <a:t>Obtaining a math Module Function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6910" y="2132856"/>
            <a:ext cx="8703568" cy="3960440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To use e.g. </a:t>
            </a:r>
            <a:r>
              <a:rPr lang="en-GB" sz="2000" dirty="0" err="1">
                <a:solidFill>
                  <a:srgbClr val="00B050"/>
                </a:solidFill>
              </a:rPr>
              <a:t>sqrt</a:t>
            </a:r>
            <a:r>
              <a:rPr lang="en-GB" sz="2000" dirty="0"/>
              <a:t>, put this statement at the top of the program</a:t>
            </a:r>
          </a:p>
          <a:p>
            <a:pPr marL="0" indent="0">
              <a:buSzPct val="120000"/>
              <a:buNone/>
            </a:pPr>
            <a:r>
              <a:rPr lang="en-GB" sz="2000" dirty="0"/>
              <a:t>	</a:t>
            </a:r>
            <a:r>
              <a:rPr lang="en-GB" sz="2000" dirty="0">
                <a:solidFill>
                  <a:srgbClr val="FF0000"/>
                </a:solidFill>
              </a:rPr>
              <a:t>from </a:t>
            </a:r>
            <a:r>
              <a:rPr lang="en-GB" sz="2000" dirty="0">
                <a:solidFill>
                  <a:srgbClr val="0070C0"/>
                </a:solidFill>
              </a:rPr>
              <a:t>math</a:t>
            </a:r>
            <a:r>
              <a:rPr lang="en-GB" sz="2000" dirty="0">
                <a:solidFill>
                  <a:srgbClr val="FF0000"/>
                </a:solidFill>
              </a:rPr>
              <a:t> import </a:t>
            </a:r>
            <a:r>
              <a:rPr lang="en-GB" sz="2000" dirty="0" err="1">
                <a:solidFill>
                  <a:srgbClr val="00B050"/>
                </a:solidFill>
              </a:rPr>
              <a:t>sqrt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Multiple functions can be obtained using a single statement</a:t>
            </a:r>
          </a:p>
          <a:p>
            <a:pPr marL="0" indent="0">
              <a:buSzPct val="120000"/>
              <a:buNone/>
            </a:pPr>
            <a:r>
              <a:rPr lang="en-GB" sz="2000" dirty="0"/>
              <a:t>	</a:t>
            </a:r>
            <a:r>
              <a:rPr lang="en-GB" sz="2000" dirty="0">
                <a:solidFill>
                  <a:srgbClr val="FF0000"/>
                </a:solidFill>
              </a:rPr>
              <a:t>from </a:t>
            </a:r>
            <a:r>
              <a:rPr lang="en-GB" sz="2000" dirty="0">
                <a:solidFill>
                  <a:srgbClr val="0070C0"/>
                </a:solidFill>
              </a:rPr>
              <a:t>math</a:t>
            </a:r>
            <a:r>
              <a:rPr lang="en-GB" sz="2000" dirty="0">
                <a:solidFill>
                  <a:srgbClr val="FF0000"/>
                </a:solidFill>
              </a:rPr>
              <a:t> import </a:t>
            </a:r>
            <a:r>
              <a:rPr lang="en-GB" sz="2000" dirty="0" err="1">
                <a:solidFill>
                  <a:srgbClr val="00B050"/>
                </a:solidFill>
              </a:rPr>
              <a:t>sqrt</a:t>
            </a:r>
            <a:r>
              <a:rPr lang="en-GB" sz="2000" dirty="0">
                <a:solidFill>
                  <a:srgbClr val="00B050"/>
                </a:solidFill>
              </a:rPr>
              <a:t>, sin, cos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To obtain everything use</a:t>
            </a:r>
          </a:p>
          <a:p>
            <a:pPr marL="0" indent="0">
              <a:buSzPct val="120000"/>
              <a:buNone/>
            </a:pPr>
            <a:r>
              <a:rPr lang="en-GB" sz="2000" dirty="0"/>
              <a:t>	</a:t>
            </a:r>
            <a:r>
              <a:rPr lang="en-GB" sz="2000" dirty="0">
                <a:solidFill>
                  <a:srgbClr val="FF0000"/>
                </a:solidFill>
              </a:rPr>
              <a:t>from </a:t>
            </a:r>
            <a:r>
              <a:rPr lang="en-GB" sz="2000" dirty="0">
                <a:solidFill>
                  <a:srgbClr val="0070C0"/>
                </a:solidFill>
              </a:rPr>
              <a:t>math</a:t>
            </a:r>
            <a:r>
              <a:rPr lang="en-GB" sz="2000" dirty="0">
                <a:solidFill>
                  <a:srgbClr val="FF0000"/>
                </a:solidFill>
              </a:rPr>
              <a:t> import </a:t>
            </a:r>
            <a:r>
              <a:rPr lang="en-GB" sz="2000" dirty="0">
                <a:solidFill>
                  <a:srgbClr val="00B050"/>
                </a:solidFill>
              </a:rPr>
              <a:t>*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See PFE Appendix D, math Module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PFE Section 2.2.5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/>
              <a:pPr/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7893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Exercise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>
              <a:xfrm>
                <a:off x="440055" y="2170361"/>
                <a:ext cx="8703568" cy="3744416"/>
              </a:xfrm>
            </p:spPr>
            <p:txBody>
              <a:bodyPr/>
              <a:lstStyle/>
              <a:p>
                <a:pPr>
                  <a:buSzPct val="120000"/>
                  <a:buFont typeface="Wingdings" panose="05000000000000000000" pitchFamily="2" charset="2"/>
                  <a:buChar char="§"/>
                </a:pPr>
                <a:r>
                  <a:rPr lang="en-GB" sz="2400" dirty="0"/>
                  <a:t>Write the following mathematical expressions in Python</a:t>
                </a:r>
              </a:p>
              <a:p>
                <a:pPr>
                  <a:buSzPct val="120000"/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𝑔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400" dirty="0"/>
              </a:p>
              <a:p>
                <a:pPr>
                  <a:buSzPct val="120000"/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=4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endParaRPr lang="en-GB" sz="2400" dirty="0"/>
              </a:p>
              <a:p>
                <a:pPr>
                  <a:buSzPct val="120000"/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𝐹𝑉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𝑃𝑉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𝐼𝑁𝑇</m:t>
                                </m:r>
                              </m:num>
                              <m:den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𝑌𝑅𝑆</m:t>
                        </m:r>
                      </m:sup>
                    </m:sSup>
                  </m:oMath>
                </a14:m>
                <a:endParaRPr lang="en-GB" sz="2400" dirty="0"/>
              </a:p>
              <a:p>
                <a:pPr>
                  <a:buSzPct val="120000"/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func>
                          <m:func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4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𝛾</m:t>
                                </m:r>
                              </m:e>
                            </m:d>
                          </m:e>
                        </m:func>
                      </m:e>
                    </m:rad>
                  </m:oMath>
                </a14:m>
                <a:endParaRPr lang="en-GB" sz="2400" dirty="0"/>
              </a:p>
              <a:p>
                <a:pPr>
                  <a:buSzPct val="120000"/>
                  <a:buFont typeface="Wingdings" panose="05000000000000000000" pitchFamily="2" charset="2"/>
                  <a:buChar char="§"/>
                </a:pPr>
                <a:endParaRPr lang="en-GB" sz="2400" dirty="0"/>
              </a:p>
              <a:p>
                <a:pPr>
                  <a:buSzPct val="120000"/>
                  <a:buFont typeface="Wingdings" panose="05000000000000000000" pitchFamily="2" charset="2"/>
                  <a:buChar char="§"/>
                </a:pPr>
                <a:endParaRPr lang="en-GB" sz="2800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0055" y="2170361"/>
                <a:ext cx="8703568" cy="3744416"/>
              </a:xfrm>
              <a:blipFill rotWithShape="0">
                <a:blip r:embed="rId2"/>
                <a:stretch>
                  <a:fillRect l="-1331" t="-2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PFE Review Question R2.3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/>
              <a:pPr/>
              <a:t>11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91404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Roundoff</a:t>
            </a:r>
            <a:r>
              <a:rPr lang="en-GB" dirty="0"/>
              <a:t> Errors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72300" y="2276872"/>
            <a:ext cx="8703568" cy="3744416"/>
          </a:xfrm>
        </p:spPr>
        <p:txBody>
          <a:bodyPr/>
          <a:lstStyle/>
          <a:p>
            <a:pPr marL="0" indent="0">
              <a:buSzPct val="120000"/>
              <a:buNone/>
            </a:pPr>
            <a:r>
              <a:rPr lang="en-GB" sz="2400" dirty="0"/>
              <a:t>price = 4.35</a:t>
            </a:r>
          </a:p>
          <a:p>
            <a:pPr marL="0" indent="0">
              <a:buSzPct val="120000"/>
              <a:buNone/>
            </a:pPr>
            <a:r>
              <a:rPr lang="en-GB" sz="2400" dirty="0"/>
              <a:t>quantity = 100</a:t>
            </a:r>
          </a:p>
          <a:p>
            <a:pPr marL="0" indent="0">
              <a:buSzPct val="120000"/>
              <a:buNone/>
            </a:pPr>
            <a:r>
              <a:rPr lang="en-GB" sz="2400" dirty="0"/>
              <a:t>total = price * quantity   # Should be 100 * 4.35 = 435</a:t>
            </a:r>
          </a:p>
          <a:p>
            <a:pPr marL="0" indent="0">
              <a:buSzPct val="120000"/>
              <a:buNone/>
            </a:pPr>
            <a:r>
              <a:rPr lang="en-GB" sz="2400" dirty="0"/>
              <a:t>print(total)                     # Prints 434.99999999999994</a:t>
            </a:r>
          </a:p>
          <a:p>
            <a:pPr marL="0" indent="0">
              <a:buSzPct val="120000"/>
              <a:buNone/>
            </a:pPr>
            <a:endParaRPr lang="en-GB" sz="2400" dirty="0"/>
          </a:p>
          <a:p>
            <a:pPr marL="0" indent="0">
              <a:buSzPct val="120000"/>
              <a:buNone/>
            </a:pPr>
            <a:r>
              <a:rPr lang="en-GB" sz="2400" dirty="0"/>
              <a:t># The number 4.35 cannot be represented exactly as a</a:t>
            </a:r>
          </a:p>
          <a:p>
            <a:pPr marL="0" indent="0">
              <a:buSzPct val="120000"/>
              <a:buNone/>
            </a:pPr>
            <a:r>
              <a:rPr lang="en-GB" sz="2400" dirty="0"/>
              <a:t># binary floating point number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2.5.5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8423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User Input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40432" y="1988840"/>
            <a:ext cx="8703568" cy="3744416"/>
          </a:xfrm>
        </p:spPr>
        <p:txBody>
          <a:bodyPr/>
          <a:lstStyle/>
          <a:p>
            <a:pPr marL="0" indent="0">
              <a:buSzPct val="120000"/>
              <a:buNone/>
            </a:pPr>
            <a:r>
              <a:rPr lang="en-GB" sz="2400" dirty="0">
                <a:solidFill>
                  <a:srgbClr val="00B050"/>
                </a:solidFill>
              </a:rPr>
              <a:t>first</a:t>
            </a:r>
            <a:r>
              <a:rPr lang="en-GB" sz="2400" dirty="0"/>
              <a:t>  = </a:t>
            </a:r>
            <a:r>
              <a:rPr lang="en-GB" sz="2400" dirty="0">
                <a:solidFill>
                  <a:srgbClr val="0070C0"/>
                </a:solidFill>
              </a:rPr>
              <a:t>input</a:t>
            </a:r>
            <a:r>
              <a:rPr lang="en-GB" sz="2400" dirty="0"/>
              <a:t>("</a:t>
            </a:r>
            <a:r>
              <a:rPr lang="en-GB" sz="2400" dirty="0">
                <a:solidFill>
                  <a:srgbClr val="C00000"/>
                </a:solidFill>
              </a:rPr>
              <a:t>Enter your first name: </a:t>
            </a:r>
            <a:r>
              <a:rPr lang="en-GB" sz="2400" dirty="0"/>
              <a:t>")</a:t>
            </a:r>
          </a:p>
          <a:p>
            <a:pPr marL="0" indent="0">
              <a:buSzPct val="120000"/>
              <a:buNone/>
            </a:pPr>
            <a:r>
              <a:rPr lang="en-GB" sz="2400" dirty="0"/>
              <a:t># The input function displays the string argument (prompt) in</a:t>
            </a:r>
          </a:p>
          <a:p>
            <a:pPr marL="0" indent="0">
              <a:buSzPct val="120000"/>
              <a:buNone/>
            </a:pPr>
            <a:r>
              <a:rPr lang="en-GB" sz="2400" dirty="0"/>
              <a:t># the console window and places the cursor on the same line,</a:t>
            </a:r>
          </a:p>
          <a:p>
            <a:pPr marL="0" indent="0">
              <a:buSzPct val="120000"/>
              <a:buNone/>
            </a:pPr>
            <a:r>
              <a:rPr lang="en-GB" sz="2400" dirty="0"/>
              <a:t># immediately following the string.</a:t>
            </a:r>
          </a:p>
          <a:p>
            <a:pPr marL="0" indent="0">
              <a:buSzPct val="120000"/>
              <a:buNone/>
            </a:pPr>
            <a:endParaRPr lang="en-GB" sz="2400" dirty="0"/>
          </a:p>
          <a:p>
            <a:pPr marL="0" indent="0">
              <a:buSzPct val="120000"/>
              <a:buNone/>
            </a:pPr>
            <a:r>
              <a:rPr lang="en-GB" sz="2400" dirty="0">
                <a:solidFill>
                  <a:srgbClr val="C00000"/>
                </a:solidFill>
              </a:rPr>
              <a:t>Enter your first name: _</a:t>
            </a:r>
          </a:p>
          <a:p>
            <a:pPr marL="0" indent="0">
              <a:buSzPct val="120000"/>
              <a:buNone/>
            </a:pPr>
            <a:r>
              <a:rPr lang="en-GB" sz="2400" dirty="0"/>
              <a:t># The program waits until the user types a </a:t>
            </a:r>
            <a:r>
              <a:rPr lang="en-GB" sz="2400" dirty="0">
                <a:solidFill>
                  <a:srgbClr val="FF0000"/>
                </a:solidFill>
              </a:rPr>
              <a:t>string</a:t>
            </a:r>
            <a:r>
              <a:rPr lang="en-GB" sz="2400" dirty="0"/>
              <a:t> followed </a:t>
            </a:r>
          </a:p>
          <a:p>
            <a:pPr marL="0" indent="0">
              <a:buSzPct val="120000"/>
              <a:buNone/>
            </a:pPr>
            <a:r>
              <a:rPr lang="en-GB" sz="2400" dirty="0"/>
              <a:t># by Enter. The </a:t>
            </a:r>
            <a:r>
              <a:rPr lang="en-GB" sz="2400" b="1" u="sng" dirty="0"/>
              <a:t>string</a:t>
            </a:r>
            <a:r>
              <a:rPr lang="en-GB" sz="2400" dirty="0"/>
              <a:t> is stored as the value of </a:t>
            </a:r>
            <a:r>
              <a:rPr lang="en-GB" sz="2400" dirty="0">
                <a:solidFill>
                  <a:srgbClr val="00B050"/>
                </a:solidFill>
              </a:rPr>
              <a:t>first</a:t>
            </a:r>
            <a:r>
              <a:rPr lang="en-GB" sz="2400" dirty="0"/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2.5.1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959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Numerical Input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27584" y="1988840"/>
            <a:ext cx="7645740" cy="4335760"/>
          </a:xfrm>
        </p:spPr>
        <p:txBody>
          <a:bodyPr/>
          <a:lstStyle/>
          <a:p>
            <a:pPr marL="0" indent="0">
              <a:buSzPct val="120000"/>
              <a:buNone/>
            </a:pPr>
            <a:r>
              <a:rPr lang="en-GB" sz="2000" dirty="0" err="1">
                <a:solidFill>
                  <a:srgbClr val="0070C0"/>
                </a:solidFill>
              </a:rPr>
              <a:t>userInput</a:t>
            </a:r>
            <a:r>
              <a:rPr lang="en-GB" sz="2000" dirty="0"/>
              <a:t>  = </a:t>
            </a:r>
            <a:r>
              <a:rPr lang="en-GB" sz="2000" dirty="0">
                <a:solidFill>
                  <a:srgbClr val="FF0000"/>
                </a:solidFill>
              </a:rPr>
              <a:t>input</a:t>
            </a:r>
            <a:r>
              <a:rPr lang="en-GB" sz="2000" dirty="0"/>
              <a:t>("Please enter the number of bottles: ")</a:t>
            </a:r>
          </a:p>
          <a:p>
            <a:pPr marL="0" indent="0">
              <a:buSzPct val="120000"/>
              <a:buNone/>
            </a:pPr>
            <a:r>
              <a:rPr lang="en-GB" sz="2000" dirty="0"/>
              <a:t>bottles = </a:t>
            </a:r>
            <a:r>
              <a:rPr lang="en-GB" sz="2000" dirty="0" err="1"/>
              <a:t>int</a:t>
            </a:r>
            <a:r>
              <a:rPr lang="en-GB" sz="2000" dirty="0"/>
              <a:t>(</a:t>
            </a:r>
            <a:r>
              <a:rPr lang="en-GB" sz="2000" dirty="0" err="1">
                <a:solidFill>
                  <a:srgbClr val="0070C0"/>
                </a:solidFill>
              </a:rPr>
              <a:t>userInput</a:t>
            </a:r>
            <a:r>
              <a:rPr lang="en-GB" sz="2000" dirty="0"/>
              <a:t>)</a:t>
            </a:r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00B050"/>
                </a:solidFill>
              </a:rPr>
              <a:t># The input function reads in a string and returns the string to    # the calling program. The function </a:t>
            </a:r>
            <a:r>
              <a:rPr lang="en-GB" sz="2000" dirty="0" err="1">
                <a:solidFill>
                  <a:srgbClr val="00B050"/>
                </a:solidFill>
              </a:rPr>
              <a:t>int</a:t>
            </a:r>
            <a:r>
              <a:rPr lang="en-GB" sz="2000" dirty="0">
                <a:solidFill>
                  <a:srgbClr val="00B050"/>
                </a:solidFill>
              </a:rPr>
              <a:t> converts the string to      # an integer.</a:t>
            </a:r>
          </a:p>
          <a:p>
            <a:pPr marL="0" indent="0">
              <a:buSzPct val="120000"/>
              <a:buNone/>
            </a:pPr>
            <a:r>
              <a:rPr lang="en-GB" sz="2000" dirty="0"/>
              <a:t>bottles = </a:t>
            </a:r>
            <a:r>
              <a:rPr lang="en-GB" sz="2000" dirty="0" err="1"/>
              <a:t>int</a:t>
            </a:r>
            <a:r>
              <a:rPr lang="en-GB" sz="2000" dirty="0"/>
              <a:t>(</a:t>
            </a:r>
            <a:r>
              <a:rPr lang="en-GB" sz="2000" dirty="0">
                <a:solidFill>
                  <a:srgbClr val="FF0000"/>
                </a:solidFill>
              </a:rPr>
              <a:t>input</a:t>
            </a:r>
            <a:r>
              <a:rPr lang="en-GB" sz="2000" dirty="0"/>
              <a:t>("Please enter the number of bottles: "))</a:t>
            </a:r>
          </a:p>
          <a:p>
            <a:pPr marL="0" indent="0">
              <a:buSzPct val="120000"/>
              <a:buNone/>
            </a:pPr>
            <a:endParaRPr lang="en-GB" sz="2000" dirty="0"/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0070C0"/>
                </a:solidFill>
              </a:rPr>
              <a:t>userInput2</a:t>
            </a:r>
            <a:r>
              <a:rPr lang="en-GB" sz="2000" dirty="0"/>
              <a:t> = </a:t>
            </a:r>
            <a:r>
              <a:rPr lang="en-GB" sz="2000" dirty="0">
                <a:solidFill>
                  <a:srgbClr val="FF0000"/>
                </a:solidFill>
              </a:rPr>
              <a:t>input</a:t>
            </a:r>
            <a:r>
              <a:rPr lang="en-GB" sz="2000" dirty="0"/>
              <a:t>("Enter price per bottle: ")</a:t>
            </a:r>
          </a:p>
          <a:p>
            <a:pPr marL="0" indent="0">
              <a:buSzPct val="120000"/>
              <a:buNone/>
            </a:pPr>
            <a:r>
              <a:rPr lang="en-GB" sz="2000" dirty="0"/>
              <a:t>price = float(</a:t>
            </a:r>
            <a:r>
              <a:rPr lang="en-GB" sz="2000" dirty="0">
                <a:solidFill>
                  <a:srgbClr val="0070C0"/>
                </a:solidFill>
              </a:rPr>
              <a:t>userInput2</a:t>
            </a:r>
            <a:r>
              <a:rPr lang="en-GB" sz="2000" dirty="0"/>
              <a:t>)</a:t>
            </a:r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00B050"/>
                </a:solidFill>
              </a:rPr>
              <a:t># The function float converts the string to a floating point value.</a:t>
            </a:r>
          </a:p>
          <a:p>
            <a:pPr marL="0" indent="0">
              <a:buSzPct val="120000"/>
              <a:buNone/>
            </a:pPr>
            <a:r>
              <a:rPr lang="en-GB" sz="2000" dirty="0"/>
              <a:t>price = float(</a:t>
            </a:r>
            <a:r>
              <a:rPr lang="en-GB" sz="2000" dirty="0">
                <a:solidFill>
                  <a:srgbClr val="FF0000"/>
                </a:solidFill>
              </a:rPr>
              <a:t>input</a:t>
            </a:r>
            <a:r>
              <a:rPr lang="en-GB" sz="2000" dirty="0"/>
              <a:t>("Enter price per bottle: "))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2.5.1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14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67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The Function </a:t>
            </a:r>
            <a:r>
              <a:rPr lang="en-GB" dirty="0" err="1"/>
              <a:t>int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403648" y="1988840"/>
            <a:ext cx="6131793" cy="4335760"/>
          </a:xfrm>
        </p:spPr>
        <p:txBody>
          <a:bodyPr/>
          <a:lstStyle/>
          <a:p>
            <a:pPr marL="0" indent="0">
              <a:buSzPct val="120000"/>
              <a:buNone/>
            </a:pPr>
            <a:r>
              <a:rPr lang="en-GB" sz="2000" dirty="0"/>
              <a:t>print(</a:t>
            </a:r>
            <a:r>
              <a:rPr lang="en-GB" sz="2000" dirty="0" err="1"/>
              <a:t>int</a:t>
            </a:r>
            <a:r>
              <a:rPr lang="en-GB" sz="2000" dirty="0"/>
              <a:t>("5"))     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print 5</a:t>
            </a:r>
          </a:p>
          <a:p>
            <a:pPr marL="0" indent="0">
              <a:buSzPct val="120000"/>
              <a:buNone/>
            </a:pPr>
            <a:endParaRPr lang="en-GB" sz="800" dirty="0"/>
          </a:p>
          <a:p>
            <a:pPr marL="0" indent="0">
              <a:buSzPct val="120000"/>
              <a:buNone/>
            </a:pPr>
            <a:r>
              <a:rPr lang="en-GB" sz="2000" dirty="0"/>
              <a:t>print(</a:t>
            </a:r>
            <a:r>
              <a:rPr lang="en-GB" sz="2000" dirty="0" err="1"/>
              <a:t>int</a:t>
            </a:r>
            <a:r>
              <a:rPr lang="en-GB" sz="2000" dirty="0"/>
              <a:t>("test"))  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invalid literal for </a:t>
            </a:r>
            <a:r>
              <a:rPr lang="en-GB" sz="2000" dirty="0" err="1"/>
              <a:t>int</a:t>
            </a:r>
            <a:endParaRPr lang="en-GB" sz="2000" dirty="0"/>
          </a:p>
          <a:p>
            <a:pPr marL="0" indent="0">
              <a:buSzPct val="120000"/>
              <a:buNone/>
            </a:pPr>
            <a:endParaRPr lang="en-GB" sz="800" dirty="0"/>
          </a:p>
          <a:p>
            <a:pPr marL="0" indent="0">
              <a:buSzPct val="120000"/>
              <a:buNone/>
            </a:pPr>
            <a:r>
              <a:rPr lang="en-GB" sz="2000" dirty="0"/>
              <a:t>print(</a:t>
            </a:r>
            <a:r>
              <a:rPr lang="en-GB" sz="2000" dirty="0" err="1"/>
              <a:t>int</a:t>
            </a:r>
            <a:r>
              <a:rPr lang="en-GB" sz="2000" dirty="0"/>
              <a:t>(7.6))     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truncate to 7, </a:t>
            </a:r>
            <a:r>
              <a:rPr lang="en-GB" sz="2000" dirty="0">
                <a:solidFill>
                  <a:srgbClr val="FF0000"/>
                </a:solidFill>
              </a:rPr>
              <a:t>not </a:t>
            </a:r>
            <a:r>
              <a:rPr lang="en-GB" sz="2000" dirty="0"/>
              <a:t>round to 8</a:t>
            </a:r>
          </a:p>
          <a:p>
            <a:pPr marL="0" indent="0">
              <a:buSzPct val="120000"/>
              <a:buNone/>
            </a:pPr>
            <a:endParaRPr lang="en-GB" sz="800" dirty="0"/>
          </a:p>
          <a:p>
            <a:pPr marL="0" indent="0">
              <a:buSzPct val="120000"/>
              <a:buNone/>
            </a:pPr>
            <a:r>
              <a:rPr lang="en-GB" sz="2000" dirty="0"/>
              <a:t>print(</a:t>
            </a:r>
            <a:r>
              <a:rPr lang="en-GB" sz="2000" dirty="0" err="1"/>
              <a:t>int</a:t>
            </a:r>
            <a:r>
              <a:rPr lang="en-GB" sz="2000" dirty="0"/>
              <a:t>(-7.6))    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truncate to -7, </a:t>
            </a:r>
            <a:r>
              <a:rPr lang="en-GB" sz="2000" dirty="0">
                <a:solidFill>
                  <a:srgbClr val="FF0000"/>
                </a:solidFill>
              </a:rPr>
              <a:t>not</a:t>
            </a:r>
            <a:r>
              <a:rPr lang="en-GB" sz="2000" dirty="0"/>
              <a:t> round to -8</a:t>
            </a:r>
          </a:p>
          <a:p>
            <a:pPr marL="0" indent="0">
              <a:buSzPct val="120000"/>
              <a:buNone/>
            </a:pPr>
            <a:endParaRPr lang="en-GB" sz="800" dirty="0"/>
          </a:p>
          <a:p>
            <a:pPr marL="0" indent="0">
              <a:buSzPct val="120000"/>
              <a:buNone/>
            </a:pPr>
            <a:r>
              <a:rPr lang="en-GB" sz="2000" dirty="0"/>
              <a:t>print(</a:t>
            </a:r>
            <a:r>
              <a:rPr lang="en-GB" sz="2000" dirty="0" err="1"/>
              <a:t>int</a:t>
            </a:r>
            <a:r>
              <a:rPr lang="en-GB" sz="2000" dirty="0"/>
              <a:t>("5.6"))  </a:t>
            </a:r>
          </a:p>
          <a:p>
            <a:pPr marL="0" indent="0">
              <a:buSzPct val="120000"/>
              <a:buNone/>
            </a:pPr>
            <a:r>
              <a:rPr lang="en-GB" sz="2000" dirty="0"/>
              <a:t># invalid literal for </a:t>
            </a:r>
            <a:r>
              <a:rPr lang="en-GB" sz="2000" dirty="0" err="1"/>
              <a:t>int</a:t>
            </a:r>
            <a:r>
              <a:rPr lang="en-GB" sz="2000" dirty="0"/>
              <a:t>, one-step transformation only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2.5.1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15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52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dirty="0"/>
              <a:t>Description of </a:t>
            </a:r>
            <a:r>
              <a:rPr lang="en-GB" sz="4000" dirty="0" err="1"/>
              <a:t>int</a:t>
            </a:r>
            <a:r>
              <a:rPr lang="en-GB" sz="4000" dirty="0"/>
              <a:t> in Appendix 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96863" y="2420888"/>
            <a:ext cx="7772400" cy="3384376"/>
          </a:xfrm>
        </p:spPr>
        <p:txBody>
          <a:bodyPr/>
          <a:lstStyle/>
          <a:p>
            <a:pPr marL="0" indent="0">
              <a:buSzPct val="120000"/>
              <a:buNone/>
            </a:pPr>
            <a:r>
              <a:rPr lang="en-GB" sz="2400" dirty="0"/>
              <a:t>The Python Standard Library</a:t>
            </a:r>
          </a:p>
          <a:p>
            <a:pPr marL="0" indent="0">
              <a:buSzPct val="120000"/>
              <a:buNone/>
            </a:pPr>
            <a:r>
              <a:rPr lang="en-GB" sz="2400" dirty="0"/>
              <a:t>Built-in Functions</a:t>
            </a:r>
          </a:p>
          <a:p>
            <a:pPr marL="0" indent="0">
              <a:buSzPct val="120000"/>
              <a:buNone/>
            </a:pPr>
            <a:endParaRPr lang="en-GB" sz="2400" dirty="0"/>
          </a:p>
          <a:p>
            <a:pPr marL="0" indent="0">
              <a:buSzPct val="120000"/>
              <a:buNone/>
            </a:pPr>
            <a:r>
              <a:rPr lang="en-GB" sz="2400" dirty="0" err="1"/>
              <a:t>int</a:t>
            </a:r>
            <a:r>
              <a:rPr lang="en-GB" sz="2400" dirty="0"/>
              <a:t>(</a:t>
            </a:r>
            <a:r>
              <a:rPr lang="en-GB" sz="2400" dirty="0">
                <a:solidFill>
                  <a:srgbClr val="FF0000"/>
                </a:solidFill>
              </a:rPr>
              <a:t>x</a:t>
            </a:r>
            <a:r>
              <a:rPr lang="en-GB" sz="2400" dirty="0"/>
              <a:t>)</a:t>
            </a:r>
          </a:p>
          <a:p>
            <a:pPr marL="0" indent="0">
              <a:buSzPct val="120000"/>
              <a:buNone/>
            </a:pPr>
            <a:r>
              <a:rPr lang="en-GB" sz="2400" dirty="0"/>
              <a:t>This function converts a number or string to an integer.</a:t>
            </a:r>
          </a:p>
          <a:p>
            <a:pPr marL="0" indent="0">
              <a:buSzPct val="120000"/>
              <a:buNone/>
            </a:pPr>
            <a:r>
              <a:rPr lang="en-GB" sz="2400" b="1" dirty="0"/>
              <a:t>Parameter: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FF0000"/>
                </a:solidFill>
              </a:rPr>
              <a:t>x</a:t>
            </a:r>
            <a:r>
              <a:rPr lang="en-GB" sz="2400" dirty="0"/>
              <a:t> 	</a:t>
            </a:r>
            <a:r>
              <a:rPr lang="en-GB" sz="2400" dirty="0">
                <a:solidFill>
                  <a:srgbClr val="FF0000"/>
                </a:solidFill>
              </a:rPr>
              <a:t>A string or numerical value</a:t>
            </a:r>
          </a:p>
          <a:p>
            <a:pPr marL="0" indent="0">
              <a:buSzPct val="120000"/>
              <a:buNone/>
            </a:pPr>
            <a:r>
              <a:rPr lang="en-GB" sz="2400" b="1" dirty="0"/>
              <a:t>Returns: </a:t>
            </a:r>
            <a:r>
              <a:rPr lang="en-GB" sz="2400" dirty="0"/>
              <a:t>		The new integer object</a:t>
            </a:r>
          </a:p>
          <a:p>
            <a:pPr marL="0" indent="0">
              <a:buSzPct val="120000"/>
              <a:buNone/>
            </a:pPr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Appendix </a:t>
            </a:r>
            <a:r>
              <a:rPr lang="en-US" altLang="zh-CN" dirty="0">
                <a:solidFill>
                  <a:srgbClr val="000000"/>
                </a:solidFill>
              </a:rPr>
              <a:t>D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16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6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67395" y="620688"/>
            <a:ext cx="7793037" cy="1143000"/>
          </a:xfrm>
        </p:spPr>
        <p:txBody>
          <a:bodyPr/>
          <a:lstStyle/>
          <a:p>
            <a:pPr algn="ctr"/>
            <a:r>
              <a:rPr lang="en-GB" dirty="0"/>
              <a:t>The Function float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67395" y="1959308"/>
            <a:ext cx="3312368" cy="4019872"/>
          </a:xfrm>
        </p:spPr>
        <p:txBody>
          <a:bodyPr/>
          <a:lstStyle/>
          <a:p>
            <a:pPr marL="0" indent="0">
              <a:buSzPct val="120000"/>
              <a:buNone/>
            </a:pPr>
            <a:r>
              <a:rPr lang="en-GB" sz="2400" dirty="0">
                <a:solidFill>
                  <a:srgbClr val="FF0000"/>
                </a:solidFill>
              </a:rPr>
              <a:t>print(float("5"))     </a:t>
            </a:r>
          </a:p>
          <a:p>
            <a:pPr marL="0" indent="0">
              <a:buSzPct val="120000"/>
              <a:buNone/>
            </a:pPr>
            <a:r>
              <a:rPr lang="en-GB" sz="2400" dirty="0"/>
              <a:t># print 5.0</a:t>
            </a:r>
          </a:p>
          <a:p>
            <a:pPr marL="0" indent="0">
              <a:buSzPct val="120000"/>
              <a:buNone/>
            </a:pPr>
            <a:endParaRPr lang="en-GB" sz="2400" dirty="0"/>
          </a:p>
          <a:p>
            <a:pPr marL="0" indent="0">
              <a:buSzPct val="120000"/>
              <a:buNone/>
            </a:pPr>
            <a:r>
              <a:rPr lang="en-GB" sz="2400" dirty="0">
                <a:solidFill>
                  <a:srgbClr val="FF0000"/>
                </a:solidFill>
              </a:rPr>
              <a:t>print(float("7.6"))  </a:t>
            </a:r>
          </a:p>
          <a:p>
            <a:pPr marL="0" indent="0">
              <a:buSzPct val="120000"/>
              <a:buNone/>
            </a:pPr>
            <a:r>
              <a:rPr lang="en-GB" sz="2400" dirty="0"/>
              <a:t># print 7.6</a:t>
            </a:r>
          </a:p>
          <a:p>
            <a:pPr marL="0" indent="0">
              <a:buSzPct val="120000"/>
              <a:buNone/>
            </a:pPr>
            <a:endParaRPr lang="en-GB" sz="2400" dirty="0"/>
          </a:p>
          <a:p>
            <a:pPr marL="0" indent="0">
              <a:buSzPct val="120000"/>
              <a:buNone/>
            </a:pPr>
            <a:r>
              <a:rPr lang="en-GB" sz="2400" dirty="0">
                <a:solidFill>
                  <a:srgbClr val="FF0000"/>
                </a:solidFill>
              </a:rPr>
              <a:t>print(float(7.6)) </a:t>
            </a:r>
            <a:r>
              <a:rPr lang="en-GB" sz="2400" dirty="0"/>
              <a:t>    </a:t>
            </a:r>
          </a:p>
          <a:p>
            <a:pPr marL="0" indent="0">
              <a:buSzPct val="120000"/>
              <a:buNone/>
            </a:pPr>
            <a:r>
              <a:rPr lang="en-GB" sz="2400" dirty="0"/>
              <a:t># print 7.6</a:t>
            </a:r>
          </a:p>
          <a:p>
            <a:pPr marL="0" indent="0">
              <a:buSzPct val="120000"/>
              <a:buNone/>
            </a:pPr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2.5.1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17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28458" y="1959308"/>
            <a:ext cx="43204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120000"/>
            </a:pPr>
            <a:r>
              <a:rPr lang="en-GB" dirty="0">
                <a:solidFill>
                  <a:srgbClr val="FF0000"/>
                </a:solidFill>
                <a:latin typeface="+mn-lt"/>
              </a:rPr>
              <a:t>print(float("test")) </a:t>
            </a:r>
          </a:p>
          <a:p>
            <a:pPr marL="0" indent="0">
              <a:buSzPct val="120000"/>
              <a:buNone/>
            </a:pPr>
            <a:r>
              <a:rPr lang="en-GB" dirty="0"/>
              <a:t># </a:t>
            </a:r>
            <a:r>
              <a:rPr lang="en-GB" dirty="0" err="1"/>
              <a:t>ValueError</a:t>
            </a:r>
            <a:r>
              <a:rPr lang="en-GB" dirty="0"/>
              <a:t>: could not </a:t>
            </a:r>
          </a:p>
          <a:p>
            <a:pPr marL="0" indent="0">
              <a:buSzPct val="120000"/>
              <a:buNone/>
            </a:pPr>
            <a:r>
              <a:rPr lang="en-GB" dirty="0"/>
              <a:t># convert string to float</a:t>
            </a:r>
          </a:p>
          <a:p>
            <a:pPr marL="0" indent="0">
              <a:buSzPct val="120000"/>
              <a:buNone/>
            </a:pPr>
            <a:endParaRPr lang="en-GB" dirty="0"/>
          </a:p>
          <a:p>
            <a:pPr marL="0" indent="0">
              <a:buSzPct val="120000"/>
              <a:buNone/>
            </a:pPr>
            <a:r>
              <a:rPr lang="en-GB" dirty="0">
                <a:solidFill>
                  <a:srgbClr val="FF0000"/>
                </a:solidFill>
                <a:latin typeface="+mn-lt"/>
              </a:rPr>
              <a:t>print(float("3E2"))  </a:t>
            </a:r>
          </a:p>
          <a:p>
            <a:pPr marL="0" indent="0">
              <a:buSzPct val="120000"/>
              <a:buNone/>
            </a:pPr>
            <a:r>
              <a:rPr lang="en-GB" dirty="0"/>
              <a:t># print 300.0</a:t>
            </a:r>
          </a:p>
          <a:p>
            <a:pPr marL="0" indent="0">
              <a:buSzPct val="120000"/>
              <a:buNone/>
            </a:pPr>
            <a:endParaRPr lang="en-GB" dirty="0"/>
          </a:p>
          <a:p>
            <a:pPr marL="0" indent="0">
              <a:buSzPct val="120000"/>
              <a:buNone/>
            </a:pPr>
            <a:r>
              <a:rPr lang="en-GB" dirty="0">
                <a:solidFill>
                  <a:srgbClr val="FF0000"/>
                </a:solidFill>
                <a:latin typeface="+mn-lt"/>
              </a:rPr>
              <a:t>print(float("3e2"))  </a:t>
            </a:r>
          </a:p>
          <a:p>
            <a:pPr marL="0" indent="0">
              <a:buSzPct val="120000"/>
              <a:buNone/>
            </a:pPr>
            <a:r>
              <a:rPr lang="en-GB" dirty="0"/>
              <a:t># print 300.0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7395" y="5877272"/>
            <a:ext cx="8208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Remark: </a:t>
            </a:r>
            <a:r>
              <a:rPr lang="en-GB" dirty="0">
                <a:solidFill>
                  <a:srgbClr val="0070C0"/>
                </a:solidFill>
              </a:rPr>
              <a:t>print(</a:t>
            </a:r>
            <a:r>
              <a:rPr lang="en-GB" dirty="0" err="1">
                <a:solidFill>
                  <a:srgbClr val="0070C0"/>
                </a:solidFill>
              </a:rPr>
              <a:t>int</a:t>
            </a:r>
            <a:r>
              <a:rPr lang="en-GB" dirty="0">
                <a:solidFill>
                  <a:srgbClr val="0070C0"/>
                </a:solidFill>
              </a:rPr>
              <a:t>("5.6"))</a:t>
            </a:r>
            <a:r>
              <a:rPr lang="en-GB" dirty="0"/>
              <a:t> </a:t>
            </a:r>
            <a:r>
              <a:rPr lang="en-GB" dirty="0">
                <a:solidFill>
                  <a:srgbClr val="0070C0"/>
                </a:solidFill>
              </a:rPr>
              <a:t>error</a:t>
            </a:r>
            <a:r>
              <a:rPr lang="en-GB" dirty="0"/>
              <a:t>, but </a:t>
            </a:r>
            <a:r>
              <a:rPr lang="en-GB" dirty="0">
                <a:solidFill>
                  <a:srgbClr val="00B050"/>
                </a:solidFill>
              </a:rPr>
              <a:t>print(float("5")) works</a:t>
            </a:r>
            <a:r>
              <a:rPr lang="en-GB" dirty="0">
                <a:solidFill>
                  <a:srgbClr val="FF0000"/>
                </a:solidFill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43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Vending Machine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9552" y="1988840"/>
            <a:ext cx="7908304" cy="3238859"/>
          </a:xfrm>
        </p:spPr>
        <p:txBody>
          <a:bodyPr/>
          <a:lstStyle/>
          <a:p>
            <a:pPr marL="0" indent="0">
              <a:buSzPct val="120000"/>
              <a:buNone/>
            </a:pPr>
            <a:r>
              <a:rPr lang="en-GB" sz="2000" dirty="0"/>
              <a:t>Write a program that simulates a vending machine.</a:t>
            </a:r>
          </a:p>
          <a:p>
            <a:pPr marL="0" indent="0">
              <a:buSzPct val="120000"/>
              <a:buNone/>
            </a:pPr>
            <a:endParaRPr lang="en-GB" sz="800" dirty="0"/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FF0000"/>
                </a:solidFill>
              </a:rPr>
              <a:t>A customer selects an item for purchase and inserts a bill into the vending machine. The vending machine dispenses the purchased item and gives change.</a:t>
            </a:r>
          </a:p>
          <a:p>
            <a:pPr marL="0" indent="0">
              <a:buSzPct val="120000"/>
              <a:buNone/>
            </a:pPr>
            <a:endParaRPr lang="en-GB" sz="800" dirty="0"/>
          </a:p>
          <a:p>
            <a:pPr marL="0" indent="0">
              <a:buSzPct val="120000"/>
              <a:buNone/>
            </a:pPr>
            <a:r>
              <a:rPr lang="en-GB" sz="1800" dirty="0"/>
              <a:t>Assumption 1: only one bill is inserted to purchase an item</a:t>
            </a:r>
          </a:p>
          <a:p>
            <a:pPr marL="0" indent="0">
              <a:buSzPct val="120000"/>
              <a:buNone/>
            </a:pPr>
            <a:r>
              <a:rPr lang="en-GB" sz="1800" dirty="0"/>
              <a:t>Assumption 2: only one item is purchased at a time</a:t>
            </a:r>
          </a:p>
          <a:p>
            <a:pPr marL="0" indent="0">
              <a:buSzPct val="120000"/>
              <a:buNone/>
            </a:pPr>
            <a:r>
              <a:rPr lang="en-GB" sz="1800" dirty="0"/>
              <a:t>Assumption 3: the bill is no less than the purchase price</a:t>
            </a:r>
          </a:p>
          <a:p>
            <a:pPr marL="0" indent="0">
              <a:buSzPct val="120000"/>
              <a:buNone/>
            </a:pPr>
            <a:r>
              <a:rPr lang="en-GB" sz="1800" dirty="0"/>
              <a:t>Assumption 4: all item prices are multiples of 25 cents</a:t>
            </a:r>
          </a:p>
          <a:p>
            <a:pPr marL="0" indent="0">
              <a:buSzPct val="120000"/>
              <a:buNone/>
            </a:pPr>
            <a:r>
              <a:rPr lang="en-GB" sz="1800" dirty="0"/>
              <a:t>Assumption 5: the machine gives all change in </a:t>
            </a:r>
          </a:p>
          <a:p>
            <a:pPr marL="0" indent="0">
              <a:buSzPct val="120000"/>
              <a:buNone/>
            </a:pPr>
            <a:r>
              <a:rPr lang="en-GB" sz="1800" dirty="0"/>
              <a:t>		</a:t>
            </a:r>
            <a:r>
              <a:rPr lang="en-GB" sz="1800" dirty="0">
                <a:solidFill>
                  <a:srgbClr val="7030A0"/>
                </a:solidFill>
              </a:rPr>
              <a:t>dollar coins </a:t>
            </a:r>
            <a:r>
              <a:rPr lang="en-GB" sz="1800" dirty="0"/>
              <a:t>(1 dollar) and </a:t>
            </a:r>
            <a:r>
              <a:rPr lang="en-GB" sz="1800" dirty="0">
                <a:solidFill>
                  <a:srgbClr val="00B050"/>
                </a:solidFill>
              </a:rPr>
              <a:t>quarters</a:t>
            </a:r>
            <a:r>
              <a:rPr lang="en-GB" sz="1800" dirty="0"/>
              <a:t> (25 cents). </a:t>
            </a:r>
          </a:p>
          <a:p>
            <a:pPr marL="0" indent="0">
              <a:buSzPct val="120000"/>
              <a:buNone/>
            </a:pPr>
            <a:endParaRPr lang="en-GB" sz="800" dirty="0"/>
          </a:p>
          <a:p>
            <a:pPr marL="0" indent="0">
              <a:buSzPct val="120000"/>
              <a:buNone/>
            </a:pPr>
            <a:r>
              <a:rPr lang="en-GB" sz="2000" dirty="0">
                <a:solidFill>
                  <a:srgbClr val="FF0000"/>
                </a:solidFill>
              </a:rPr>
              <a:t>Compute how many coins of each type to return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2.5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18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770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Preliminaries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99592" y="2060848"/>
            <a:ext cx="7080020" cy="3240360"/>
          </a:xfrm>
        </p:spPr>
        <p:txBody>
          <a:bodyPr/>
          <a:lstStyle/>
          <a:p>
            <a:pPr marL="0" indent="0">
              <a:buSzPct val="120000"/>
              <a:buNone/>
            </a:pPr>
            <a:r>
              <a:rPr lang="en-GB" sz="2400" dirty="0"/>
              <a:t>Step 1: identify inputs and outputs.</a:t>
            </a:r>
          </a:p>
          <a:p>
            <a:pPr marL="0" indent="0">
              <a:buSzPct val="120000"/>
              <a:buNone/>
            </a:pPr>
            <a:endParaRPr lang="en-GB" sz="2400" dirty="0"/>
          </a:p>
          <a:p>
            <a:pPr marL="0" indent="0">
              <a:buSzPct val="120000"/>
              <a:buNone/>
            </a:pPr>
            <a:r>
              <a:rPr lang="en-GB" sz="2400" dirty="0"/>
              <a:t>Step 2: Work out an example by hand, e.g. the item costs $2.25 and a $5 bill is inserted.</a:t>
            </a:r>
          </a:p>
          <a:p>
            <a:pPr marL="0" indent="0">
              <a:buSzPct val="120000"/>
              <a:buNone/>
            </a:pPr>
            <a:endParaRPr lang="en-GB" sz="2400" dirty="0"/>
          </a:p>
          <a:p>
            <a:pPr marL="0" indent="0">
              <a:buSzPct val="120000"/>
              <a:buNone/>
            </a:pPr>
            <a:r>
              <a:rPr lang="en-GB" sz="2400" dirty="0"/>
              <a:t>Step 3: Write pseudo code for computing the answers.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2.5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19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26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dirty="0"/>
              <a:t>Recall Operators and Expressions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67544" y="2276872"/>
            <a:ext cx="8104115" cy="3672408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Operators: +, -, *, /, %, //, **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Example of an expression:</a:t>
            </a:r>
          </a:p>
          <a:p>
            <a:pPr marL="0" indent="0">
              <a:buSzPct val="120000"/>
              <a:buNone/>
            </a:pPr>
            <a:r>
              <a:rPr lang="en-GB" sz="2400" dirty="0"/>
              <a:t>	(p+4)*5</a:t>
            </a:r>
          </a:p>
          <a:p>
            <a:pPr marL="0" indent="0">
              <a:buSzPct val="120000"/>
              <a:buNone/>
            </a:pPr>
            <a:r>
              <a:rPr lang="en-GB" sz="2400" dirty="0"/>
              <a:t>    where 4, 5 are number literals and p is a variable</a:t>
            </a:r>
          </a:p>
          <a:p>
            <a:pPr marL="0" indent="0">
              <a:buSzPct val="120000"/>
              <a:buNone/>
            </a:pPr>
            <a:endParaRPr lang="en-GB" sz="24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If p is assigned a numerical value then the expression can be evaluated to yield a number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PFE Section 2.2.5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414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Coding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259632" y="2204864"/>
            <a:ext cx="6840760" cy="4032448"/>
          </a:xfrm>
        </p:spPr>
        <p:txBody>
          <a:bodyPr/>
          <a:lstStyle/>
          <a:p>
            <a:pPr marL="0" indent="0">
              <a:buSzPct val="120000"/>
              <a:buNone/>
            </a:pPr>
            <a:r>
              <a:rPr lang="en-GB" sz="2400" dirty="0"/>
              <a:t>Step 4: Declare the variables and constants that are needed.</a:t>
            </a:r>
          </a:p>
          <a:p>
            <a:pPr marL="0" indent="0">
              <a:buSzPct val="120000"/>
              <a:buNone/>
            </a:pPr>
            <a:endParaRPr lang="en-GB" sz="2400" dirty="0"/>
          </a:p>
          <a:p>
            <a:pPr marL="0" indent="0">
              <a:buSzPct val="120000"/>
              <a:buNone/>
            </a:pPr>
            <a:r>
              <a:rPr lang="en-GB" sz="2400" dirty="0"/>
              <a:t>Step 5: Turn the pseudo code into Python statements.</a:t>
            </a:r>
          </a:p>
          <a:p>
            <a:pPr marL="0" indent="0">
              <a:buSzPct val="120000"/>
              <a:buNone/>
            </a:pPr>
            <a:endParaRPr lang="en-GB" sz="2400" dirty="0"/>
          </a:p>
          <a:p>
            <a:pPr marL="0" indent="0">
              <a:buSzPct val="120000"/>
              <a:buNone/>
            </a:pPr>
            <a:r>
              <a:rPr lang="en-GB" sz="2400" dirty="0"/>
              <a:t>Step 6: Provide input and output.</a:t>
            </a:r>
          </a:p>
          <a:p>
            <a:pPr marL="0" indent="0">
              <a:buSzPct val="120000"/>
              <a:buNone/>
            </a:pPr>
            <a:endParaRPr lang="en-GB" sz="2400" dirty="0"/>
          </a:p>
          <a:p>
            <a:pPr marL="0" indent="0">
              <a:buSzPct val="120000"/>
              <a:buNone/>
            </a:pPr>
            <a:r>
              <a:rPr lang="en-GB" sz="2400" dirty="0"/>
              <a:t>Step 7: Write the program.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PFE Section 2.5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>
                <a:solidFill>
                  <a:srgbClr val="000000"/>
                </a:solidFill>
              </a:rPr>
              <a:pPr/>
              <a:t>20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001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dirty="0"/>
              <a:t>Recall Precedence of Operators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50938" y="2132856"/>
            <a:ext cx="6888968" cy="3456384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In order of decreasing precedence</a:t>
            </a:r>
          </a:p>
          <a:p>
            <a:pPr marL="0" indent="0">
              <a:buSzPct val="120000"/>
              <a:buNone/>
            </a:pPr>
            <a:r>
              <a:rPr lang="en-GB" sz="2400" dirty="0"/>
              <a:t>	exponentiation ** </a:t>
            </a:r>
          </a:p>
          <a:p>
            <a:pPr marL="0" indent="0">
              <a:buSzPct val="120000"/>
              <a:buNone/>
            </a:pPr>
            <a:r>
              <a:rPr lang="en-GB" sz="2400" dirty="0"/>
              <a:t>	multiplication and division *    /    //   %</a:t>
            </a:r>
          </a:p>
          <a:p>
            <a:pPr marL="0" indent="0">
              <a:buSzPct val="120000"/>
              <a:buNone/>
            </a:pPr>
            <a:r>
              <a:rPr lang="en-GB" sz="2400" dirty="0"/>
              <a:t>	addition and subtraction   +    -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4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If in any doubt then use brackets,</a:t>
            </a:r>
          </a:p>
          <a:p>
            <a:pPr marL="0" indent="0">
              <a:buSzPct val="120000"/>
              <a:buNone/>
            </a:pPr>
            <a:r>
              <a:rPr lang="en-GB" sz="2400" dirty="0"/>
              <a:t>	3-5-6 = (3-5)-6</a:t>
            </a:r>
            <a:endParaRPr lang="en-GB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PFE Appendix 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177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Recall Built-in Functions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63688" y="1772816"/>
            <a:ext cx="6744689" cy="3672408"/>
          </a:xfrm>
        </p:spPr>
        <p:txBody>
          <a:bodyPr/>
          <a:lstStyle/>
          <a:p>
            <a:pPr marL="0" indent="0">
              <a:buSzPct val="120000"/>
              <a:buNone/>
            </a:pPr>
            <a:r>
              <a:rPr lang="en-GB" sz="2400" dirty="0"/>
              <a:t>The following functions are always available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8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abs(-5)               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# returns 5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round(3.4)          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# returns 3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round(3.452, 2)   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# returns 3.45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max(1, 5, 2, 9, 3) 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# returns 9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min(1, 5, 2, 9, 3)  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# returns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PFE Section 2.2.4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/>
              <a:pPr/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163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dirty="0"/>
              <a:t>Arithmetic Expression Examples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PFE Section 2.2.5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/>
              <a:pPr/>
              <a:t>5</a:t>
            </a:fld>
            <a:endParaRPr lang="en-GB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51520" y="2169857"/>
              <a:ext cx="8764462" cy="423379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8823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73630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93992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096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 Mathematical</a:t>
                          </a:r>
                          <a:r>
                            <a:rPr lang="en-GB" sz="2400" baseline="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</a:t>
                          </a:r>
                          <a:r>
                            <a:rPr lang="en-GB" sz="24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Expression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 Python Expression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 Comments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2402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GB" sz="24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GB" sz="24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 (</a:t>
                          </a:r>
                          <a:r>
                            <a:rPr lang="en-GB" sz="2400" dirty="0" err="1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x+y</a:t>
                          </a:r>
                          <a:r>
                            <a:rPr lang="en-GB" sz="24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)/2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Parentheses required.</a:t>
                          </a:r>
                          <a:r>
                            <a:rPr lang="en-GB" sz="1800" baseline="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</a:t>
                          </a:r>
                          <a:r>
                            <a:rPr lang="en-GB" sz="1800" dirty="0" err="1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x+y</a:t>
                          </a:r>
                          <a:r>
                            <a:rPr lang="en-GB" sz="18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/2 has</a:t>
                          </a:r>
                          <a:r>
                            <a:rPr lang="en-GB" sz="1800" baseline="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the value</a:t>
                          </a:r>
                          <a:r>
                            <a:rPr lang="en-GB" sz="18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x+(y/2)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2402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𝑥𝑦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2400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 x*y/2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Parentheses not required. Operators with the same precedence are evaluated left to right 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2402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240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2400" i="1" smtClean="0">
                                          <a:effectLst/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2400" b="0" i="1" smtClean="0">
                                          <a:effectLst/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1+</m:t>
                                      </m:r>
                                      <m:f>
                                        <m:fPr>
                                          <m:ctrlPr>
                                            <a:rPr lang="en-GB" sz="2400" b="0" i="1" smtClean="0">
                                              <a:effectLst/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sz="2400" b="0" i="1" smtClean="0">
                                              <a:effectLst/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𝑟</m:t>
                                          </m:r>
                                        </m:num>
                                        <m:den>
                                          <m:r>
                                            <a:rPr lang="en-GB" sz="2400" b="0" i="1" smtClean="0">
                                              <a:effectLst/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100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GB" sz="24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oMath>
                          </a14:m>
                          <a:endParaRPr lang="en-GB" sz="2400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 (1+r/100)**n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Parentheses are required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6549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2400" i="1" smtClean="0">
                                          <a:effectLst/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400" b="0" i="1" smtClean="0">
                                          <a:effectLst/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GB" sz="2400" b="0" i="1" smtClean="0">
                                          <a:effectLst/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400" b="0" i="1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GB" sz="2400" b="0" i="1" smtClean="0">
                                          <a:effectLst/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400" b="0" i="1" smtClean="0">
                                          <a:effectLst/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𝑏</m:t>
                                      </m:r>
                                    </m:e>
                                    <m:sup>
                                      <m:r>
                                        <a:rPr lang="en-GB" sz="2400" b="0" i="1" smtClean="0">
                                          <a:effectLst/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oMath>
                          </a14:m>
                          <a:r>
                            <a:rPr lang="en-GB" sz="24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 </a:t>
                          </a:r>
                          <a:r>
                            <a:rPr lang="en-GB" sz="2400" dirty="0" err="1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sqrt</a:t>
                          </a:r>
                          <a:r>
                            <a:rPr lang="en-GB" sz="24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(a**2+b**2)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Import</a:t>
                          </a:r>
                          <a:r>
                            <a:rPr lang="en-GB" sz="1800" baseline="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the </a:t>
                          </a:r>
                          <a:r>
                            <a:rPr lang="en-GB" sz="1800" baseline="0" dirty="0" err="1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sqrt</a:t>
                          </a:r>
                          <a:r>
                            <a:rPr lang="en-GB" sz="1800" baseline="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function from the math module</a:t>
                          </a:r>
                          <a:r>
                            <a:rPr lang="en-GB" sz="18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2402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l-GR" sz="240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oMath>
                          </a14:m>
                          <a:endParaRPr lang="en-GB" sz="2400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 pi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pi is a constant declared in the math module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44491464"/>
                  </p:ext>
                </p:extLst>
              </p:nvPr>
            </p:nvGraphicFramePr>
            <p:xfrm>
              <a:off x="251520" y="2169857"/>
              <a:ext cx="8764462" cy="415474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88232"/>
                    <a:gridCol w="2736304"/>
                    <a:gridCol w="3939926"/>
                  </a:tblGrid>
                  <a:tr h="78270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 </a:t>
                          </a:r>
                          <a:r>
                            <a:rPr lang="en-GB" sz="240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Mathematical</a:t>
                          </a:r>
                          <a:r>
                            <a:rPr lang="en-GB" sz="2400" baseline="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</a:t>
                          </a:r>
                          <a:r>
                            <a:rPr lang="en-GB" sz="240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Expression</a:t>
                          </a:r>
                          <a:endParaRPr lang="en-GB" sz="2400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 </a:t>
                          </a:r>
                          <a:r>
                            <a:rPr lang="en-GB" sz="240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Python Expression</a:t>
                          </a:r>
                          <a:endParaRPr lang="en-GB" sz="2400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 </a:t>
                          </a:r>
                          <a:r>
                            <a:rPr lang="en-GB" sz="240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Comments</a:t>
                          </a:r>
                          <a:endParaRPr lang="en-GB" sz="2400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606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92" t="-158696" r="-320117" b="-527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 </a:t>
                          </a:r>
                          <a:r>
                            <a:rPr lang="en-GB" sz="240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(</a:t>
                          </a:r>
                          <a:r>
                            <a:rPr lang="en-GB" sz="2400" dirty="0" err="1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x+y</a:t>
                          </a:r>
                          <a:r>
                            <a:rPr lang="en-GB" sz="240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)/2</a:t>
                          </a:r>
                          <a:endParaRPr lang="en-GB" sz="2400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Parentheses required.</a:t>
                          </a:r>
                          <a:r>
                            <a:rPr lang="en-GB" sz="1800" baseline="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</a:t>
                          </a:r>
                          <a:r>
                            <a:rPr lang="en-GB" sz="1800" dirty="0" err="1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x+y</a:t>
                          </a:r>
                          <a:r>
                            <a:rPr lang="en-GB" sz="180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/2 has</a:t>
                          </a:r>
                          <a:r>
                            <a:rPr lang="en-GB" sz="1800" baseline="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the value</a:t>
                          </a:r>
                          <a:r>
                            <a:rPr lang="en-GB" sz="180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x+(y/2)</a:t>
                          </a:r>
                          <a:endParaRPr lang="en-GB" sz="1800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5413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92" t="-170000" r="-320117" b="-246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 </a:t>
                          </a:r>
                          <a:r>
                            <a:rPr lang="en-GB" sz="240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x*y/2</a:t>
                          </a:r>
                          <a:endParaRPr lang="en-GB" sz="2400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Parentheses not required. Operators with the same precedence are evaluated left to right</a:t>
                          </a:r>
                          <a:r>
                            <a:rPr lang="en-GB" sz="18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311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92" t="-363462" r="-320117" b="-2317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 </a:t>
                          </a:r>
                          <a:r>
                            <a:rPr lang="en-GB" sz="240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(1+r/100)**n</a:t>
                          </a:r>
                          <a:endParaRPr lang="en-GB" sz="2400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Parentheses are required</a:t>
                          </a:r>
                          <a:endParaRPr lang="en-GB" sz="1800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6549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92" t="-382540" r="-320117" b="-912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 </a:t>
                          </a:r>
                          <a:r>
                            <a:rPr lang="en-GB" sz="2400" dirty="0" err="1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sqrt</a:t>
                          </a:r>
                          <a:r>
                            <a:rPr lang="en-GB" sz="240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(a**2+b**2)</a:t>
                          </a:r>
                          <a:endParaRPr lang="en-GB" sz="2400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Import</a:t>
                          </a:r>
                          <a:r>
                            <a:rPr lang="en-GB" sz="1800" baseline="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the </a:t>
                          </a:r>
                          <a:r>
                            <a:rPr lang="en-GB" sz="1800" baseline="0" dirty="0" err="1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sqrt</a:t>
                          </a:r>
                          <a:r>
                            <a:rPr lang="en-GB" sz="1800" baseline="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function from the math module</a:t>
                          </a:r>
                          <a:r>
                            <a:rPr lang="en-GB" sz="18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606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92" t="-660870" r="-320117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4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 </a:t>
                          </a:r>
                          <a:r>
                            <a:rPr lang="en-GB" sz="240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pi</a:t>
                          </a:r>
                          <a:endParaRPr lang="en-GB" sz="2400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pi is a constant declared in the math module</a:t>
                          </a:r>
                          <a:endParaRPr lang="en-GB" sz="1800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206625" y="3536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165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Balanced Parentheses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67544" y="1902599"/>
            <a:ext cx="8703568" cy="4262705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The following formula </a:t>
            </a:r>
          </a:p>
          <a:p>
            <a:pPr marL="0" indent="0">
              <a:buSzPct val="120000"/>
              <a:buNone/>
            </a:pPr>
            <a:r>
              <a:rPr lang="en-GB" sz="2400" dirty="0"/>
              <a:t>	((</a:t>
            </a:r>
            <a:r>
              <a:rPr lang="en-GB" sz="2400" dirty="0" err="1"/>
              <a:t>a+b</a:t>
            </a:r>
            <a:r>
              <a:rPr lang="en-GB" sz="2400" dirty="0"/>
              <a:t>)*t/2*(1-t)</a:t>
            </a:r>
          </a:p>
          <a:p>
            <a:pPr marL="0" indent="0">
              <a:buSzPct val="120000"/>
              <a:buNone/>
            </a:pPr>
            <a:r>
              <a:rPr lang="en-GB" sz="2400" dirty="0"/>
              <a:t>    is not correct. The parentheses are </a:t>
            </a:r>
            <a:r>
              <a:rPr lang="en-GB" sz="2400"/>
              <a:t>not balanced.</a:t>
            </a:r>
            <a:endParaRPr lang="en-GB" sz="24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8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Check: count from left to right starting at 0, add 1 for a left bracket, subtract 1 for a right bracket. In this case,</a:t>
            </a:r>
          </a:p>
          <a:p>
            <a:pPr marL="0" indent="0">
              <a:buSzPct val="120000"/>
              <a:buNone/>
            </a:pPr>
            <a:r>
              <a:rPr lang="en-GB" sz="2400" dirty="0"/>
              <a:t>	0 1 2 1 2 1</a:t>
            </a:r>
          </a:p>
          <a:p>
            <a:pPr>
              <a:buSzPct val="120000"/>
              <a:buFont typeface="Wingdings" charset="2"/>
              <a:buChar char="§"/>
            </a:pPr>
            <a:r>
              <a:rPr lang="en-GB" sz="2400" dirty="0"/>
              <a:t>What about (</a:t>
            </a:r>
            <a:r>
              <a:rPr lang="en-GB" sz="2400" dirty="0" err="1"/>
              <a:t>a+b</a:t>
            </a:r>
            <a:r>
              <a:rPr lang="en-GB" sz="2400" dirty="0"/>
              <a:t>))*(t/2*(1-t)?</a:t>
            </a:r>
          </a:p>
          <a:p>
            <a:pPr marL="0" indent="0">
              <a:buSzPct val="120000"/>
              <a:buNone/>
            </a:pPr>
            <a:r>
              <a:rPr lang="en-GB" sz="2400" dirty="0"/>
              <a:t>	</a:t>
            </a:r>
            <a:r>
              <a:rPr lang="en-US" sz="2400" dirty="0"/>
              <a:t>0 1 0 -1 0 1 0</a:t>
            </a:r>
            <a:endParaRPr lang="en-GB" sz="2000" dirty="0"/>
          </a:p>
          <a:p>
            <a:pPr marL="0" indent="0">
              <a:buSzPct val="120000"/>
              <a:buNone/>
            </a:pPr>
            <a:endParaRPr lang="en-GB" sz="8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The parentheses are balanced if and only if 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the count is always non-negative and 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the final count is 0</a:t>
            </a:r>
            <a:endParaRPr lang="en-GB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821274" y="6323351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GB" dirty="0"/>
              <a:t>PFE Section 2.2.5</a:t>
            </a:r>
          </a:p>
        </p:txBody>
      </p:sp>
    </p:spTree>
    <p:extLst>
      <p:ext uri="{BB962C8B-B14F-4D97-AF65-F5344CB8AC3E}">
        <p14:creationId xmlns:p14="http://schemas.microsoft.com/office/powerpoint/2010/main" val="134340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Examples of Function Calls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40407" y="1844824"/>
            <a:ext cx="8703568" cy="3744416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price = 124</a:t>
            </a:r>
          </a:p>
          <a:p>
            <a:pPr marL="0" indent="0">
              <a:buSzPct val="120000"/>
              <a:buNone/>
            </a:pPr>
            <a:r>
              <a:rPr lang="en-GB" sz="2400" dirty="0"/>
              <a:t>    rate = 0.173</a:t>
            </a:r>
          </a:p>
          <a:p>
            <a:pPr marL="0" indent="0">
              <a:buSzPct val="120000"/>
              <a:buNone/>
            </a:pPr>
            <a:r>
              <a:rPr lang="en-GB" sz="2400" dirty="0"/>
              <a:t>    tax1 = round(price*rate, 2)           #  price*</a:t>
            </a:r>
            <a:r>
              <a:rPr lang="en-US" altLang="zh-CN" sz="2400" dirty="0"/>
              <a:t>rate</a:t>
            </a:r>
            <a:r>
              <a:rPr lang="en-GB" sz="2400" dirty="0"/>
              <a:t> = 21.452</a:t>
            </a:r>
          </a:p>
          <a:p>
            <a:pPr marL="0" indent="0">
              <a:buSzPct val="120000"/>
              <a:buNone/>
            </a:pPr>
            <a:r>
              <a:rPr lang="en-GB" sz="2400" dirty="0"/>
              <a:t>		# round to 2 decimal places</a:t>
            </a:r>
          </a:p>
          <a:p>
            <a:pPr marL="0" indent="0">
              <a:buSzPct val="120000"/>
              <a:buNone/>
            </a:pPr>
            <a:r>
              <a:rPr lang="en-GB" sz="2400" dirty="0"/>
              <a:t>    tax2 = round(price*rate)     </a:t>
            </a:r>
          </a:p>
          <a:p>
            <a:pPr marL="0" indent="0">
              <a:buSzPct val="120000"/>
              <a:buNone/>
            </a:pPr>
            <a:r>
              <a:rPr lang="en-GB" sz="2400" dirty="0"/>
              <a:t>		# round to the nearest integer</a:t>
            </a:r>
          </a:p>
          <a:p>
            <a:pPr marL="0" indent="0">
              <a:buSzPct val="120000"/>
              <a:buNone/>
            </a:pPr>
            <a:r>
              <a:rPr lang="en-GB" sz="2400" dirty="0"/>
              <a:t>    # The value of tax1 is 21.45. The value of tax2 is 21.</a:t>
            </a:r>
          </a:p>
          <a:p>
            <a:pPr marL="0" indent="0">
              <a:buSzPct val="120000"/>
              <a:buNone/>
            </a:pPr>
            <a:endParaRPr lang="en-GB" sz="24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400" dirty="0"/>
              <a:t>best = min(price1, price2, price3, price4)</a:t>
            </a:r>
          </a:p>
          <a:p>
            <a:pPr marL="0" indent="0">
              <a:buSzPct val="120000"/>
              <a:buNone/>
            </a:pPr>
            <a:r>
              <a:rPr lang="en-GB" sz="2400" dirty="0"/>
              <a:t>    # The function min has an arbitrary number of arguments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PFE Section 2.2.4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/>
              <a:pPr/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3879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Stand</a:t>
            </a:r>
            <a:r>
              <a:rPr lang="en-GB" altLang="zh-CN" dirty="0" err="1"/>
              <a:t>ard</a:t>
            </a:r>
            <a:r>
              <a:rPr lang="en-GB" altLang="zh-CN" dirty="0"/>
              <a:t> Library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23528" y="2060848"/>
            <a:ext cx="8220025" cy="3528392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All Python systems have the </a:t>
            </a:r>
            <a:r>
              <a:rPr lang="en-GB" sz="2000" dirty="0">
                <a:solidFill>
                  <a:srgbClr val="FF0000"/>
                </a:solidFill>
              </a:rPr>
              <a:t>standard library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The standard library contains built in functions that can be used immediately in your programs, e.g. </a:t>
            </a:r>
            <a:r>
              <a:rPr lang="en-GB" sz="2000" dirty="0">
                <a:solidFill>
                  <a:srgbClr val="FF0000"/>
                </a:solidFill>
              </a:rPr>
              <a:t>abs, float, </a:t>
            </a:r>
            <a:r>
              <a:rPr lang="en-GB" sz="2000" dirty="0" err="1">
                <a:solidFill>
                  <a:srgbClr val="FF0000"/>
                </a:solidFill>
              </a:rPr>
              <a:t>int</a:t>
            </a:r>
            <a:r>
              <a:rPr lang="en-GB" sz="2000" dirty="0">
                <a:solidFill>
                  <a:srgbClr val="FF0000"/>
                </a:solidFill>
              </a:rPr>
              <a:t>, input, min, max, print, round </a:t>
            </a:r>
            <a:r>
              <a:rPr lang="en-GB" sz="2000" dirty="0"/>
              <a:t>…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The standard library also contains a </a:t>
            </a:r>
            <a:r>
              <a:rPr lang="en-GB" sz="2000" dirty="0">
                <a:solidFill>
                  <a:srgbClr val="0000FF"/>
                </a:solidFill>
              </a:rPr>
              <a:t>math module </a:t>
            </a:r>
            <a:r>
              <a:rPr lang="en-GB" sz="2000" dirty="0"/>
              <a:t>with functions such as </a:t>
            </a:r>
            <a:r>
              <a:rPr lang="en-GB" sz="2000" dirty="0" err="1">
                <a:solidFill>
                  <a:srgbClr val="0000FF"/>
                </a:solidFill>
              </a:rPr>
              <a:t>sqrt</a:t>
            </a:r>
            <a:r>
              <a:rPr lang="en-GB" sz="2000" dirty="0">
                <a:solidFill>
                  <a:srgbClr val="0000FF"/>
                </a:solidFill>
              </a:rPr>
              <a:t>, cos, sin, tan, </a:t>
            </a:r>
            <a:r>
              <a:rPr lang="en-GB" sz="2000" dirty="0" err="1">
                <a:solidFill>
                  <a:srgbClr val="0000FF"/>
                </a:solidFill>
              </a:rPr>
              <a:t>exp</a:t>
            </a:r>
            <a:r>
              <a:rPr lang="en-GB" sz="2000" dirty="0"/>
              <a:t>, etc.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000" dirty="0"/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sz="2000" dirty="0"/>
              <a:t>See PFE Appendix D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endParaRPr lang="en-GB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PFE Section 2.2.5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/>
              <a:pPr/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9769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/>
              <a:t>Selected Functions in the Math Module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PFE Section 2.2.5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77DA-E9A8-4806-97C9-32DFE40BF776}" type="slidenum">
              <a:rPr lang="en-GB" altLang="en-US" smtClean="0"/>
              <a:pPr/>
              <a:t>9</a:t>
            </a:fld>
            <a:endParaRPr lang="en-GB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522752" y="2375787"/>
              <a:ext cx="8136904" cy="358749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76889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36801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28593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 Function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 Returns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675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 err="1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sqrt</a:t>
                          </a:r>
                          <a:r>
                            <a:rPr lang="en-GB" sz="20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(x)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The square root of x</a:t>
                          </a:r>
                          <a:r>
                            <a:rPr lang="en-GB" sz="2000" baseline="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2000" i="1" baseline="0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baseline="0" smtClean="0"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GB" sz="2000" b="0" i="1" baseline="0" smtClean="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≥0</m:t>
                                  </m:r>
                                </m:e>
                              </m:d>
                            </m:oMath>
                          </a14:m>
                          <a:endParaRPr lang="en-GB" sz="2000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675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 err="1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trunc</a:t>
                          </a:r>
                          <a:r>
                            <a:rPr lang="en-GB" sz="20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(x)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Truncates floating-point value</a:t>
                          </a:r>
                          <a:r>
                            <a:rPr lang="en-GB" sz="2000" baseline="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x to an integer</a:t>
                          </a:r>
                          <a:endParaRPr lang="en-GB" sz="2000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675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cos(x)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The cosine of x radians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675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sin(x)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The sine</a:t>
                          </a:r>
                          <a:r>
                            <a:rPr lang="en-GB" sz="2000" baseline="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of x radians</a:t>
                          </a:r>
                          <a:endParaRPr lang="en-GB" sz="2000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2675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tan(x)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The tangent of x radians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2675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 err="1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exp</a:t>
                          </a:r>
                          <a:r>
                            <a:rPr lang="en-GB" sz="20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(x)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00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GB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2675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degrees(x)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Convert</a:t>
                          </a:r>
                          <a:r>
                            <a:rPr lang="en-GB" sz="2000" baseline="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x radians to degrees (returns x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baseline="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180/</m:t>
                              </m:r>
                              <m:r>
                                <a:rPr lang="en-GB" sz="2000" b="0" i="1" baseline="0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oMath>
                          </a14:m>
                          <a:r>
                            <a:rPr lang="en-GB" sz="20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)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2675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radians(x)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Convert x degrees to radians</a:t>
                          </a:r>
                          <a:r>
                            <a:rPr lang="en-GB" sz="2000" baseline="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(returns x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baseline="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GB" sz="2000" b="0" i="1" baseline="0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  <m:r>
                                <a:rPr lang="en-GB" sz="2000" b="0" i="1" baseline="0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/180</m:t>
                              </m:r>
                            </m:oMath>
                          </a14:m>
                          <a:r>
                            <a:rPr lang="en-GB" sz="20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)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53517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log(x)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log(x, base)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The natural logarithm of x (to base e) or the logarithm of x to the given base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74712648"/>
                  </p:ext>
                </p:extLst>
              </p:nvPr>
            </p:nvGraphicFramePr>
            <p:xfrm>
              <a:off x="522752" y="2375787"/>
              <a:ext cx="8136904" cy="358749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768893"/>
                    <a:gridCol w="6368011"/>
                  </a:tblGrid>
                  <a:tr h="32613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 </a:t>
                          </a:r>
                          <a:r>
                            <a:rPr lang="en-GB" sz="200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Function</a:t>
                          </a:r>
                          <a:endParaRPr lang="en-GB" sz="2000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 </a:t>
                          </a:r>
                          <a:r>
                            <a:rPr lang="en-GB" sz="200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Returns</a:t>
                          </a:r>
                          <a:endParaRPr lang="en-GB" sz="2000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613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 err="1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sqrt</a:t>
                          </a:r>
                          <a:r>
                            <a:rPr lang="en-GB" sz="200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(x)</a:t>
                          </a:r>
                          <a:endParaRPr lang="en-GB" sz="2000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7820" t="-126415" r="-191" b="-950943"/>
                          </a:stretch>
                        </a:blipFill>
                      </a:tcPr>
                    </a:tc>
                  </a:tr>
                  <a:tr h="32613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 err="1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trunc</a:t>
                          </a:r>
                          <a:r>
                            <a:rPr lang="en-GB" sz="200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(x)</a:t>
                          </a:r>
                          <a:endParaRPr lang="en-GB" sz="2000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Truncates floating-point value</a:t>
                          </a:r>
                          <a:r>
                            <a:rPr lang="en-GB" sz="2000" baseline="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x to an integer</a:t>
                          </a:r>
                          <a:endParaRPr lang="en-GB" sz="2000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613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cos(x)</a:t>
                          </a:r>
                          <a:endParaRPr lang="en-GB" sz="2000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The cosine of x radians</a:t>
                          </a:r>
                          <a:endParaRPr lang="en-GB" sz="2000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613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sin(x)</a:t>
                          </a:r>
                          <a:endParaRPr lang="en-GB" sz="2000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The sine</a:t>
                          </a:r>
                          <a:r>
                            <a:rPr lang="en-GB" sz="2000" baseline="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 of x radians</a:t>
                          </a:r>
                          <a:endParaRPr lang="en-GB" sz="2000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613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tan(x)</a:t>
                          </a:r>
                          <a:endParaRPr lang="en-GB" sz="2000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The tangent of x radians</a:t>
                          </a:r>
                          <a:endParaRPr lang="en-GB" sz="2000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613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 err="1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exp</a:t>
                          </a:r>
                          <a:r>
                            <a:rPr lang="en-GB" sz="200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(x)</a:t>
                          </a:r>
                          <a:endParaRPr lang="en-GB" sz="2000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7820" t="-632075" r="-191" b="-445283"/>
                          </a:stretch>
                        </a:blipFill>
                      </a:tcPr>
                    </a:tc>
                  </a:tr>
                  <a:tr h="32613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degrees(x)</a:t>
                          </a:r>
                          <a:endParaRPr lang="en-GB" sz="2000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7820" t="-718519" r="-191" b="-337037"/>
                          </a:stretch>
                        </a:blipFill>
                      </a:tcPr>
                    </a:tc>
                  </a:tr>
                  <a:tr h="32613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radians(x)</a:t>
                          </a:r>
                          <a:endParaRPr lang="en-GB" sz="2000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7820" t="-818519" r="-191" b="-237037"/>
                          </a:stretch>
                        </a:blipFill>
                      </a:tcPr>
                    </a:tc>
                  </a:tr>
                  <a:tr h="65227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log(x)</a:t>
                          </a: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log(x, base)</a:t>
                          </a:r>
                          <a:endParaRPr lang="en-GB" sz="2000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 smtClean="0">
                              <a:effectLst/>
                              <a:latin typeface="Tahoma" panose="020B0604030504040204" pitchFamily="34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a:t>The natural logarithm of x (to base e) or the logarithm of x to the given base</a:t>
                          </a:r>
                          <a:endParaRPr lang="en-GB" sz="2000" dirty="0">
                            <a:effectLst/>
                            <a:latin typeface="Tahoma" panose="020B0604030504040204" pitchFamily="34" charset="0"/>
                            <a:ea typeface="Tahoma" panose="020B0604030504040204" pitchFamily="34" charset="0"/>
                            <a:cs typeface="Tahoma" panose="020B060403050404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206625" y="31781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444750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14324</TotalTime>
  <Words>1066</Words>
  <Application>Microsoft Office PowerPoint</Application>
  <PresentationFormat>On-screen Show (4:3)</PresentationFormat>
  <Paragraphs>287</Paragraphs>
  <Slides>20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Cambria Math</vt:lpstr>
      <vt:lpstr>Tahoma</vt:lpstr>
      <vt:lpstr>Times New Roman</vt:lpstr>
      <vt:lpstr>Wingdings</vt:lpstr>
      <vt:lpstr>Blends</vt:lpstr>
      <vt:lpstr>Introduction to Programming</vt:lpstr>
      <vt:lpstr>Recall Operators and Expressions</vt:lpstr>
      <vt:lpstr>Recall Precedence of Operators</vt:lpstr>
      <vt:lpstr>Recall Built-in Functions</vt:lpstr>
      <vt:lpstr>Arithmetic Expression Examples</vt:lpstr>
      <vt:lpstr>Balanced Parentheses</vt:lpstr>
      <vt:lpstr>Examples of Function Calls</vt:lpstr>
      <vt:lpstr>Standard Library</vt:lpstr>
      <vt:lpstr>Selected Functions in the Math Module</vt:lpstr>
      <vt:lpstr>Obtaining a math Module Function</vt:lpstr>
      <vt:lpstr>Exercise</vt:lpstr>
      <vt:lpstr>Roundoff Errors</vt:lpstr>
      <vt:lpstr>User Input</vt:lpstr>
      <vt:lpstr>Numerical Input</vt:lpstr>
      <vt:lpstr>The Function int</vt:lpstr>
      <vt:lpstr>Description of int in Appendix D</vt:lpstr>
      <vt:lpstr>The Function float</vt:lpstr>
      <vt:lpstr>Vending Machine</vt:lpstr>
      <vt:lpstr>Preliminaries</vt:lpstr>
      <vt:lpstr>Coding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</dc:title>
  <dc:creator>sjmaybank</dc:creator>
  <cp:lastModifiedBy>Steve Maybank</cp:lastModifiedBy>
  <cp:revision>235</cp:revision>
  <cp:lastPrinted>2016-10-19T13:38:29Z</cp:lastPrinted>
  <dcterms:created xsi:type="dcterms:W3CDTF">2004-01-12T10:17:52Z</dcterms:created>
  <dcterms:modified xsi:type="dcterms:W3CDTF">2019-09-19T14:53:42Z</dcterms:modified>
</cp:coreProperties>
</file>