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0"/>
  </p:notesMasterIdLst>
  <p:handoutMasterIdLst>
    <p:handoutMasterId r:id="rId41"/>
  </p:handoutMasterIdLst>
  <p:sldIdLst>
    <p:sldId id="299" r:id="rId2"/>
    <p:sldId id="402" r:id="rId3"/>
    <p:sldId id="382" r:id="rId4"/>
    <p:sldId id="363" r:id="rId5"/>
    <p:sldId id="364" r:id="rId6"/>
    <p:sldId id="396" r:id="rId7"/>
    <p:sldId id="393" r:id="rId8"/>
    <p:sldId id="394" r:id="rId9"/>
    <p:sldId id="395" r:id="rId10"/>
    <p:sldId id="366" r:id="rId11"/>
    <p:sldId id="367" r:id="rId12"/>
    <p:sldId id="368" r:id="rId13"/>
    <p:sldId id="408" r:id="rId14"/>
    <p:sldId id="409" r:id="rId15"/>
    <p:sldId id="385" r:id="rId16"/>
    <p:sldId id="401" r:id="rId17"/>
    <p:sldId id="370" r:id="rId18"/>
    <p:sldId id="372" r:id="rId19"/>
    <p:sldId id="404" r:id="rId20"/>
    <p:sldId id="403" r:id="rId21"/>
    <p:sldId id="405" r:id="rId22"/>
    <p:sldId id="406" r:id="rId23"/>
    <p:sldId id="373" r:id="rId24"/>
    <p:sldId id="387" r:id="rId25"/>
    <p:sldId id="398" r:id="rId26"/>
    <p:sldId id="375" r:id="rId27"/>
    <p:sldId id="399" r:id="rId28"/>
    <p:sldId id="377" r:id="rId29"/>
    <p:sldId id="407" r:id="rId30"/>
    <p:sldId id="391" r:id="rId31"/>
    <p:sldId id="389" r:id="rId32"/>
    <p:sldId id="390" r:id="rId33"/>
    <p:sldId id="380" r:id="rId34"/>
    <p:sldId id="400" r:id="rId35"/>
    <p:sldId id="381" r:id="rId36"/>
    <p:sldId id="392" r:id="rId37"/>
    <p:sldId id="341" r:id="rId38"/>
    <p:sldId id="342" r:id="rId39"/>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76966" autoAdjust="0"/>
  </p:normalViewPr>
  <p:slideViewPr>
    <p:cSldViewPr>
      <p:cViewPr varScale="1">
        <p:scale>
          <a:sx n="87" d="100"/>
          <a:sy n="87" d="100"/>
        </p:scale>
        <p:origin x="546" y="90"/>
      </p:cViewPr>
      <p:guideLst>
        <p:guide orient="horz" pos="2160"/>
        <p:guide pos="2880"/>
      </p:guideLst>
    </p:cSldViewPr>
  </p:slideViewPr>
  <p:outlineViewPr>
    <p:cViewPr>
      <p:scale>
        <a:sx n="33" d="100"/>
        <a:sy n="33" d="100"/>
      </p:scale>
      <p:origin x="0" y="-1314"/>
    </p:cViewPr>
    <p:sldLst>
      <p:sld r:id="rId1" collapse="1"/>
    </p:sldLst>
  </p:outlineViewPr>
  <p:notesTextViewPr>
    <p:cViewPr>
      <p:scale>
        <a:sx n="100" d="100"/>
        <a:sy n="100" d="100"/>
      </p:scale>
      <p:origin x="0" y="0"/>
    </p:cViewPr>
  </p:notesTextViewPr>
  <p:sorterViewPr>
    <p:cViewPr varScale="1">
      <p:scale>
        <a:sx n="1" d="1"/>
        <a:sy n="1" d="1"/>
      </p:scale>
      <p:origin x="0" y="-3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1"/>
            <a:ext cx="2945971" cy="495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42339" name="Rectangle 3"/>
          <p:cNvSpPr>
            <a:spLocks noGrp="1" noChangeArrowheads="1"/>
          </p:cNvSpPr>
          <p:nvPr>
            <p:ph type="dt" sz="quarter" idx="1"/>
          </p:nvPr>
        </p:nvSpPr>
        <p:spPr bwMode="auto">
          <a:xfrm>
            <a:off x="3851706" y="1"/>
            <a:ext cx="2945970" cy="495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42340" name="Rectangle 4"/>
          <p:cNvSpPr>
            <a:spLocks noGrp="1" noChangeArrowheads="1"/>
          </p:cNvSpPr>
          <p:nvPr>
            <p:ph type="ftr" sz="quarter" idx="2"/>
          </p:nvPr>
        </p:nvSpPr>
        <p:spPr bwMode="auto">
          <a:xfrm>
            <a:off x="0" y="9430990"/>
            <a:ext cx="2945971" cy="49564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42341" name="Rectangle 5"/>
          <p:cNvSpPr>
            <a:spLocks noGrp="1" noChangeArrowheads="1"/>
          </p:cNvSpPr>
          <p:nvPr>
            <p:ph type="sldNum" sz="quarter" idx="3"/>
          </p:nvPr>
        </p:nvSpPr>
        <p:spPr bwMode="auto">
          <a:xfrm>
            <a:off x="3851706" y="9430990"/>
            <a:ext cx="2945970" cy="49564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C4237AF-E785-473A-800B-D15299AAA0AC}" type="slidenum">
              <a:rPr lang="en-GB" altLang="en-US"/>
              <a:pPr/>
              <a:t>‹#›</a:t>
            </a:fld>
            <a:endParaRPr lang="en-GB" altLang="en-US"/>
          </a:p>
        </p:txBody>
      </p:sp>
    </p:spTree>
    <p:extLst>
      <p:ext uri="{BB962C8B-B14F-4D97-AF65-F5344CB8AC3E}">
        <p14:creationId xmlns:p14="http://schemas.microsoft.com/office/powerpoint/2010/main" val="333860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1"/>
            <a:ext cx="2945971" cy="495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97283" name="Rectangle 3"/>
          <p:cNvSpPr>
            <a:spLocks noGrp="1" noChangeArrowheads="1"/>
          </p:cNvSpPr>
          <p:nvPr>
            <p:ph type="dt" idx="1"/>
          </p:nvPr>
        </p:nvSpPr>
        <p:spPr bwMode="auto">
          <a:xfrm>
            <a:off x="3851706" y="1"/>
            <a:ext cx="2945970" cy="495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5" name="Rectangle 5"/>
          <p:cNvSpPr>
            <a:spLocks noGrp="1" noChangeArrowheads="1"/>
          </p:cNvSpPr>
          <p:nvPr>
            <p:ph type="body" sz="quarter" idx="3"/>
          </p:nvPr>
        </p:nvSpPr>
        <p:spPr bwMode="auto">
          <a:xfrm>
            <a:off x="907291" y="4715496"/>
            <a:ext cx="4983094" cy="44659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7286" name="Rectangle 6"/>
          <p:cNvSpPr>
            <a:spLocks noGrp="1" noChangeArrowheads="1"/>
          </p:cNvSpPr>
          <p:nvPr>
            <p:ph type="ftr" sz="quarter" idx="4"/>
          </p:nvPr>
        </p:nvSpPr>
        <p:spPr bwMode="auto">
          <a:xfrm>
            <a:off x="0" y="9430990"/>
            <a:ext cx="2945971" cy="49564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97287" name="Rectangle 7"/>
          <p:cNvSpPr>
            <a:spLocks noGrp="1" noChangeArrowheads="1"/>
          </p:cNvSpPr>
          <p:nvPr>
            <p:ph type="sldNum" sz="quarter" idx="5"/>
          </p:nvPr>
        </p:nvSpPr>
        <p:spPr bwMode="auto">
          <a:xfrm>
            <a:off x="3851706" y="9430990"/>
            <a:ext cx="2945970" cy="49564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8A6307B-9362-42CD-AD50-407BE4AC0116}" type="slidenum">
              <a:rPr lang="en-GB" altLang="en-US"/>
              <a:pPr/>
              <a:t>‹#›</a:t>
            </a:fld>
            <a:endParaRPr lang="en-GB" altLang="en-US"/>
          </a:p>
        </p:txBody>
      </p:sp>
    </p:spTree>
    <p:extLst>
      <p:ext uri="{BB962C8B-B14F-4D97-AF65-F5344CB8AC3E}">
        <p14:creationId xmlns:p14="http://schemas.microsoft.com/office/powerpoint/2010/main" val="1185824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71449169-9F9A-4CBB-81A6-5FB194655623}" type="slidenum">
              <a:rPr kumimoji="0" lang="en-GB" altLang="en-US">
                <a:latin typeface="Tahoma" panose="020B0604030504040204" pitchFamily="34" charset="0"/>
              </a:rPr>
              <a:pPr eaLnBrk="1" hangingPunct="1">
                <a:spcBef>
                  <a:spcPct val="0"/>
                </a:spcBef>
              </a:pPr>
              <a:t>1</a:t>
            </a:fld>
            <a:endParaRPr kumimoji="0" lang="en-GB" altLang="en-US">
              <a:latin typeface="Tahoma" panose="020B060403050404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a:p>
            <a:endParaRPr lang="en-GB" altLang="en-US">
              <a:latin typeface="Arial" panose="020B0604020202020204" pitchFamily="34" charset="0"/>
            </a:endParaRPr>
          </a:p>
          <a:p>
            <a:endParaRPr lang="en-GB" altLang="en-US">
              <a:latin typeface="Arial" panose="020B0604020202020204" pitchFamily="34" charset="0"/>
            </a:endParaRPr>
          </a:p>
          <a:p>
            <a:endParaRPr lang="en-GB" altLang="en-US">
              <a:latin typeface="Arial" panose="020B0604020202020204" pitchFamily="34" charset="0"/>
            </a:endParaRPr>
          </a:p>
          <a:p>
            <a:endParaRPr lang="en-GB" altLang="en-US">
              <a:latin typeface="Arial" panose="020B0604020202020204" pitchFamily="34" charset="0"/>
            </a:endParaRPr>
          </a:p>
          <a:p>
            <a:endParaRPr lang="en-GB" altLang="en-US">
              <a:latin typeface="Arial" panose="020B0604020202020204" pitchFamily="34" charset="0"/>
            </a:endParaRPr>
          </a:p>
          <a:p>
            <a:endParaRPr lang="en-GB" altLang="en-US">
              <a:latin typeface="Arial" panose="020B0604020202020204" pitchFamily="34" charset="0"/>
            </a:endParaRPr>
          </a:p>
          <a:p>
            <a:endParaRPr lang="en-GB" altLang="en-US">
              <a:latin typeface="Arial" panose="020B0604020202020204" pitchFamily="34" charset="0"/>
            </a:endParaRPr>
          </a:p>
          <a:p>
            <a:endParaRPr lang="en-GB" altLang="en-US">
              <a:latin typeface="Arial" panose="020B0604020202020204" pitchFamily="34" charset="0"/>
            </a:endParaRPr>
          </a:p>
          <a:p>
            <a:endParaRPr lang="en-GB" altLang="en-US">
              <a:latin typeface="Arial" panose="020B0604020202020204" pitchFamily="34" charset="0"/>
            </a:endParaRPr>
          </a:p>
          <a:p>
            <a:endParaRPr lang="en-GB" altLang="en-US">
              <a:latin typeface="Arial" panose="020B0604020202020204" pitchFamily="34" charset="0"/>
            </a:endParaRPr>
          </a:p>
          <a:p>
            <a:endParaRPr lang="en-GB" altLang="en-US">
              <a:latin typeface="Arial" panose="020B0604020202020204" pitchFamily="34" charset="0"/>
            </a:endParaRPr>
          </a:p>
          <a:p>
            <a:endParaRPr lang="en-GB" altLang="en-US">
              <a:latin typeface="Arial" panose="020B0604020202020204" pitchFamily="34" charset="0"/>
            </a:endParaRPr>
          </a:p>
        </p:txBody>
      </p:sp>
    </p:spTree>
    <p:extLst>
      <p:ext uri="{BB962C8B-B14F-4D97-AF65-F5344CB8AC3E}">
        <p14:creationId xmlns:p14="http://schemas.microsoft.com/office/powerpoint/2010/main" val="4174857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expression x and y first evaluates x; if x is false, its value is returned; otherwise, y is evaluated and the resulting value is returned.  </a:t>
            </a:r>
          </a:p>
          <a:p>
            <a:endParaRPr lang="en-US" dirty="0"/>
          </a:p>
          <a:p>
            <a:r>
              <a:rPr lang="en-US" dirty="0"/>
              <a:t>The expression x or y first evaluates x; if x is true, its value is returned; otherwise, y is evaluated and the resulting value is returned.</a:t>
            </a:r>
          </a:p>
          <a:p>
            <a:endParaRPr lang="en-US" dirty="0"/>
          </a:p>
          <a:p>
            <a:pPr>
              <a:buSzPct val="120000"/>
              <a:buFont typeface="Wingdings" panose="05000000000000000000" pitchFamily="2" charset="2"/>
              <a:buChar char="§"/>
            </a:pPr>
            <a:r>
              <a:rPr lang="en-GB" sz="2400" dirty="0"/>
              <a:t>fun() is a user-defined function</a:t>
            </a:r>
          </a:p>
          <a:p>
            <a:pPr lvl="1">
              <a:buSzPct val="120000"/>
              <a:buFont typeface="Wingdings" panose="05000000000000000000" pitchFamily="2" charset="2"/>
              <a:buChar char="§"/>
            </a:pPr>
            <a:r>
              <a:rPr lang="en-GB" sz="2000" dirty="0"/>
              <a:t>It will print "Yes" in the shell and return True </a:t>
            </a:r>
          </a:p>
          <a:p>
            <a:pPr lvl="1">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400" dirty="0"/>
              <a:t>What will the following statements do in the shell?</a:t>
            </a:r>
          </a:p>
          <a:p>
            <a:pPr lvl="1">
              <a:buSzPct val="120000"/>
              <a:buFont typeface="Wingdings" panose="05000000000000000000" pitchFamily="2" charset="2"/>
              <a:buChar char="§"/>
            </a:pPr>
            <a:r>
              <a:rPr lang="en-GB" sz="2000" dirty="0"/>
              <a:t>True and fun()</a:t>
            </a:r>
          </a:p>
          <a:p>
            <a:pPr lvl="1">
              <a:buSzPct val="120000"/>
              <a:buFont typeface="Wingdings" panose="05000000000000000000" pitchFamily="2" charset="2"/>
              <a:buChar char="§"/>
            </a:pPr>
            <a:r>
              <a:rPr lang="en-GB" sz="2000" dirty="0"/>
              <a:t>False and fun()</a:t>
            </a:r>
          </a:p>
          <a:p>
            <a:pPr lvl="1">
              <a:buSzPct val="120000"/>
              <a:buFont typeface="Wingdings" panose="05000000000000000000" pitchFamily="2" charset="2"/>
              <a:buChar char="§"/>
            </a:pPr>
            <a:r>
              <a:rPr lang="en-GB" sz="2000" dirty="0"/>
              <a:t>True or fun()</a:t>
            </a:r>
          </a:p>
          <a:p>
            <a:pPr lvl="1">
              <a:buSzPct val="120000"/>
              <a:buFont typeface="Wingdings" panose="05000000000000000000" pitchFamily="2" charset="2"/>
              <a:buChar char="§"/>
            </a:pPr>
            <a:r>
              <a:rPr lang="en-GB" sz="2000" dirty="0"/>
              <a:t>False or fun()</a:t>
            </a:r>
          </a:p>
          <a:p>
            <a:endParaRPr lang="en-US" dirty="0"/>
          </a:p>
        </p:txBody>
      </p:sp>
      <p:sp>
        <p:nvSpPr>
          <p:cNvPr id="4" name="Slide Number Placeholder 3"/>
          <p:cNvSpPr>
            <a:spLocks noGrp="1"/>
          </p:cNvSpPr>
          <p:nvPr>
            <p:ph type="sldNum" sz="quarter" idx="10"/>
          </p:nvPr>
        </p:nvSpPr>
        <p:spPr/>
        <p:txBody>
          <a:bodyPr/>
          <a:lstStyle/>
          <a:p>
            <a:fld id="{38A6307B-9362-42CD-AD50-407BE4AC0116}" type="slidenum">
              <a:rPr lang="en-GB" altLang="en-US" smtClean="0"/>
              <a:pPr/>
              <a:t>28</a:t>
            </a:fld>
            <a:endParaRPr lang="en-GB" altLang="en-US"/>
          </a:p>
        </p:txBody>
      </p:sp>
    </p:spTree>
    <p:extLst>
      <p:ext uri="{BB962C8B-B14F-4D97-AF65-F5344CB8AC3E}">
        <p14:creationId xmlns:p14="http://schemas.microsoft.com/office/powerpoint/2010/main" val="132443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expression x and y first evaluates x; if x is false, its value is returned; otherwise, y is evaluated and the resulting value is returned.  </a:t>
            </a:r>
          </a:p>
          <a:p>
            <a:endParaRPr lang="en-US" dirty="0"/>
          </a:p>
          <a:p>
            <a:r>
              <a:rPr lang="en-US" dirty="0"/>
              <a:t>The expression x or y first evaluates x; if x is true, its value is returned; otherwise, y is evaluated and the resulting value is returned.</a:t>
            </a:r>
          </a:p>
          <a:p>
            <a:endParaRPr lang="en-US" dirty="0"/>
          </a:p>
          <a:p>
            <a:pPr>
              <a:buSzPct val="120000"/>
              <a:buFont typeface="Wingdings" panose="05000000000000000000" pitchFamily="2" charset="2"/>
              <a:buChar char="§"/>
            </a:pPr>
            <a:r>
              <a:rPr lang="en-GB" sz="2400" dirty="0"/>
              <a:t>fun() is a user-defined function</a:t>
            </a:r>
          </a:p>
          <a:p>
            <a:pPr lvl="1">
              <a:buSzPct val="120000"/>
              <a:buFont typeface="Wingdings" panose="05000000000000000000" pitchFamily="2" charset="2"/>
              <a:buChar char="§"/>
            </a:pPr>
            <a:r>
              <a:rPr lang="en-GB" sz="2000" dirty="0"/>
              <a:t>It will print "Yes" in the shell and return True </a:t>
            </a:r>
          </a:p>
          <a:p>
            <a:pPr lvl="1">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400" dirty="0"/>
              <a:t>What will the following statements do in the shell?</a:t>
            </a:r>
          </a:p>
          <a:p>
            <a:pPr lvl="1">
              <a:buSzPct val="120000"/>
              <a:buFont typeface="Wingdings" panose="05000000000000000000" pitchFamily="2" charset="2"/>
              <a:buChar char="§"/>
            </a:pPr>
            <a:r>
              <a:rPr lang="en-GB" sz="2000" dirty="0"/>
              <a:t>True and fun()</a:t>
            </a:r>
          </a:p>
          <a:p>
            <a:pPr lvl="1">
              <a:buSzPct val="120000"/>
              <a:buFont typeface="Wingdings" panose="05000000000000000000" pitchFamily="2" charset="2"/>
              <a:buChar char="§"/>
            </a:pPr>
            <a:r>
              <a:rPr lang="en-GB" sz="2000" dirty="0"/>
              <a:t>False and fun()</a:t>
            </a:r>
          </a:p>
          <a:p>
            <a:pPr lvl="1">
              <a:buSzPct val="120000"/>
              <a:buFont typeface="Wingdings" panose="05000000000000000000" pitchFamily="2" charset="2"/>
              <a:buChar char="§"/>
            </a:pPr>
            <a:r>
              <a:rPr lang="en-GB" sz="2000" dirty="0"/>
              <a:t>True or fun()</a:t>
            </a:r>
          </a:p>
          <a:p>
            <a:pPr lvl="1">
              <a:buSzPct val="120000"/>
              <a:buFont typeface="Wingdings" panose="05000000000000000000" pitchFamily="2" charset="2"/>
              <a:buChar char="§"/>
            </a:pPr>
            <a:r>
              <a:rPr lang="en-GB" sz="2000" dirty="0"/>
              <a:t>False or fun()</a:t>
            </a:r>
          </a:p>
          <a:p>
            <a:endParaRPr lang="en-US" dirty="0"/>
          </a:p>
        </p:txBody>
      </p:sp>
      <p:sp>
        <p:nvSpPr>
          <p:cNvPr id="4" name="Slide Number Placeholder 3"/>
          <p:cNvSpPr>
            <a:spLocks noGrp="1"/>
          </p:cNvSpPr>
          <p:nvPr>
            <p:ph type="sldNum" sz="quarter" idx="10"/>
          </p:nvPr>
        </p:nvSpPr>
        <p:spPr/>
        <p:txBody>
          <a:bodyPr/>
          <a:lstStyle/>
          <a:p>
            <a:fld id="{38A6307B-9362-42CD-AD50-407BE4AC0116}" type="slidenum">
              <a:rPr lang="en-GB" altLang="en-US" smtClean="0"/>
              <a:pPr/>
              <a:t>29</a:t>
            </a:fld>
            <a:endParaRPr lang="en-GB" altLang="en-US"/>
          </a:p>
        </p:txBody>
      </p:sp>
    </p:spTree>
    <p:extLst>
      <p:ext uri="{BB962C8B-B14F-4D97-AF65-F5344CB8AC3E}">
        <p14:creationId xmlns:p14="http://schemas.microsoft.com/office/powerpoint/2010/main" val="84547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a:t>
            </a:r>
            <a:r>
              <a:rPr lang="en-US" baseline="0" dirty="0"/>
              <a:t> generally have a hard time comprehending logical conditions with not operators applied to and/or expressions. </a:t>
            </a:r>
          </a:p>
          <a:p>
            <a:r>
              <a:rPr lang="en-US" baseline="0" dirty="0"/>
              <a:t>De Morgan's Law named after the logician Augustus De Morgan (1806-1871) can be used to simplify these Boolean expressions. </a:t>
            </a:r>
            <a:endParaRPr lang="en-US" dirty="0"/>
          </a:p>
        </p:txBody>
      </p:sp>
      <p:sp>
        <p:nvSpPr>
          <p:cNvPr id="4" name="Slide Number Placeholder 3"/>
          <p:cNvSpPr>
            <a:spLocks noGrp="1"/>
          </p:cNvSpPr>
          <p:nvPr>
            <p:ph type="sldNum" sz="quarter" idx="10"/>
          </p:nvPr>
        </p:nvSpPr>
        <p:spPr/>
        <p:txBody>
          <a:bodyPr/>
          <a:lstStyle/>
          <a:p>
            <a:fld id="{38A6307B-9362-42CD-AD50-407BE4AC0116}" type="slidenum">
              <a:rPr lang="en-GB" altLang="en-US" smtClean="0"/>
              <a:pPr/>
              <a:t>31</a:t>
            </a:fld>
            <a:endParaRPr lang="en-GB" altLang="en-US"/>
          </a:p>
        </p:txBody>
      </p:sp>
    </p:spTree>
    <p:extLst>
      <p:ext uri="{BB962C8B-B14F-4D97-AF65-F5344CB8AC3E}">
        <p14:creationId xmlns:p14="http://schemas.microsoft.com/office/powerpoint/2010/main" val="139787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kern="1200" dirty="0">
                <a:solidFill>
                  <a:schemeClr val="tx1"/>
                </a:solidFill>
                <a:effectLst/>
                <a:latin typeface="Arial" charset="0"/>
                <a:ea typeface="+mn-ea"/>
                <a:cs typeface="+mn-cs"/>
              </a:rPr>
              <a:t>An </a:t>
            </a:r>
            <a:r>
              <a:rPr kumimoji="1" lang="en-GB" sz="1200" b="1" i="0" kern="1200" dirty="0">
                <a:solidFill>
                  <a:schemeClr val="tx1"/>
                </a:solidFill>
                <a:effectLst/>
                <a:latin typeface="Arial" charset="0"/>
                <a:ea typeface="+mn-ea"/>
                <a:cs typeface="+mn-cs"/>
              </a:rPr>
              <a:t>escape sequence</a:t>
            </a:r>
            <a:r>
              <a:rPr kumimoji="1" lang="en-GB" sz="1200" b="0" i="0" kern="1200" dirty="0">
                <a:solidFill>
                  <a:schemeClr val="tx1"/>
                </a:solidFill>
                <a:effectLst/>
                <a:latin typeface="Arial" charset="0"/>
                <a:ea typeface="+mn-ea"/>
                <a:cs typeface="+mn-cs"/>
              </a:rPr>
              <a:t> is a </a:t>
            </a:r>
            <a:r>
              <a:rPr kumimoji="1" lang="en-GB" sz="1200" b="1" i="0" kern="1200" dirty="0">
                <a:solidFill>
                  <a:schemeClr val="tx1"/>
                </a:solidFill>
                <a:effectLst/>
                <a:latin typeface="Arial" charset="0"/>
                <a:ea typeface="+mn-ea"/>
                <a:cs typeface="+mn-cs"/>
              </a:rPr>
              <a:t>sequence</a:t>
            </a:r>
            <a:r>
              <a:rPr kumimoji="1" lang="en-GB" sz="1200" b="0" i="0" kern="1200" dirty="0">
                <a:solidFill>
                  <a:schemeClr val="tx1"/>
                </a:solidFill>
                <a:effectLst/>
                <a:latin typeface="Arial" charset="0"/>
                <a:ea typeface="+mn-ea"/>
                <a:cs typeface="+mn-cs"/>
              </a:rPr>
              <a:t> of characters that does not represent itself when used inside a character or string literal, but is translated into another character or a </a:t>
            </a:r>
            <a:r>
              <a:rPr kumimoji="1" lang="en-GB" sz="1200" b="1" i="0" kern="1200" dirty="0">
                <a:solidFill>
                  <a:schemeClr val="tx1"/>
                </a:solidFill>
                <a:effectLst/>
                <a:latin typeface="Arial" charset="0"/>
                <a:ea typeface="+mn-ea"/>
                <a:cs typeface="+mn-cs"/>
              </a:rPr>
              <a:t>sequence</a:t>
            </a:r>
            <a:r>
              <a:rPr kumimoji="1" lang="en-GB" sz="1200" b="0" i="0" kern="1200" dirty="0">
                <a:solidFill>
                  <a:schemeClr val="tx1"/>
                </a:solidFill>
                <a:effectLst/>
                <a:latin typeface="Arial" charset="0"/>
                <a:ea typeface="+mn-ea"/>
                <a:cs typeface="+mn-cs"/>
              </a:rPr>
              <a:t> of characters that may be difficult or impossible to represent directly.</a:t>
            </a:r>
            <a:endParaRPr lang="en-GB" dirty="0"/>
          </a:p>
        </p:txBody>
      </p:sp>
      <p:sp>
        <p:nvSpPr>
          <p:cNvPr id="4" name="Slide Number Placeholder 3"/>
          <p:cNvSpPr>
            <a:spLocks noGrp="1"/>
          </p:cNvSpPr>
          <p:nvPr>
            <p:ph type="sldNum" sz="quarter" idx="10"/>
          </p:nvPr>
        </p:nvSpPr>
        <p:spPr/>
        <p:txBody>
          <a:bodyPr/>
          <a:lstStyle/>
          <a:p>
            <a:fld id="{38A6307B-9362-42CD-AD50-407BE4AC0116}" type="slidenum">
              <a:rPr lang="en-GB" altLang="en-US" smtClean="0"/>
              <a:pPr/>
              <a:t>4</a:t>
            </a:fld>
            <a:endParaRPr lang="en-GB" altLang="en-US"/>
          </a:p>
        </p:txBody>
      </p:sp>
    </p:spTree>
    <p:extLst>
      <p:ext uri="{BB962C8B-B14F-4D97-AF65-F5344CB8AC3E}">
        <p14:creationId xmlns:p14="http://schemas.microsoft.com/office/powerpoint/2010/main" val="155133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print("%5.f" % 4.9)  5</a:t>
            </a:r>
          </a:p>
          <a:p>
            <a:r>
              <a:rPr lang="en-GB" dirty="0"/>
              <a:t>print("%5d" % 4.9)</a:t>
            </a:r>
            <a:r>
              <a:rPr lang="en-GB" baseline="0" dirty="0"/>
              <a:t>  4</a:t>
            </a:r>
            <a:endParaRPr lang="en-GB" dirty="0"/>
          </a:p>
        </p:txBody>
      </p:sp>
      <p:sp>
        <p:nvSpPr>
          <p:cNvPr id="4" name="Slide Number Placeholder 3"/>
          <p:cNvSpPr>
            <a:spLocks noGrp="1"/>
          </p:cNvSpPr>
          <p:nvPr>
            <p:ph type="sldNum" sz="quarter" idx="10"/>
          </p:nvPr>
        </p:nvSpPr>
        <p:spPr/>
        <p:txBody>
          <a:bodyPr/>
          <a:lstStyle/>
          <a:p>
            <a:fld id="{38A6307B-9362-42CD-AD50-407BE4AC0116}" type="slidenum">
              <a:rPr lang="en-GB" altLang="en-US" smtClean="0"/>
              <a:pPr/>
              <a:t>5</a:t>
            </a:fld>
            <a:endParaRPr lang="en-GB" altLang="en-US"/>
          </a:p>
        </p:txBody>
      </p:sp>
    </p:spTree>
    <p:extLst>
      <p:ext uri="{BB962C8B-B14F-4D97-AF65-F5344CB8AC3E}">
        <p14:creationId xmlns:p14="http://schemas.microsoft.com/office/powerpoint/2010/main" val="134227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3==3.0</a:t>
            </a:r>
          </a:p>
          <a:p>
            <a:r>
              <a:rPr lang="da-DK" dirty="0"/>
              <a:t>True</a:t>
            </a:r>
          </a:p>
          <a:p>
            <a:r>
              <a:rPr lang="da-DK" dirty="0"/>
              <a:t>&gt;&gt;&gt; 435==4.35*100</a:t>
            </a:r>
          </a:p>
          <a:p>
            <a:r>
              <a:rPr lang="da-DK" dirty="0"/>
              <a:t>False</a:t>
            </a:r>
          </a:p>
          <a:p>
            <a:endParaRPr lang="da-DK" dirty="0"/>
          </a:p>
          <a:p>
            <a:r>
              <a:rPr lang="da-DK" dirty="0"/>
              <a:t>”5”&gt;”10” True</a:t>
            </a:r>
          </a:p>
          <a:p>
            <a:endParaRPr lang="en-US" dirty="0"/>
          </a:p>
        </p:txBody>
      </p:sp>
      <p:sp>
        <p:nvSpPr>
          <p:cNvPr id="4" name="Slide Number Placeholder 3"/>
          <p:cNvSpPr>
            <a:spLocks noGrp="1"/>
          </p:cNvSpPr>
          <p:nvPr>
            <p:ph type="sldNum" sz="quarter" idx="10"/>
          </p:nvPr>
        </p:nvSpPr>
        <p:spPr/>
        <p:txBody>
          <a:bodyPr/>
          <a:lstStyle/>
          <a:p>
            <a:fld id="{38A6307B-9362-42CD-AD50-407BE4AC0116}" type="slidenum">
              <a:rPr lang="en-GB" altLang="en-US" smtClean="0"/>
              <a:pPr/>
              <a:t>10</a:t>
            </a:fld>
            <a:endParaRPr lang="en-GB" altLang="en-US"/>
          </a:p>
        </p:txBody>
      </p:sp>
    </p:spTree>
    <p:extLst>
      <p:ext uri="{BB962C8B-B14F-4D97-AF65-F5344CB8AC3E}">
        <p14:creationId xmlns:p14="http://schemas.microsoft.com/office/powerpoint/2010/main" val="211929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ord</a:t>
            </a:r>
            <a:r>
              <a:rPr lang="en-GB" dirty="0"/>
              <a:t>("0") = 48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a:t>ord</a:t>
            </a:r>
            <a:r>
              <a:rPr lang="en-GB" dirty="0"/>
              <a:t>("9") = 57</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a:t>ord</a:t>
            </a:r>
            <a:r>
              <a:rPr lang="en-GB" dirty="0"/>
              <a:t>("A") = 65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a:t>ord</a:t>
            </a:r>
            <a:r>
              <a:rPr lang="en-GB" dirty="0"/>
              <a:t>("Z") = 90</a:t>
            </a:r>
          </a:p>
          <a:p>
            <a:endParaRPr lang="en-GB" dirty="0"/>
          </a:p>
          <a:p>
            <a:r>
              <a:rPr lang="en-GB" dirty="0" err="1"/>
              <a:t>ord</a:t>
            </a:r>
            <a:r>
              <a:rPr lang="en-GB" dirty="0"/>
              <a:t>("a") = 97</a:t>
            </a:r>
          </a:p>
          <a:p>
            <a:r>
              <a:rPr lang="en-GB" dirty="0" err="1"/>
              <a:t>ord</a:t>
            </a:r>
            <a:r>
              <a:rPr lang="en-GB" dirty="0"/>
              <a:t>("&amp;")=38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err="1"/>
              <a:t>ord</a:t>
            </a:r>
            <a:r>
              <a:rPr lang="en-GB" dirty="0"/>
              <a:t>("</a:t>
            </a:r>
            <a:r>
              <a:rPr lang="en-GB" baseline="0" dirty="0"/>
              <a:t> </a:t>
            </a:r>
            <a:r>
              <a:rPr lang="en-GB" dirty="0"/>
              <a:t>")=3</a:t>
            </a:r>
            <a:r>
              <a:rPr lang="en-US" altLang="zh-CN" dirty="0"/>
              <a:t>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err="1"/>
              <a:t>ord</a:t>
            </a:r>
            <a:r>
              <a:rPr lang="en-GB" altLang="zh-CN" dirty="0"/>
              <a:t>("") = error</a:t>
            </a:r>
            <a:endParaRPr lang="en-GB" dirty="0"/>
          </a:p>
          <a:p>
            <a:endParaRPr lang="en-GB" dirty="0"/>
          </a:p>
        </p:txBody>
      </p:sp>
      <p:sp>
        <p:nvSpPr>
          <p:cNvPr id="4" name="Slide Number Placeholder 3"/>
          <p:cNvSpPr>
            <a:spLocks noGrp="1"/>
          </p:cNvSpPr>
          <p:nvPr>
            <p:ph type="sldNum" sz="quarter" idx="10"/>
          </p:nvPr>
        </p:nvSpPr>
        <p:spPr/>
        <p:txBody>
          <a:bodyPr/>
          <a:lstStyle/>
          <a:p>
            <a:fld id="{38A6307B-9362-42CD-AD50-407BE4AC0116}" type="slidenum">
              <a:rPr lang="en-GB" altLang="en-US" smtClean="0"/>
              <a:pPr/>
              <a:t>12</a:t>
            </a:fld>
            <a:endParaRPr lang="en-GB" altLang="en-US"/>
          </a:p>
        </p:txBody>
      </p:sp>
    </p:spTree>
    <p:extLst>
      <p:ext uri="{BB962C8B-B14F-4D97-AF65-F5344CB8AC3E}">
        <p14:creationId xmlns:p14="http://schemas.microsoft.com/office/powerpoint/2010/main" val="305016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kern="1200" dirty="0">
                <a:solidFill>
                  <a:schemeClr val="tx1"/>
                </a:solidFill>
                <a:effectLst/>
                <a:latin typeface="Arial" charset="0"/>
                <a:ea typeface="+mn-ea"/>
                <a:cs typeface="+mn-cs"/>
              </a:rPr>
              <a:t>ASCII stands for American Standard Code for Information Interchange. It ranges from 0 to 255 in Decimal or 00 to FF in Hexadecimal. ASCII codes can be divided into two sets - Standard ASCII codes and Extended ASCII codes. Standard ASCII codes range from 0 to 127 in Decimal or 00 to 7F in Hexadecimal, they are mainly used for representing characters, such as characters "a" to "z" and number "0" to "9", these are called printable characters, note that code 0 to 31 (Decimal) in Standard ASCII are not printable, they are assigned for control characters that are used to control some peripheral devices such as printers, for example, 12 represents the Form Feed / New Page function. This command instructs a printer to skip to the top of the next page. The Standard ASCII chart below illustrates the details of the codes. Extended ASCII codes range from 128 to 255 in Decimal or 80 to FF in Hexadecimal. They meet the demand for more characters and symbols that are used for many languages. Together with the control codes (0 to 31) in Standard ASCII table, Extended ASCII codes are also widely used in communication protocol, such as RS-232, RS-485, RS-422 and TTL systems. The Extended ASCII chart below illustrates the details of the codes.</a:t>
            </a:r>
            <a:endParaRPr lang="en-GB" dirty="0"/>
          </a:p>
        </p:txBody>
      </p:sp>
      <p:sp>
        <p:nvSpPr>
          <p:cNvPr id="4" name="Slide Number Placeholder 3"/>
          <p:cNvSpPr>
            <a:spLocks noGrp="1"/>
          </p:cNvSpPr>
          <p:nvPr>
            <p:ph type="sldNum" sz="quarter" idx="10"/>
          </p:nvPr>
        </p:nvSpPr>
        <p:spPr/>
        <p:txBody>
          <a:bodyPr/>
          <a:lstStyle/>
          <a:p>
            <a:fld id="{38A6307B-9362-42CD-AD50-407BE4AC0116}" type="slidenum">
              <a:rPr lang="en-GB" altLang="en-US" smtClean="0"/>
              <a:pPr/>
              <a:t>13</a:t>
            </a:fld>
            <a:endParaRPr lang="en-GB" altLang="en-US"/>
          </a:p>
        </p:txBody>
      </p:sp>
    </p:spTree>
    <p:extLst>
      <p:ext uri="{BB962C8B-B14F-4D97-AF65-F5344CB8AC3E}">
        <p14:creationId xmlns:p14="http://schemas.microsoft.com/office/powerpoint/2010/main" val="4166084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true and false are not reserved words and can be used as variable names. But it is not recommended.</a:t>
            </a:r>
          </a:p>
        </p:txBody>
      </p:sp>
      <p:sp>
        <p:nvSpPr>
          <p:cNvPr id="4" name="Slide Number Placeholder 3"/>
          <p:cNvSpPr>
            <a:spLocks noGrp="1"/>
          </p:cNvSpPr>
          <p:nvPr>
            <p:ph type="sldNum" sz="quarter" idx="10"/>
          </p:nvPr>
        </p:nvSpPr>
        <p:spPr/>
        <p:txBody>
          <a:bodyPr/>
          <a:lstStyle/>
          <a:p>
            <a:fld id="{38A6307B-9362-42CD-AD50-407BE4AC0116}" type="slidenum">
              <a:rPr lang="en-GB" altLang="en-US" smtClean="0"/>
              <a:pPr/>
              <a:t>17</a:t>
            </a:fld>
            <a:endParaRPr lang="en-GB" altLang="en-US"/>
          </a:p>
        </p:txBody>
      </p:sp>
    </p:spTree>
    <p:extLst>
      <p:ext uri="{BB962C8B-B14F-4D97-AF65-F5344CB8AC3E}">
        <p14:creationId xmlns:p14="http://schemas.microsoft.com/office/powerpoint/2010/main" val="1795774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3==3.0</a:t>
            </a:r>
          </a:p>
          <a:p>
            <a:r>
              <a:rPr lang="da-DK" dirty="0"/>
              <a:t>True</a:t>
            </a:r>
          </a:p>
          <a:p>
            <a:r>
              <a:rPr lang="da-DK" dirty="0"/>
              <a:t>&gt;&gt;&gt; 435==4.35*100</a:t>
            </a:r>
          </a:p>
          <a:p>
            <a:r>
              <a:rPr lang="da-DK" dirty="0"/>
              <a:t>False</a:t>
            </a:r>
            <a:endParaRPr lang="en-US" dirty="0"/>
          </a:p>
        </p:txBody>
      </p:sp>
      <p:sp>
        <p:nvSpPr>
          <p:cNvPr id="4" name="Slide Number Placeholder 3"/>
          <p:cNvSpPr>
            <a:spLocks noGrp="1"/>
          </p:cNvSpPr>
          <p:nvPr>
            <p:ph type="sldNum" sz="quarter" idx="10"/>
          </p:nvPr>
        </p:nvSpPr>
        <p:spPr/>
        <p:txBody>
          <a:bodyPr/>
          <a:lstStyle/>
          <a:p>
            <a:fld id="{38A6307B-9362-42CD-AD50-407BE4AC0116}" type="slidenum">
              <a:rPr lang="en-GB" altLang="en-US" smtClean="0"/>
              <a:pPr/>
              <a:t>24</a:t>
            </a:fld>
            <a:endParaRPr lang="en-GB" altLang="en-US"/>
          </a:p>
        </p:txBody>
      </p:sp>
    </p:spTree>
    <p:extLst>
      <p:ext uri="{BB962C8B-B14F-4D97-AF65-F5344CB8AC3E}">
        <p14:creationId xmlns:p14="http://schemas.microsoft.com/office/powerpoint/2010/main" val="2119299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3==3.0</a:t>
            </a:r>
          </a:p>
          <a:p>
            <a:r>
              <a:rPr lang="da-DK" dirty="0"/>
              <a:t>True</a:t>
            </a:r>
          </a:p>
          <a:p>
            <a:r>
              <a:rPr lang="da-DK" dirty="0"/>
              <a:t>&gt;&gt;&gt; 435==4.35*100</a:t>
            </a:r>
          </a:p>
          <a:p>
            <a:r>
              <a:rPr lang="da-DK" dirty="0"/>
              <a:t>False</a:t>
            </a:r>
            <a:endParaRPr lang="en-US" dirty="0"/>
          </a:p>
        </p:txBody>
      </p:sp>
      <p:sp>
        <p:nvSpPr>
          <p:cNvPr id="4" name="Slide Number Placeholder 3"/>
          <p:cNvSpPr>
            <a:spLocks noGrp="1"/>
          </p:cNvSpPr>
          <p:nvPr>
            <p:ph type="sldNum" sz="quarter" idx="10"/>
          </p:nvPr>
        </p:nvSpPr>
        <p:spPr/>
        <p:txBody>
          <a:bodyPr/>
          <a:lstStyle/>
          <a:p>
            <a:fld id="{38A6307B-9362-42CD-AD50-407BE4AC0116}" type="slidenum">
              <a:rPr lang="en-GB" altLang="en-US" smtClean="0"/>
              <a:pPr/>
              <a:t>25</a:t>
            </a:fld>
            <a:endParaRPr lang="en-GB" altLang="en-US"/>
          </a:p>
        </p:txBody>
      </p:sp>
    </p:spTree>
    <p:extLst>
      <p:ext uri="{BB962C8B-B14F-4D97-AF65-F5344CB8AC3E}">
        <p14:creationId xmlns:p14="http://schemas.microsoft.com/office/powerpoint/2010/main" val="272857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r>
              <a:rPr lang="en-US"/>
              <a:t>14 January 2011</a:t>
            </a: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r>
              <a:rPr lang="en-GB"/>
              <a:t>Birkbeck College, U. London</a:t>
            </a:r>
          </a:p>
        </p:txBody>
      </p:sp>
      <p:sp>
        <p:nvSpPr>
          <p:cNvPr id="6" name="Rectangle 13"/>
          <p:cNvSpPr>
            <a:spLocks noGrp="1" noChangeArrowheads="1"/>
          </p:cNvSpPr>
          <p:nvPr>
            <p:ph type="sldNum" sz="quarter" idx="12"/>
          </p:nvPr>
        </p:nvSpPr>
        <p:spPr>
          <a:ln/>
        </p:spPr>
        <p:txBody>
          <a:bodyPr/>
          <a:lstStyle>
            <a:lvl1pPr>
              <a:defRPr/>
            </a:lvl1pPr>
          </a:lstStyle>
          <a:p>
            <a:fld id="{AC9BF8A7-4309-42B5-B033-B7F54AFBFAEF}" type="slidenum">
              <a:rPr lang="en-GB" altLang="en-US"/>
              <a:pPr/>
              <a:t>‹#›</a:t>
            </a:fld>
            <a:endParaRPr lang="en-GB" altLang="en-US"/>
          </a:p>
        </p:txBody>
      </p:sp>
    </p:spTree>
    <p:extLst>
      <p:ext uri="{BB962C8B-B14F-4D97-AF65-F5344CB8AC3E}">
        <p14:creationId xmlns:p14="http://schemas.microsoft.com/office/powerpoint/2010/main" val="438812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r>
              <a:rPr lang="en-US"/>
              <a:t>14 January 2011</a:t>
            </a: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r>
              <a:rPr lang="en-GB"/>
              <a:t>Birkbeck College, U. London</a:t>
            </a:r>
          </a:p>
        </p:txBody>
      </p:sp>
      <p:sp>
        <p:nvSpPr>
          <p:cNvPr id="6" name="Rectangle 13"/>
          <p:cNvSpPr>
            <a:spLocks noGrp="1" noChangeArrowheads="1"/>
          </p:cNvSpPr>
          <p:nvPr>
            <p:ph type="sldNum" sz="quarter" idx="12"/>
          </p:nvPr>
        </p:nvSpPr>
        <p:spPr>
          <a:ln/>
        </p:spPr>
        <p:txBody>
          <a:bodyPr/>
          <a:lstStyle>
            <a:lvl1pPr>
              <a:defRPr/>
            </a:lvl1pPr>
          </a:lstStyle>
          <a:p>
            <a:fld id="{A4ABD5B4-4B7D-49C1-9A22-4DC437822885}" type="slidenum">
              <a:rPr lang="en-GB" altLang="en-US"/>
              <a:pPr/>
              <a:t>‹#›</a:t>
            </a:fld>
            <a:endParaRPr lang="en-GB" altLang="en-US"/>
          </a:p>
        </p:txBody>
      </p:sp>
    </p:spTree>
    <p:extLst>
      <p:ext uri="{BB962C8B-B14F-4D97-AF65-F5344CB8AC3E}">
        <p14:creationId xmlns:p14="http://schemas.microsoft.com/office/powerpoint/2010/main" val="151532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r>
              <a:rPr lang="en-US"/>
              <a:t>14 January 2011</a:t>
            </a: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r>
              <a:rPr lang="en-GB"/>
              <a:t>Birkbeck College, U. London</a:t>
            </a:r>
          </a:p>
        </p:txBody>
      </p:sp>
      <p:sp>
        <p:nvSpPr>
          <p:cNvPr id="6" name="Rectangle 13"/>
          <p:cNvSpPr>
            <a:spLocks noGrp="1" noChangeArrowheads="1"/>
          </p:cNvSpPr>
          <p:nvPr>
            <p:ph type="sldNum" sz="quarter" idx="12"/>
          </p:nvPr>
        </p:nvSpPr>
        <p:spPr>
          <a:ln/>
        </p:spPr>
        <p:txBody>
          <a:bodyPr/>
          <a:lstStyle>
            <a:lvl1pPr>
              <a:defRPr/>
            </a:lvl1pPr>
          </a:lstStyle>
          <a:p>
            <a:fld id="{C97E77DA-E9A8-4806-97C9-32DFE40BF776}" type="slidenum">
              <a:rPr lang="en-GB" altLang="en-US"/>
              <a:pPr/>
              <a:t>‹#›</a:t>
            </a:fld>
            <a:endParaRPr lang="en-GB" altLang="en-US"/>
          </a:p>
        </p:txBody>
      </p:sp>
    </p:spTree>
    <p:extLst>
      <p:ext uri="{BB962C8B-B14F-4D97-AF65-F5344CB8AC3E}">
        <p14:creationId xmlns:p14="http://schemas.microsoft.com/office/powerpoint/2010/main" val="74702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a:ln/>
        </p:spPr>
        <p:txBody>
          <a:bodyPr/>
          <a:lstStyle>
            <a:lvl1pPr>
              <a:defRPr/>
            </a:lvl1pPr>
          </a:lstStyle>
          <a:p>
            <a:pPr>
              <a:defRPr/>
            </a:pPr>
            <a:r>
              <a:rPr lang="en-US"/>
              <a:t>14 January 2011</a:t>
            </a: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r>
              <a:rPr lang="en-GB"/>
              <a:t>Birkbeck College, U. London</a:t>
            </a:r>
          </a:p>
        </p:txBody>
      </p:sp>
      <p:sp>
        <p:nvSpPr>
          <p:cNvPr id="7" name="Rectangle 13"/>
          <p:cNvSpPr>
            <a:spLocks noGrp="1" noChangeArrowheads="1"/>
          </p:cNvSpPr>
          <p:nvPr>
            <p:ph type="sldNum" sz="quarter" idx="12"/>
          </p:nvPr>
        </p:nvSpPr>
        <p:spPr>
          <a:ln/>
        </p:spPr>
        <p:txBody>
          <a:bodyPr/>
          <a:lstStyle>
            <a:lvl1pPr>
              <a:defRPr/>
            </a:lvl1pPr>
          </a:lstStyle>
          <a:p>
            <a:fld id="{BF7323C1-1E3E-4917-B7BA-DDB773FE477A}" type="slidenum">
              <a:rPr lang="en-GB" altLang="en-US"/>
              <a:pPr/>
              <a:t>‹#›</a:t>
            </a:fld>
            <a:endParaRPr lang="en-GB" altLang="en-US"/>
          </a:p>
        </p:txBody>
      </p:sp>
    </p:spTree>
    <p:extLst>
      <p:ext uri="{BB962C8B-B14F-4D97-AF65-F5344CB8AC3E}">
        <p14:creationId xmlns:p14="http://schemas.microsoft.com/office/powerpoint/2010/main" val="230568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p:cNvSpPr>
            <a:spLocks noGrp="1" noChangeArrowheads="1"/>
          </p:cNvSpPr>
          <p:nvPr>
            <p:ph type="dt" sz="half" idx="10"/>
          </p:nvPr>
        </p:nvSpPr>
        <p:spPr>
          <a:ln/>
        </p:spPr>
        <p:txBody>
          <a:bodyPr/>
          <a:lstStyle>
            <a:lvl1pPr>
              <a:defRPr/>
            </a:lvl1pPr>
          </a:lstStyle>
          <a:p>
            <a:pPr>
              <a:defRPr/>
            </a:pPr>
            <a:r>
              <a:rPr lang="en-US"/>
              <a:t>14 January 2011</a:t>
            </a:r>
            <a:endParaRPr lang="en-GB"/>
          </a:p>
        </p:txBody>
      </p:sp>
      <p:sp>
        <p:nvSpPr>
          <p:cNvPr id="8" name="Rectangle 12"/>
          <p:cNvSpPr>
            <a:spLocks noGrp="1" noChangeArrowheads="1"/>
          </p:cNvSpPr>
          <p:nvPr>
            <p:ph type="ftr" sz="quarter" idx="11"/>
          </p:nvPr>
        </p:nvSpPr>
        <p:spPr>
          <a:ln/>
        </p:spPr>
        <p:txBody>
          <a:bodyPr/>
          <a:lstStyle>
            <a:lvl1pPr>
              <a:defRPr/>
            </a:lvl1pPr>
          </a:lstStyle>
          <a:p>
            <a:pPr>
              <a:defRPr/>
            </a:pPr>
            <a:r>
              <a:rPr lang="en-GB"/>
              <a:t>Birkbeck College, U. London</a:t>
            </a:r>
          </a:p>
        </p:txBody>
      </p:sp>
      <p:sp>
        <p:nvSpPr>
          <p:cNvPr id="9" name="Rectangle 13"/>
          <p:cNvSpPr>
            <a:spLocks noGrp="1" noChangeArrowheads="1"/>
          </p:cNvSpPr>
          <p:nvPr>
            <p:ph type="sldNum" sz="quarter" idx="12"/>
          </p:nvPr>
        </p:nvSpPr>
        <p:spPr>
          <a:ln/>
        </p:spPr>
        <p:txBody>
          <a:bodyPr/>
          <a:lstStyle>
            <a:lvl1pPr>
              <a:defRPr/>
            </a:lvl1pPr>
          </a:lstStyle>
          <a:p>
            <a:fld id="{6084AB15-D2E3-4BD9-B08E-6EF0F15877EE}" type="slidenum">
              <a:rPr lang="en-GB" altLang="en-US"/>
              <a:pPr/>
              <a:t>‹#›</a:t>
            </a:fld>
            <a:endParaRPr lang="en-GB" altLang="en-US"/>
          </a:p>
        </p:txBody>
      </p:sp>
    </p:spTree>
    <p:extLst>
      <p:ext uri="{BB962C8B-B14F-4D97-AF65-F5344CB8AC3E}">
        <p14:creationId xmlns:p14="http://schemas.microsoft.com/office/powerpoint/2010/main" val="314459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1"/>
          <p:cNvSpPr>
            <a:spLocks noGrp="1" noChangeArrowheads="1"/>
          </p:cNvSpPr>
          <p:nvPr>
            <p:ph type="dt" sz="half" idx="10"/>
          </p:nvPr>
        </p:nvSpPr>
        <p:spPr>
          <a:ln/>
        </p:spPr>
        <p:txBody>
          <a:bodyPr/>
          <a:lstStyle>
            <a:lvl1pPr>
              <a:defRPr/>
            </a:lvl1pPr>
          </a:lstStyle>
          <a:p>
            <a:pPr>
              <a:defRPr/>
            </a:pPr>
            <a:r>
              <a:rPr lang="en-US"/>
              <a:t>14 January 2011</a:t>
            </a:r>
            <a:endParaRPr lang="en-GB"/>
          </a:p>
        </p:txBody>
      </p:sp>
      <p:sp>
        <p:nvSpPr>
          <p:cNvPr id="4" name="Rectangle 12"/>
          <p:cNvSpPr>
            <a:spLocks noGrp="1" noChangeArrowheads="1"/>
          </p:cNvSpPr>
          <p:nvPr>
            <p:ph type="ftr" sz="quarter" idx="11"/>
          </p:nvPr>
        </p:nvSpPr>
        <p:spPr>
          <a:ln/>
        </p:spPr>
        <p:txBody>
          <a:bodyPr/>
          <a:lstStyle>
            <a:lvl1pPr>
              <a:defRPr/>
            </a:lvl1pPr>
          </a:lstStyle>
          <a:p>
            <a:pPr>
              <a:defRPr/>
            </a:pPr>
            <a:r>
              <a:rPr lang="en-GB"/>
              <a:t>Birkbeck College, U. London</a:t>
            </a:r>
          </a:p>
        </p:txBody>
      </p:sp>
      <p:sp>
        <p:nvSpPr>
          <p:cNvPr id="5" name="Rectangle 13"/>
          <p:cNvSpPr>
            <a:spLocks noGrp="1" noChangeArrowheads="1"/>
          </p:cNvSpPr>
          <p:nvPr>
            <p:ph type="sldNum" sz="quarter" idx="12"/>
          </p:nvPr>
        </p:nvSpPr>
        <p:spPr>
          <a:ln/>
        </p:spPr>
        <p:txBody>
          <a:bodyPr/>
          <a:lstStyle>
            <a:lvl1pPr>
              <a:defRPr/>
            </a:lvl1pPr>
          </a:lstStyle>
          <a:p>
            <a:fld id="{7C39931A-D4CC-428E-8A0F-A468A75ADD8C}" type="slidenum">
              <a:rPr lang="en-GB" altLang="en-US"/>
              <a:pPr/>
              <a:t>‹#›</a:t>
            </a:fld>
            <a:endParaRPr lang="en-GB" altLang="en-US"/>
          </a:p>
        </p:txBody>
      </p:sp>
    </p:spTree>
    <p:extLst>
      <p:ext uri="{BB962C8B-B14F-4D97-AF65-F5344CB8AC3E}">
        <p14:creationId xmlns:p14="http://schemas.microsoft.com/office/powerpoint/2010/main" val="164036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r>
              <a:rPr lang="en-US"/>
              <a:t>14 January 2011</a:t>
            </a:r>
            <a:endParaRPr lang="en-GB"/>
          </a:p>
        </p:txBody>
      </p:sp>
      <p:sp>
        <p:nvSpPr>
          <p:cNvPr id="3" name="Rectangle 12"/>
          <p:cNvSpPr>
            <a:spLocks noGrp="1" noChangeArrowheads="1"/>
          </p:cNvSpPr>
          <p:nvPr>
            <p:ph type="ftr" sz="quarter" idx="11"/>
          </p:nvPr>
        </p:nvSpPr>
        <p:spPr>
          <a:ln/>
        </p:spPr>
        <p:txBody>
          <a:bodyPr/>
          <a:lstStyle>
            <a:lvl1pPr>
              <a:defRPr/>
            </a:lvl1pPr>
          </a:lstStyle>
          <a:p>
            <a:pPr>
              <a:defRPr/>
            </a:pPr>
            <a:r>
              <a:rPr lang="en-GB"/>
              <a:t>Birkbeck College, U. London</a:t>
            </a:r>
          </a:p>
        </p:txBody>
      </p:sp>
      <p:sp>
        <p:nvSpPr>
          <p:cNvPr id="4" name="Rectangle 13"/>
          <p:cNvSpPr>
            <a:spLocks noGrp="1" noChangeArrowheads="1"/>
          </p:cNvSpPr>
          <p:nvPr>
            <p:ph type="sldNum" sz="quarter" idx="12"/>
          </p:nvPr>
        </p:nvSpPr>
        <p:spPr>
          <a:ln/>
        </p:spPr>
        <p:txBody>
          <a:bodyPr/>
          <a:lstStyle>
            <a:lvl1pPr>
              <a:defRPr/>
            </a:lvl1pPr>
          </a:lstStyle>
          <a:p>
            <a:fld id="{6E31CFCA-1219-42E1-A978-BED6585EB614}" type="slidenum">
              <a:rPr lang="en-GB" altLang="en-US"/>
              <a:pPr/>
              <a:t>‹#›</a:t>
            </a:fld>
            <a:endParaRPr lang="en-GB" altLang="en-US"/>
          </a:p>
        </p:txBody>
      </p:sp>
    </p:spTree>
    <p:extLst>
      <p:ext uri="{BB962C8B-B14F-4D97-AF65-F5344CB8AC3E}">
        <p14:creationId xmlns:p14="http://schemas.microsoft.com/office/powerpoint/2010/main" val="29940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a:t>14 January 2011</a:t>
            </a: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r>
              <a:rPr lang="en-GB"/>
              <a:t>Birkbeck College, U. London</a:t>
            </a:r>
          </a:p>
        </p:txBody>
      </p:sp>
      <p:sp>
        <p:nvSpPr>
          <p:cNvPr id="7" name="Rectangle 13"/>
          <p:cNvSpPr>
            <a:spLocks noGrp="1" noChangeArrowheads="1"/>
          </p:cNvSpPr>
          <p:nvPr>
            <p:ph type="sldNum" sz="quarter" idx="12"/>
          </p:nvPr>
        </p:nvSpPr>
        <p:spPr>
          <a:ln/>
        </p:spPr>
        <p:txBody>
          <a:bodyPr/>
          <a:lstStyle>
            <a:lvl1pPr>
              <a:defRPr/>
            </a:lvl1pPr>
          </a:lstStyle>
          <a:p>
            <a:fld id="{415ED595-A6A1-43F6-BBEE-CC37F081877D}" type="slidenum">
              <a:rPr lang="en-GB" altLang="en-US"/>
              <a:pPr/>
              <a:t>‹#›</a:t>
            </a:fld>
            <a:endParaRPr lang="en-GB" altLang="en-US"/>
          </a:p>
        </p:txBody>
      </p:sp>
    </p:spTree>
    <p:extLst>
      <p:ext uri="{BB962C8B-B14F-4D97-AF65-F5344CB8AC3E}">
        <p14:creationId xmlns:p14="http://schemas.microsoft.com/office/powerpoint/2010/main" val="349553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r>
              <a:rPr lang="en-US"/>
              <a:t>14 January 2011</a:t>
            </a:r>
            <a:endParaRPr lang="en-GB"/>
          </a:p>
        </p:txBody>
      </p:sp>
      <p:sp>
        <p:nvSpPr>
          <p:cNvPr id="6" name="Rectangle 12"/>
          <p:cNvSpPr>
            <a:spLocks noGrp="1" noChangeArrowheads="1"/>
          </p:cNvSpPr>
          <p:nvPr>
            <p:ph type="ftr" sz="quarter" idx="11"/>
          </p:nvPr>
        </p:nvSpPr>
        <p:spPr>
          <a:ln/>
        </p:spPr>
        <p:txBody>
          <a:bodyPr/>
          <a:lstStyle>
            <a:lvl1pPr>
              <a:defRPr/>
            </a:lvl1pPr>
          </a:lstStyle>
          <a:p>
            <a:pPr>
              <a:defRPr/>
            </a:pPr>
            <a:r>
              <a:rPr lang="en-GB"/>
              <a:t>Birkbeck College, U. London</a:t>
            </a:r>
          </a:p>
        </p:txBody>
      </p:sp>
      <p:sp>
        <p:nvSpPr>
          <p:cNvPr id="7" name="Rectangle 13"/>
          <p:cNvSpPr>
            <a:spLocks noGrp="1" noChangeArrowheads="1"/>
          </p:cNvSpPr>
          <p:nvPr>
            <p:ph type="sldNum" sz="quarter" idx="12"/>
          </p:nvPr>
        </p:nvSpPr>
        <p:spPr>
          <a:ln/>
        </p:spPr>
        <p:txBody>
          <a:bodyPr/>
          <a:lstStyle>
            <a:lvl1pPr>
              <a:defRPr/>
            </a:lvl1pPr>
          </a:lstStyle>
          <a:p>
            <a:fld id="{43AD3F03-1488-4A06-9799-5229FD07EB2C}" type="slidenum">
              <a:rPr lang="en-GB" altLang="en-US"/>
              <a:pPr/>
              <a:t>‹#›</a:t>
            </a:fld>
            <a:endParaRPr lang="en-GB" altLang="en-US"/>
          </a:p>
        </p:txBody>
      </p:sp>
    </p:spTree>
    <p:extLst>
      <p:ext uri="{BB962C8B-B14F-4D97-AF65-F5344CB8AC3E}">
        <p14:creationId xmlns:p14="http://schemas.microsoft.com/office/powerpoint/2010/main" val="2708078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r>
              <a:rPr lang="en-US"/>
              <a:t>14 January 2011</a:t>
            </a:r>
            <a:endParaRPr lang="en-GB"/>
          </a:p>
        </p:txBody>
      </p:sp>
      <p:sp>
        <p:nvSpPr>
          <p:cNvPr id="5" name="Rectangle 12"/>
          <p:cNvSpPr>
            <a:spLocks noGrp="1" noChangeArrowheads="1"/>
          </p:cNvSpPr>
          <p:nvPr>
            <p:ph type="ftr" sz="quarter" idx="11"/>
          </p:nvPr>
        </p:nvSpPr>
        <p:spPr>
          <a:ln/>
        </p:spPr>
        <p:txBody>
          <a:bodyPr/>
          <a:lstStyle>
            <a:lvl1pPr>
              <a:defRPr/>
            </a:lvl1pPr>
          </a:lstStyle>
          <a:p>
            <a:pPr>
              <a:defRPr/>
            </a:pPr>
            <a:r>
              <a:rPr lang="en-GB"/>
              <a:t>Birkbeck College, U. London</a:t>
            </a:r>
          </a:p>
        </p:txBody>
      </p:sp>
      <p:sp>
        <p:nvSpPr>
          <p:cNvPr id="6" name="Rectangle 13"/>
          <p:cNvSpPr>
            <a:spLocks noGrp="1" noChangeArrowheads="1"/>
          </p:cNvSpPr>
          <p:nvPr>
            <p:ph type="sldNum" sz="quarter" idx="12"/>
          </p:nvPr>
        </p:nvSpPr>
        <p:spPr>
          <a:ln/>
        </p:spPr>
        <p:txBody>
          <a:bodyPr/>
          <a:lstStyle>
            <a:lvl1pPr>
              <a:defRPr/>
            </a:lvl1pPr>
          </a:lstStyle>
          <a:p>
            <a:fld id="{E3A01BAA-D9B0-449D-BB0A-C9868FF5D378}" type="slidenum">
              <a:rPr lang="en-GB" altLang="en-US"/>
              <a:pPr/>
              <a:t>‹#›</a:t>
            </a:fld>
            <a:endParaRPr lang="en-GB" altLang="en-US"/>
          </a:p>
        </p:txBody>
      </p:sp>
    </p:spTree>
    <p:extLst>
      <p:ext uri="{BB962C8B-B14F-4D97-AF65-F5344CB8AC3E}">
        <p14:creationId xmlns:p14="http://schemas.microsoft.com/office/powerpoint/2010/main" val="1312160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n-US" altLang="en-US"/>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r>
              <a:rPr lang="en-US"/>
              <a:t>14 January 2011</a:t>
            </a:r>
            <a:endParaRPr lang="en-GB"/>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en-GB"/>
              <a:t>Birkbeck College, U. London</a:t>
            </a:r>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378A012B-82C6-4B72-90A7-4D78DB43405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commfront.com/pages/ascii-char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ommfront.com/pages/ascii-chart"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mailto:fd@dcs.bbk.ac.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sz="1400"/>
              <a:t>Birkbeck College, U. London</a:t>
            </a:r>
          </a:p>
        </p:txBody>
      </p:sp>
      <p:sp>
        <p:nvSpPr>
          <p:cNvPr id="2052"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fld id="{B8E45229-A491-4DCD-99AF-9121FC32E977}" type="slidenum">
              <a:rPr lang="en-GB" altLang="en-US" sz="1400"/>
              <a:pPr eaLnBrk="1" hangingPunct="1">
                <a:spcBef>
                  <a:spcPct val="0"/>
                </a:spcBef>
                <a:buClrTx/>
                <a:buSzTx/>
                <a:buFontTx/>
                <a:buNone/>
              </a:pPr>
              <a:t>1</a:t>
            </a:fld>
            <a:endParaRPr lang="en-GB" altLang="en-US" sz="1400"/>
          </a:p>
        </p:txBody>
      </p:sp>
      <p:sp>
        <p:nvSpPr>
          <p:cNvPr id="2053" name="Rectangle 2"/>
          <p:cNvSpPr>
            <a:spLocks noGrp="1" noChangeArrowheads="1"/>
          </p:cNvSpPr>
          <p:nvPr>
            <p:ph type="title"/>
          </p:nvPr>
        </p:nvSpPr>
        <p:spPr/>
        <p:txBody>
          <a:bodyPr/>
          <a:lstStyle/>
          <a:p>
            <a:pPr algn="ctr" eaLnBrk="1" hangingPunct="1"/>
            <a:r>
              <a:rPr lang="en-GB" altLang="en-US" dirty="0"/>
              <a:t>Introduction to Programming</a:t>
            </a:r>
          </a:p>
        </p:txBody>
      </p:sp>
      <p:sp>
        <p:nvSpPr>
          <p:cNvPr id="2054" name="Rectangle 3"/>
          <p:cNvSpPr>
            <a:spLocks noGrp="1" noChangeArrowheads="1"/>
          </p:cNvSpPr>
          <p:nvPr>
            <p:ph type="body" idx="1"/>
          </p:nvPr>
        </p:nvSpPr>
        <p:spPr>
          <a:xfrm>
            <a:off x="914400" y="2068205"/>
            <a:ext cx="7772400" cy="4141415"/>
          </a:xfrm>
        </p:spPr>
        <p:txBody>
          <a:bodyPr/>
          <a:lstStyle/>
          <a:p>
            <a:pPr algn="ctr" eaLnBrk="1" hangingPunct="1">
              <a:buFont typeface="Wingdings" panose="05000000000000000000" pitchFamily="2" charset="2"/>
              <a:buNone/>
            </a:pPr>
            <a:r>
              <a:rPr lang="en-GB" altLang="en-US" sz="2400" dirty="0"/>
              <a:t>Department of Computer Science and Information Systems</a:t>
            </a:r>
          </a:p>
          <a:p>
            <a:pPr algn="ctr" eaLnBrk="1" hangingPunct="1">
              <a:buFont typeface="Wingdings" panose="05000000000000000000" pitchFamily="2" charset="2"/>
              <a:buNone/>
            </a:pPr>
            <a:endParaRPr lang="en-GB" altLang="en-US" sz="2400" dirty="0"/>
          </a:p>
          <a:p>
            <a:pPr algn="ctr" eaLnBrk="1" hangingPunct="1">
              <a:buFont typeface="Wingdings" panose="05000000000000000000" pitchFamily="2" charset="2"/>
              <a:buNone/>
            </a:pPr>
            <a:r>
              <a:rPr lang="en-GB" altLang="en-US" sz="2000" dirty="0" smtClean="0"/>
              <a:t>Lecturers: </a:t>
            </a:r>
            <a:r>
              <a:rPr lang="en-GB" altLang="en-US" sz="2000" dirty="0" err="1"/>
              <a:t>Tingting</a:t>
            </a:r>
            <a:r>
              <a:rPr lang="en-GB" altLang="en-US" sz="2000" dirty="0"/>
              <a:t> </a:t>
            </a:r>
            <a:r>
              <a:rPr lang="en-GB" altLang="en-US" sz="2000" dirty="0" smtClean="0"/>
              <a:t>Han and Steve Maybank</a:t>
            </a:r>
            <a:endParaRPr lang="en-GB" altLang="en-US" sz="2000" dirty="0"/>
          </a:p>
          <a:p>
            <a:pPr algn="ctr" eaLnBrk="1" hangingPunct="1">
              <a:buFont typeface="Wingdings" panose="05000000000000000000" pitchFamily="2" charset="2"/>
              <a:buNone/>
            </a:pPr>
            <a:r>
              <a:rPr lang="en-GB" altLang="en-US" sz="2000" smtClean="0"/>
              <a:t>sjmaybank@dcs.bbk.ac.uk</a:t>
            </a:r>
            <a:endParaRPr lang="en-GB" altLang="en-US" sz="2000" dirty="0"/>
          </a:p>
          <a:p>
            <a:pPr algn="ctr" eaLnBrk="1" hangingPunct="1">
              <a:buFont typeface="Wingdings" panose="05000000000000000000" pitchFamily="2" charset="2"/>
              <a:buNone/>
            </a:pPr>
            <a:r>
              <a:rPr lang="en-GB" altLang="en-US" sz="2000" dirty="0"/>
              <a:t>Autumn 2019 and Spring 2020</a:t>
            </a:r>
          </a:p>
          <a:p>
            <a:pPr algn="ctr" eaLnBrk="1" hangingPunct="1">
              <a:buFont typeface="Wingdings" panose="05000000000000000000" pitchFamily="2" charset="2"/>
              <a:buNone/>
            </a:pPr>
            <a:endParaRPr lang="en-GB" altLang="en-US" sz="2000" dirty="0"/>
          </a:p>
          <a:p>
            <a:pPr algn="ctr" eaLnBrk="1" hangingPunct="1">
              <a:buFont typeface="Wingdings" panose="05000000000000000000" pitchFamily="2" charset="2"/>
              <a:buNone/>
            </a:pPr>
            <a:r>
              <a:rPr lang="en-GB" altLang="en-US" sz="2800" dirty="0"/>
              <a:t>Week 6: Relational Operators and Boolean Variables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sz="4000" dirty="0"/>
              <a:t>Examples of Relational Operators</a:t>
            </a:r>
          </a:p>
        </p:txBody>
      </p:sp>
      <p:sp>
        <p:nvSpPr>
          <p:cNvPr id="5" name="Footer Placeholder 4"/>
          <p:cNvSpPr>
            <a:spLocks noGrp="1"/>
          </p:cNvSpPr>
          <p:nvPr>
            <p:ph type="ftr" sz="quarter" idx="11"/>
          </p:nvPr>
        </p:nvSpPr>
        <p:spPr>
          <a:xfrm>
            <a:off x="3347864" y="6397428"/>
            <a:ext cx="2895600" cy="457200"/>
          </a:xfrm>
        </p:spPr>
        <p:txBody>
          <a:bodyPr/>
          <a:lstStyle/>
          <a:p>
            <a:pPr>
              <a:defRPr/>
            </a:pPr>
            <a:r>
              <a:rPr lang="en-GB" dirty="0">
                <a:solidFill>
                  <a:srgbClr val="000000"/>
                </a:solidFill>
              </a:rPr>
              <a:t>PFE Section 3.2</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10</a:t>
            </a:fld>
            <a:endParaRPr lang="en-GB" altLang="en-US" dirty="0">
              <a:solidFill>
                <a:srgbClr val="000000"/>
              </a:solidFill>
            </a:endParaRPr>
          </a:p>
        </p:txBody>
      </p:sp>
      <p:sp>
        <p:nvSpPr>
          <p:cNvPr id="8" name="Content Placeholder 7"/>
          <p:cNvSpPr>
            <a:spLocks noGrp="1"/>
          </p:cNvSpPr>
          <p:nvPr>
            <p:ph idx="1"/>
          </p:nvPr>
        </p:nvSpPr>
        <p:spPr>
          <a:xfrm>
            <a:off x="755577" y="2026345"/>
            <a:ext cx="3744416" cy="4032448"/>
          </a:xfrm>
        </p:spPr>
        <p:txBody>
          <a:bodyPr/>
          <a:lstStyle/>
          <a:p>
            <a:pPr>
              <a:buSzPct val="120000"/>
              <a:buFont typeface="Wingdings" panose="05000000000000000000" pitchFamily="2" charset="2"/>
              <a:buChar char="§"/>
            </a:pPr>
            <a:r>
              <a:rPr lang="en-GB" sz="2000" dirty="0"/>
              <a:t>3&lt;=4</a:t>
            </a:r>
          </a:p>
          <a:p>
            <a:pPr lvl="1">
              <a:buSzPct val="120000"/>
              <a:buFont typeface="Wingdings" panose="05000000000000000000" pitchFamily="2" charset="2"/>
              <a:buChar char="§"/>
            </a:pPr>
            <a:r>
              <a:rPr lang="en-GB" sz="1600" dirty="0"/>
              <a:t>True</a:t>
            </a:r>
            <a:endParaRPr lang="en-GB" sz="400" dirty="0"/>
          </a:p>
          <a:p>
            <a:pPr>
              <a:buSzPct val="120000"/>
              <a:buFont typeface="Wingdings" panose="05000000000000000000" pitchFamily="2" charset="2"/>
              <a:buChar char="§"/>
            </a:pPr>
            <a:r>
              <a:rPr lang="en-GB" sz="2000" dirty="0"/>
              <a:t>3=&lt;4</a:t>
            </a:r>
          </a:p>
          <a:p>
            <a:pPr lvl="1">
              <a:buSzPct val="120000"/>
              <a:buFont typeface="Wingdings" panose="05000000000000000000" pitchFamily="2" charset="2"/>
              <a:buChar char="§"/>
            </a:pPr>
            <a:r>
              <a:rPr lang="en-GB" sz="1600" dirty="0"/>
              <a:t>Error, use &lt;=, not =&lt;</a:t>
            </a:r>
          </a:p>
          <a:p>
            <a:pPr>
              <a:buSzPct val="120000"/>
              <a:buFont typeface="Wingdings" panose="05000000000000000000" pitchFamily="2" charset="2"/>
              <a:buChar char="§"/>
            </a:pPr>
            <a:r>
              <a:rPr lang="en-GB" sz="2000" dirty="0"/>
              <a:t>3&gt;4</a:t>
            </a:r>
          </a:p>
          <a:p>
            <a:pPr lvl="1">
              <a:buSzPct val="120000"/>
              <a:buFont typeface="Wingdings" panose="05000000000000000000" pitchFamily="2" charset="2"/>
              <a:buChar char="§"/>
            </a:pPr>
            <a:r>
              <a:rPr lang="en-GB" sz="1600" dirty="0"/>
              <a:t>False</a:t>
            </a:r>
          </a:p>
          <a:p>
            <a:pPr>
              <a:buSzPct val="120000"/>
              <a:buFont typeface="Wingdings" panose="05000000000000000000" pitchFamily="2" charset="2"/>
              <a:buChar char="§"/>
            </a:pPr>
            <a:r>
              <a:rPr lang="en-GB" sz="2000" dirty="0"/>
              <a:t>4&lt;4</a:t>
            </a:r>
          </a:p>
          <a:p>
            <a:pPr lvl="1">
              <a:buSzPct val="120000"/>
              <a:buFont typeface="Wingdings" panose="05000000000000000000" pitchFamily="2" charset="2"/>
              <a:buChar char="§"/>
            </a:pPr>
            <a:r>
              <a:rPr lang="en-GB" sz="1600" dirty="0"/>
              <a:t>False</a:t>
            </a:r>
          </a:p>
          <a:p>
            <a:pPr>
              <a:buSzPct val="120000"/>
              <a:buFont typeface="Wingdings" panose="05000000000000000000" pitchFamily="2" charset="2"/>
              <a:buChar char="§"/>
            </a:pPr>
            <a:r>
              <a:rPr lang="en-GB" sz="2000" dirty="0"/>
              <a:t>4&lt;=4</a:t>
            </a:r>
          </a:p>
          <a:p>
            <a:pPr lvl="1">
              <a:buSzPct val="120000"/>
              <a:buFont typeface="Wingdings" panose="05000000000000000000" pitchFamily="2" charset="2"/>
              <a:buChar char="§"/>
            </a:pPr>
            <a:r>
              <a:rPr lang="en-GB" sz="1600" dirty="0"/>
              <a:t>True</a:t>
            </a:r>
          </a:p>
          <a:p>
            <a:pPr>
              <a:buSzPct val="120000"/>
              <a:buFont typeface="Wingdings" panose="05000000000000000000" pitchFamily="2" charset="2"/>
              <a:buChar char="§"/>
            </a:pPr>
            <a:endParaRPr lang="en-GB" sz="2000" dirty="0"/>
          </a:p>
          <a:p>
            <a:pPr>
              <a:buSzPct val="120000"/>
              <a:buFont typeface="Wingdings" panose="05000000000000000000" pitchFamily="2" charset="2"/>
              <a:buChar char="§"/>
            </a:pPr>
            <a:endParaRPr lang="en-GB" sz="1600" dirty="0"/>
          </a:p>
          <a:p>
            <a:pPr>
              <a:buSzPct val="120000"/>
              <a:buFont typeface="Wingdings" panose="05000000000000000000" pitchFamily="2" charset="2"/>
              <a:buChar char="§"/>
            </a:pPr>
            <a:endParaRPr lang="en-GB" sz="2800" dirty="0"/>
          </a:p>
        </p:txBody>
      </p:sp>
      <p:sp>
        <p:nvSpPr>
          <p:cNvPr id="9" name="Content Placeholder 7"/>
          <p:cNvSpPr txBox="1">
            <a:spLocks/>
          </p:cNvSpPr>
          <p:nvPr/>
        </p:nvSpPr>
        <p:spPr bwMode="auto">
          <a:xfrm>
            <a:off x="3671392" y="1916832"/>
            <a:ext cx="5472608" cy="3130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SzPct val="120000"/>
              <a:buFont typeface="Wingdings" panose="05000000000000000000" pitchFamily="2" charset="2"/>
              <a:buChar char="§"/>
            </a:pPr>
            <a:r>
              <a:rPr lang="en-GB" sz="2000" dirty="0"/>
              <a:t>3==5-2</a:t>
            </a:r>
          </a:p>
          <a:p>
            <a:pPr lvl="1">
              <a:buSzPct val="120000"/>
              <a:buFont typeface="Wingdings" panose="05000000000000000000" pitchFamily="2" charset="2"/>
              <a:buChar char="§"/>
            </a:pPr>
            <a:r>
              <a:rPr lang="en-GB" sz="1600" dirty="0"/>
              <a:t>True</a:t>
            </a:r>
          </a:p>
          <a:p>
            <a:pPr>
              <a:buSzPct val="120000"/>
              <a:buFont typeface="Wingdings" panose="05000000000000000000" pitchFamily="2" charset="2"/>
              <a:buChar char="§"/>
            </a:pPr>
            <a:r>
              <a:rPr lang="en-GB" sz="2000" dirty="0"/>
              <a:t>3!=5-1</a:t>
            </a:r>
          </a:p>
          <a:p>
            <a:pPr lvl="1">
              <a:buSzPct val="120000"/>
              <a:buFont typeface="Wingdings" panose="05000000000000000000" pitchFamily="2" charset="2"/>
              <a:buChar char="§"/>
            </a:pPr>
            <a:r>
              <a:rPr lang="en-GB" sz="1600" dirty="0"/>
              <a:t>True</a:t>
            </a:r>
          </a:p>
          <a:p>
            <a:pPr>
              <a:buSzPct val="120000"/>
              <a:buFont typeface="Wingdings" panose="05000000000000000000" pitchFamily="2" charset="2"/>
              <a:buChar char="§"/>
            </a:pPr>
            <a:r>
              <a:rPr lang="en-GB" sz="2000" dirty="0"/>
              <a:t>3=6/2</a:t>
            </a:r>
          </a:p>
          <a:p>
            <a:pPr lvl="1">
              <a:buSzPct val="120000"/>
              <a:buFont typeface="Wingdings" panose="05000000000000000000" pitchFamily="2" charset="2"/>
              <a:buChar char="§"/>
            </a:pPr>
            <a:r>
              <a:rPr lang="en-GB" sz="1600" dirty="0"/>
              <a:t>Syntax error, use == to test for equality</a:t>
            </a:r>
          </a:p>
          <a:p>
            <a:pPr>
              <a:buSzPct val="120000"/>
              <a:buFont typeface="Wingdings" panose="05000000000000000000" pitchFamily="2" charset="2"/>
              <a:buChar char="§"/>
            </a:pPr>
            <a:r>
              <a:rPr lang="en-GB" sz="2000" dirty="0"/>
              <a:t>3==6/2</a:t>
            </a:r>
          </a:p>
          <a:p>
            <a:pPr lvl="1">
              <a:buSzPct val="120000"/>
              <a:buFont typeface="Wingdings" panose="05000000000000000000" pitchFamily="2" charset="2"/>
              <a:buChar char="§"/>
            </a:pPr>
            <a:r>
              <a:rPr lang="en-GB" sz="1600" dirty="0"/>
              <a:t>True</a:t>
            </a:r>
          </a:p>
          <a:p>
            <a:pPr>
              <a:buSzPct val="120000"/>
              <a:buFont typeface="Wingdings" panose="05000000000000000000" pitchFamily="2" charset="2"/>
              <a:buChar char="§"/>
            </a:pPr>
            <a:r>
              <a:rPr lang="en-GB" sz="2000" dirty="0">
                <a:ea typeface="Calibri" panose="020F0502020204030204" pitchFamily="34" charset="0"/>
                <a:cs typeface="Times New Roman" panose="02020603050405020304" pitchFamily="18" charset="0"/>
              </a:rPr>
              <a:t>1.0/3.0 == 0.333333333</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False, the values are close, but not exactly equal</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1.0/3.0 == 0.3333333333333333 is True</a:t>
            </a:r>
          </a:p>
          <a:p>
            <a:pPr>
              <a:buSzPct val="120000"/>
              <a:buFont typeface="Wingdings" panose="05000000000000000000" pitchFamily="2" charset="2"/>
              <a:buChar char="§"/>
            </a:pPr>
            <a:r>
              <a:rPr lang="en-GB" sz="2000" dirty="0">
                <a:ea typeface="Calibri" panose="020F0502020204030204" pitchFamily="34" charset="0"/>
                <a:cs typeface="Times New Roman" panose="02020603050405020304" pitchFamily="18" charset="0"/>
              </a:rPr>
              <a:t> "10" &gt; 5</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Error</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A string cannot be compared with a number</a:t>
            </a:r>
            <a:endParaRPr lang="en-GB" sz="2000" dirty="0"/>
          </a:p>
          <a:p>
            <a:pPr>
              <a:buSzPct val="120000"/>
              <a:buFont typeface="Wingdings" panose="05000000000000000000" pitchFamily="2" charset="2"/>
              <a:buChar char="§"/>
            </a:pPr>
            <a:endParaRPr lang="en-GB" sz="1600" dirty="0"/>
          </a:p>
          <a:p>
            <a:pPr>
              <a:buSzPct val="120000"/>
              <a:buFont typeface="Wingdings" panose="05000000000000000000" pitchFamily="2" charset="2"/>
              <a:buChar char="§"/>
            </a:pPr>
            <a:endParaRPr lang="en-GB" sz="2800" dirty="0"/>
          </a:p>
        </p:txBody>
      </p:sp>
    </p:spTree>
    <p:extLst>
      <p:ext uri="{BB962C8B-B14F-4D97-AF65-F5344CB8AC3E}">
        <p14:creationId xmlns:p14="http://schemas.microsoft.com/office/powerpoint/2010/main" val="11283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
                                            <p:txEl>
                                              <p:pRg st="12" end="12"/>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sz="4000" dirty="0"/>
              <a:t>Relational Operators and Strings</a:t>
            </a:r>
          </a:p>
        </p:txBody>
      </p:sp>
      <p:sp>
        <p:nvSpPr>
          <p:cNvPr id="8" name="Content Placeholder 7"/>
          <p:cNvSpPr>
            <a:spLocks noGrp="1"/>
          </p:cNvSpPr>
          <p:nvPr>
            <p:ph idx="1"/>
          </p:nvPr>
        </p:nvSpPr>
        <p:spPr>
          <a:xfrm>
            <a:off x="490461" y="2132856"/>
            <a:ext cx="5665715" cy="2808312"/>
          </a:xfrm>
        </p:spPr>
        <p:txBody>
          <a:bodyPr/>
          <a:lstStyle/>
          <a:p>
            <a:pPr marL="0" indent="0">
              <a:buSzPct val="120000"/>
              <a:buNone/>
            </a:pPr>
            <a:r>
              <a:rPr lang="en-GB" sz="2400" dirty="0">
                <a:latin typeface="Courier New"/>
                <a:cs typeface="Courier New"/>
              </a:rPr>
              <a:t>name1 = "John"</a:t>
            </a:r>
          </a:p>
          <a:p>
            <a:pPr marL="0" indent="0">
              <a:buSzPct val="120000"/>
              <a:buNone/>
            </a:pPr>
            <a:r>
              <a:rPr lang="en-GB" sz="2400" dirty="0">
                <a:latin typeface="Courier New"/>
                <a:cs typeface="Courier New"/>
              </a:rPr>
              <a:t>name2 = "John"</a:t>
            </a:r>
          </a:p>
          <a:p>
            <a:pPr marL="0" indent="0">
              <a:buSzPct val="120000"/>
              <a:buNone/>
            </a:pPr>
            <a:r>
              <a:rPr lang="en-GB" sz="2400" dirty="0">
                <a:latin typeface="Courier New"/>
                <a:cs typeface="Courier New"/>
              </a:rPr>
              <a:t>name3 = "Smith"</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3.2</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11</a:t>
            </a:fld>
            <a:endParaRPr lang="en-GB" altLang="en-US">
              <a:solidFill>
                <a:srgbClr val="000000"/>
              </a:solidFill>
            </a:endParaRPr>
          </a:p>
        </p:txBody>
      </p:sp>
      <p:sp>
        <p:nvSpPr>
          <p:cNvPr id="9" name="Content Placeholder 7"/>
          <p:cNvSpPr txBox="1">
            <a:spLocks/>
          </p:cNvSpPr>
          <p:nvPr/>
        </p:nvSpPr>
        <p:spPr bwMode="auto">
          <a:xfrm>
            <a:off x="4211960" y="1916832"/>
            <a:ext cx="5665715" cy="2808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buSzPct val="120000"/>
              <a:buFont typeface="Wingdings" panose="05000000000000000000" pitchFamily="2" charset="2"/>
              <a:buChar char="§"/>
            </a:pPr>
            <a:r>
              <a:rPr lang="en-GB" sz="2400" dirty="0">
                <a:latin typeface="Courier New"/>
                <a:cs typeface="Courier New"/>
              </a:rPr>
              <a:t>name1 == name2            </a:t>
            </a:r>
          </a:p>
          <a:p>
            <a:pPr marL="0" indent="0">
              <a:buSzPct val="120000"/>
              <a:buFont typeface="Wingdings" panose="05000000000000000000" pitchFamily="2" charset="2"/>
              <a:buNone/>
            </a:pPr>
            <a:r>
              <a:rPr lang="en-GB" sz="2400" dirty="0"/>
              <a:t># True</a:t>
            </a:r>
          </a:p>
          <a:p>
            <a:pPr marL="0" indent="0">
              <a:buSzPct val="120000"/>
              <a:buFont typeface="Wingdings" panose="05000000000000000000" pitchFamily="2" charset="2"/>
              <a:buNone/>
            </a:pPr>
            <a:endParaRPr lang="en-GB" sz="800" dirty="0"/>
          </a:p>
          <a:p>
            <a:pPr>
              <a:buSzPct val="120000"/>
              <a:buFont typeface="Wingdings" panose="05000000000000000000" pitchFamily="2" charset="2"/>
              <a:buChar char="§"/>
            </a:pPr>
            <a:r>
              <a:rPr lang="en-GB" sz="2400" dirty="0">
                <a:latin typeface="Courier New"/>
                <a:cs typeface="Courier New"/>
              </a:rPr>
              <a:t>name1 == name3            </a:t>
            </a:r>
          </a:p>
          <a:p>
            <a:pPr marL="0" indent="0">
              <a:buSzPct val="120000"/>
              <a:buFont typeface="Wingdings" panose="05000000000000000000" pitchFamily="2" charset="2"/>
              <a:buNone/>
            </a:pPr>
            <a:r>
              <a:rPr lang="en-GB" sz="2400" dirty="0"/>
              <a:t># False</a:t>
            </a:r>
          </a:p>
          <a:p>
            <a:pPr marL="0" indent="0">
              <a:buSzPct val="120000"/>
              <a:buFont typeface="Wingdings" panose="05000000000000000000" pitchFamily="2" charset="2"/>
              <a:buNone/>
            </a:pPr>
            <a:endParaRPr lang="en-GB" sz="800" dirty="0"/>
          </a:p>
          <a:p>
            <a:pPr>
              <a:buSzPct val="120000"/>
              <a:buFont typeface="Wingdings" panose="05000000000000000000" pitchFamily="2" charset="2"/>
              <a:buChar char="§"/>
            </a:pPr>
            <a:r>
              <a:rPr lang="en-GB" sz="2400" dirty="0">
                <a:latin typeface="Courier New"/>
                <a:cs typeface="Courier New"/>
              </a:rPr>
              <a:t>name1 != name3             </a:t>
            </a:r>
          </a:p>
          <a:p>
            <a:pPr marL="0" indent="0">
              <a:buSzPct val="120000"/>
              <a:buFont typeface="Wingdings" panose="05000000000000000000" pitchFamily="2" charset="2"/>
              <a:buNone/>
            </a:pPr>
            <a:r>
              <a:rPr lang="en-GB" sz="2400" dirty="0"/>
              <a:t># True</a:t>
            </a:r>
          </a:p>
          <a:p>
            <a:pPr>
              <a:buSzPct val="120000"/>
              <a:buFont typeface="Wingdings" panose="05000000000000000000" pitchFamily="2" charset="2"/>
              <a:buChar char="§"/>
            </a:pPr>
            <a:endParaRPr lang="en-GB" sz="2400" dirty="0"/>
          </a:p>
        </p:txBody>
      </p:sp>
    </p:spTree>
    <p:extLst>
      <p:ext uri="{BB962C8B-B14F-4D97-AF65-F5344CB8AC3E}">
        <p14:creationId xmlns:p14="http://schemas.microsoft.com/office/powerpoint/2010/main" val="244039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Ordering of Single Characters</a:t>
            </a:r>
          </a:p>
        </p:txBody>
      </p:sp>
      <p:sp>
        <p:nvSpPr>
          <p:cNvPr id="8" name="Content Placeholder 7"/>
          <p:cNvSpPr>
            <a:spLocks noGrp="1"/>
          </p:cNvSpPr>
          <p:nvPr>
            <p:ph idx="1"/>
          </p:nvPr>
        </p:nvSpPr>
        <p:spPr>
          <a:xfrm>
            <a:off x="251520" y="2104874"/>
            <a:ext cx="8892480" cy="2592288"/>
          </a:xfrm>
        </p:spPr>
        <p:txBody>
          <a:bodyPr/>
          <a:lstStyle/>
          <a:p>
            <a:pPr>
              <a:buSzPct val="120000"/>
              <a:buFont typeface="Wingdings" panose="05000000000000000000" pitchFamily="2" charset="2"/>
              <a:buChar char="§"/>
            </a:pPr>
            <a:r>
              <a:rPr lang="en-GB" sz="2400" dirty="0"/>
              <a:t>All </a:t>
            </a:r>
            <a:r>
              <a:rPr lang="en-GB" sz="2400" dirty="0">
                <a:solidFill>
                  <a:srgbClr val="FF0000"/>
                </a:solidFill>
              </a:rPr>
              <a:t>uppercase letters </a:t>
            </a:r>
            <a:r>
              <a:rPr lang="en-GB" sz="2400" dirty="0"/>
              <a:t>come before </a:t>
            </a:r>
            <a:r>
              <a:rPr lang="en-GB" sz="2400" dirty="0">
                <a:solidFill>
                  <a:srgbClr val="008000"/>
                </a:solidFill>
              </a:rPr>
              <a:t>lowercase letters</a:t>
            </a:r>
          </a:p>
          <a:p>
            <a:pPr>
              <a:buSzPct val="120000"/>
              <a:buFont typeface="Wingdings" panose="05000000000000000000" pitchFamily="2" charset="2"/>
              <a:buChar char="§"/>
            </a:pPr>
            <a:r>
              <a:rPr lang="en-GB" sz="2400" dirty="0">
                <a:solidFill>
                  <a:srgbClr val="0000FF"/>
                </a:solidFill>
              </a:rPr>
              <a:t>Numbers</a:t>
            </a:r>
            <a:r>
              <a:rPr lang="en-GB" sz="2400" dirty="0"/>
              <a:t> come before letters</a:t>
            </a:r>
            <a:endParaRPr lang="en-GB" sz="2400" dirty="0">
              <a:solidFill>
                <a:srgbClr val="008000"/>
              </a:solidFill>
            </a:endParaRPr>
          </a:p>
          <a:p>
            <a:pPr>
              <a:buSzPct val="120000"/>
              <a:buFont typeface="Wingdings" panose="05000000000000000000" pitchFamily="2" charset="2"/>
              <a:buChar char="§"/>
            </a:pPr>
            <a:r>
              <a:rPr lang="en-GB" sz="2400" dirty="0"/>
              <a:t>The </a:t>
            </a:r>
            <a:r>
              <a:rPr lang="en-GB" sz="2400" dirty="0">
                <a:solidFill>
                  <a:srgbClr val="FF6600"/>
                </a:solidFill>
              </a:rPr>
              <a:t>space</a:t>
            </a:r>
            <a:r>
              <a:rPr lang="en-GB" sz="2400" dirty="0"/>
              <a:t> character comes before all printable characters</a:t>
            </a:r>
          </a:p>
          <a:p>
            <a:pPr>
              <a:buSzPct val="120000"/>
              <a:buFont typeface="Wingdings" panose="05000000000000000000" pitchFamily="2" charset="2"/>
              <a:buChar char="§"/>
            </a:pPr>
            <a:r>
              <a:rPr lang="en-US" altLang="zh-CN" sz="2400" dirty="0">
                <a:solidFill>
                  <a:schemeClr val="accent2">
                    <a:lumMod val="75000"/>
                  </a:schemeClr>
                </a:solidFill>
              </a:rPr>
              <a:t>Empty string</a:t>
            </a:r>
            <a:r>
              <a:rPr lang="en-US" altLang="zh-CN" sz="2400" dirty="0">
                <a:solidFill>
                  <a:srgbClr val="660066"/>
                </a:solidFill>
              </a:rPr>
              <a:t> </a:t>
            </a:r>
            <a:r>
              <a:rPr lang="en-US" altLang="zh-CN" sz="2400" dirty="0"/>
              <a:t>comes before all non-empty characters</a:t>
            </a:r>
            <a:endParaRPr lang="en-GB" sz="2400" dirty="0"/>
          </a:p>
          <a:p>
            <a:pPr>
              <a:buSzPct val="120000"/>
              <a:buFont typeface="Wingdings" panose="05000000000000000000" pitchFamily="2" charset="2"/>
              <a:buChar char="§"/>
            </a:pPr>
            <a:endParaRPr lang="en-GB" sz="2000" dirty="0"/>
          </a:p>
          <a:p>
            <a:pPr>
              <a:buSzPct val="120000"/>
              <a:buFont typeface="Wingdings" panose="05000000000000000000" pitchFamily="2" charset="2"/>
              <a:buChar char="§"/>
            </a:pPr>
            <a:r>
              <a:rPr lang="en-GB" sz="2400" dirty="0"/>
              <a:t>Example</a:t>
            </a:r>
          </a:p>
          <a:p>
            <a:pPr marL="0" indent="0">
              <a:buSzPct val="120000"/>
              <a:buNone/>
            </a:pPr>
            <a:r>
              <a:rPr lang="en-GB" sz="2000" dirty="0"/>
              <a:t> </a:t>
            </a:r>
            <a:endParaRPr lang="en-GB" sz="2400" dirty="0">
              <a:solidFill>
                <a:srgbClr val="008000"/>
              </a:solidFill>
            </a:endParaRP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3.2</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12</a:t>
            </a:fld>
            <a:endParaRPr lang="en-GB" altLang="en-US" dirty="0">
              <a:solidFill>
                <a:srgbClr val="000000"/>
              </a:solidFill>
            </a:endParaRPr>
          </a:p>
        </p:txBody>
      </p:sp>
      <p:sp>
        <p:nvSpPr>
          <p:cNvPr id="9" name="Rectangle 8"/>
          <p:cNvSpPr/>
          <p:nvPr/>
        </p:nvSpPr>
        <p:spPr bwMode="auto">
          <a:xfrm>
            <a:off x="4202009" y="4653136"/>
            <a:ext cx="4680520" cy="3600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0" name="Rectangle 9"/>
          <p:cNvSpPr/>
          <p:nvPr/>
        </p:nvSpPr>
        <p:spPr bwMode="auto">
          <a:xfrm>
            <a:off x="1681729" y="4653136"/>
            <a:ext cx="2448272" cy="3600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1" name="Rectangle 10"/>
          <p:cNvSpPr/>
          <p:nvPr/>
        </p:nvSpPr>
        <p:spPr bwMode="auto">
          <a:xfrm>
            <a:off x="1033657" y="4748808"/>
            <a:ext cx="792088" cy="40838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r>
              <a:rPr lang="en-GB" dirty="0">
                <a:solidFill>
                  <a:srgbClr val="FF6600"/>
                </a:solidFill>
                <a:latin typeface="+mn-lt"/>
              </a:rPr>
              <a:t>" " </a:t>
            </a:r>
            <a:r>
              <a:rPr lang="en-GB" dirty="0"/>
              <a:t>&lt;</a:t>
            </a:r>
            <a:endParaRPr kumimoji="0" lang="en-US" sz="2400" b="0" i="0" u="none" strike="noStrike" cap="none" normalizeH="0" baseline="0" dirty="0">
              <a:ln>
                <a:noFill/>
              </a:ln>
              <a:solidFill>
                <a:schemeClr val="tx1"/>
              </a:solidFill>
              <a:effectLst/>
              <a:latin typeface="Tahoma" pitchFamily="34" charset="0"/>
            </a:endParaRPr>
          </a:p>
        </p:txBody>
      </p:sp>
      <p:sp>
        <p:nvSpPr>
          <p:cNvPr id="12" name="Rectangle 11"/>
          <p:cNvSpPr/>
          <p:nvPr/>
        </p:nvSpPr>
        <p:spPr bwMode="auto">
          <a:xfrm>
            <a:off x="241569" y="4725144"/>
            <a:ext cx="720080" cy="36004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2" name="TextBox 1">
            <a:extLst>
              <a:ext uri="{FF2B5EF4-FFF2-40B4-BE49-F238E27FC236}">
                <a16:creationId xmlns:a16="http://schemas.microsoft.com/office/drawing/2014/main" id="{402983DC-EC4C-4BFC-B0E6-FD38E5398532}"/>
              </a:ext>
            </a:extLst>
          </p:cNvPr>
          <p:cNvSpPr txBox="1"/>
          <p:nvPr/>
        </p:nvSpPr>
        <p:spPr>
          <a:xfrm>
            <a:off x="4274337" y="4767534"/>
            <a:ext cx="4851008" cy="461665"/>
          </a:xfrm>
          <a:prstGeom prst="rect">
            <a:avLst/>
          </a:prstGeom>
          <a:noFill/>
        </p:spPr>
        <p:txBody>
          <a:bodyPr wrap="none" rtlCol="0">
            <a:spAutoFit/>
          </a:bodyPr>
          <a:lstStyle/>
          <a:p>
            <a:r>
              <a:rPr lang="en-GB" dirty="0"/>
              <a:t> </a:t>
            </a:r>
            <a:r>
              <a:rPr lang="en-GB" dirty="0">
                <a:solidFill>
                  <a:srgbClr val="FF0000"/>
                </a:solidFill>
              </a:rPr>
              <a:t>"A" &lt; "B" &lt; "Z" </a:t>
            </a:r>
            <a:r>
              <a:rPr lang="en-GB" dirty="0"/>
              <a:t>&lt; </a:t>
            </a:r>
            <a:r>
              <a:rPr lang="en-GB" dirty="0">
                <a:solidFill>
                  <a:srgbClr val="008000"/>
                </a:solidFill>
                <a:latin typeface="+mn-lt"/>
              </a:rPr>
              <a:t>"a" &lt; "b" &lt; "z"</a:t>
            </a:r>
          </a:p>
        </p:txBody>
      </p:sp>
      <p:sp>
        <p:nvSpPr>
          <p:cNvPr id="3" name="TextBox 2">
            <a:extLst>
              <a:ext uri="{FF2B5EF4-FFF2-40B4-BE49-F238E27FC236}">
                <a16:creationId xmlns:a16="http://schemas.microsoft.com/office/drawing/2014/main" id="{FBF67090-8F7B-459D-AF8B-D9B444002C10}"/>
              </a:ext>
            </a:extLst>
          </p:cNvPr>
          <p:cNvSpPr txBox="1"/>
          <p:nvPr/>
        </p:nvSpPr>
        <p:spPr>
          <a:xfrm>
            <a:off x="1825745" y="4767535"/>
            <a:ext cx="2584362" cy="461665"/>
          </a:xfrm>
          <a:prstGeom prst="rect">
            <a:avLst/>
          </a:prstGeom>
          <a:noFill/>
        </p:spPr>
        <p:txBody>
          <a:bodyPr wrap="none" rtlCol="0">
            <a:spAutoFit/>
          </a:bodyPr>
          <a:lstStyle/>
          <a:p>
            <a:r>
              <a:rPr lang="en-GB" dirty="0">
                <a:solidFill>
                  <a:srgbClr val="0000FF"/>
                </a:solidFill>
                <a:latin typeface="+mn-lt"/>
              </a:rPr>
              <a:t>"0" &lt; "1" &lt; "9" </a:t>
            </a:r>
            <a:r>
              <a:rPr lang="en-GB" dirty="0"/>
              <a:t>&lt;</a:t>
            </a:r>
          </a:p>
        </p:txBody>
      </p:sp>
      <p:sp>
        <p:nvSpPr>
          <p:cNvPr id="13" name="TextBox 12">
            <a:extLst>
              <a:ext uri="{FF2B5EF4-FFF2-40B4-BE49-F238E27FC236}">
                <a16:creationId xmlns:a16="http://schemas.microsoft.com/office/drawing/2014/main" id="{6B15B810-A7F6-47B1-9AE2-EB654202DED0}"/>
              </a:ext>
            </a:extLst>
          </p:cNvPr>
          <p:cNvSpPr txBox="1"/>
          <p:nvPr/>
        </p:nvSpPr>
        <p:spPr>
          <a:xfrm>
            <a:off x="252877" y="4748808"/>
            <a:ext cx="928459" cy="461665"/>
          </a:xfrm>
          <a:prstGeom prst="rect">
            <a:avLst/>
          </a:prstGeom>
          <a:noFill/>
        </p:spPr>
        <p:txBody>
          <a:bodyPr wrap="none" rtlCol="0">
            <a:spAutoFit/>
          </a:bodyPr>
          <a:lstStyle/>
          <a:p>
            <a:r>
              <a:rPr lang="en-GB" sz="2000" dirty="0"/>
              <a:t> </a:t>
            </a:r>
            <a:r>
              <a:rPr lang="en-GB" dirty="0">
                <a:solidFill>
                  <a:srgbClr val="C09C00"/>
                </a:solidFill>
              </a:rPr>
              <a:t>""</a:t>
            </a:r>
            <a:r>
              <a:rPr lang="en-GB" dirty="0">
                <a:solidFill>
                  <a:srgbClr val="660066"/>
                </a:solidFill>
              </a:rPr>
              <a:t> </a:t>
            </a:r>
            <a:r>
              <a:rPr lang="en-GB" dirty="0"/>
              <a:t>&lt; </a:t>
            </a:r>
          </a:p>
        </p:txBody>
      </p:sp>
      <p:sp>
        <p:nvSpPr>
          <p:cNvPr id="14" name="TextBox 13">
            <a:extLst>
              <a:ext uri="{FF2B5EF4-FFF2-40B4-BE49-F238E27FC236}">
                <a16:creationId xmlns:a16="http://schemas.microsoft.com/office/drawing/2014/main" id="{02C5062E-A2DB-BB45-B368-28629E7271ED}"/>
              </a:ext>
            </a:extLst>
          </p:cNvPr>
          <p:cNvSpPr txBox="1"/>
          <p:nvPr/>
        </p:nvSpPr>
        <p:spPr>
          <a:xfrm>
            <a:off x="645459" y="5386319"/>
            <a:ext cx="7584640" cy="830997"/>
          </a:xfrm>
          <a:prstGeom prst="rect">
            <a:avLst/>
          </a:prstGeom>
          <a:noFill/>
        </p:spPr>
        <p:txBody>
          <a:bodyPr wrap="none" rtlCol="0">
            <a:spAutoFit/>
          </a:bodyPr>
          <a:lstStyle/>
          <a:p>
            <a:r>
              <a:rPr lang="en-US" dirty="0"/>
              <a:t>Use </a:t>
            </a:r>
            <a:r>
              <a:rPr lang="en-US" dirty="0" err="1">
                <a:latin typeface="Courier New" panose="02070309020205020404" pitchFamily="49" charset="0"/>
                <a:cs typeface="Courier New" panose="02070309020205020404" pitchFamily="49" charset="0"/>
              </a:rPr>
              <a:t>ord</a:t>
            </a:r>
            <a:r>
              <a:rPr lang="en-US" dirty="0">
                <a:latin typeface="Courier New" panose="02070309020205020404" pitchFamily="49" charset="0"/>
                <a:cs typeface="Courier New" panose="02070309020205020404" pitchFamily="49" charset="0"/>
              </a:rPr>
              <a:t>() </a:t>
            </a:r>
            <a:r>
              <a:rPr lang="en-US" dirty="0"/>
              <a:t>function to check the value of a character.</a:t>
            </a:r>
          </a:p>
          <a:p>
            <a:r>
              <a:rPr lang="en-US" dirty="0"/>
              <a:t>E.g., </a:t>
            </a:r>
            <a:r>
              <a:rPr lang="en-US" dirty="0" err="1">
                <a:latin typeface="Courier New" panose="02070309020205020404" pitchFamily="49" charset="0"/>
                <a:cs typeface="Courier New" panose="02070309020205020404" pitchFamily="49" charset="0"/>
              </a:rPr>
              <a:t>ord</a:t>
            </a:r>
            <a:r>
              <a:rPr lang="en-US" dirty="0">
                <a:latin typeface="Courier New" panose="02070309020205020404" pitchFamily="49" charset="0"/>
                <a:cs typeface="Courier New" panose="02070309020205020404" pitchFamily="49" charset="0"/>
              </a:rPr>
              <a:t>("A") </a:t>
            </a:r>
            <a:r>
              <a:rPr lang="en-US" dirty="0"/>
              <a:t>is 65, </a:t>
            </a:r>
            <a:r>
              <a:rPr lang="en-US" dirty="0" err="1">
                <a:latin typeface="Courier New" panose="02070309020205020404" pitchFamily="49" charset="0"/>
                <a:cs typeface="Courier New" panose="02070309020205020404" pitchFamily="49" charset="0"/>
              </a:rPr>
              <a:t>ord</a:t>
            </a:r>
            <a:r>
              <a:rPr lang="en-US" dirty="0">
                <a:latin typeface="Courier New" panose="02070309020205020404" pitchFamily="49" charset="0"/>
                <a:cs typeface="Courier New" panose="02070309020205020404" pitchFamily="49" charset="0"/>
              </a:rPr>
              <a:t>(" ") </a:t>
            </a:r>
            <a:r>
              <a:rPr lang="en-US" dirty="0"/>
              <a:t>is 32.</a:t>
            </a:r>
          </a:p>
        </p:txBody>
      </p:sp>
    </p:spTree>
    <p:extLst>
      <p:ext uri="{BB962C8B-B14F-4D97-AF65-F5344CB8AC3E}">
        <p14:creationId xmlns:p14="http://schemas.microsoft.com/office/powerpoint/2010/main" val="212950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ASCII Chart</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pPr/>
              <a:t>13</a:t>
            </a:fld>
            <a:endParaRPr lang="en-GB" altLang="en-US"/>
          </a:p>
        </p:txBody>
      </p:sp>
      <p:pic>
        <p:nvPicPr>
          <p:cNvPr id="1026" name="Picture 2" descr="Standard ASCII Chart / ASCII Table - Hex to Decimal Code Conver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020" y="1760539"/>
            <a:ext cx="5608300" cy="475537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4539632" y="1916832"/>
            <a:ext cx="896464" cy="174260"/>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
        <p:nvSpPr>
          <p:cNvPr id="12" name="Rectangle 11"/>
          <p:cNvSpPr/>
          <p:nvPr/>
        </p:nvSpPr>
        <p:spPr bwMode="auto">
          <a:xfrm>
            <a:off x="4522516" y="4221088"/>
            <a:ext cx="913580" cy="1440160"/>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
        <p:nvSpPr>
          <p:cNvPr id="13" name="Rectangle 12"/>
          <p:cNvSpPr/>
          <p:nvPr/>
        </p:nvSpPr>
        <p:spPr bwMode="auto">
          <a:xfrm>
            <a:off x="5508104" y="2091092"/>
            <a:ext cx="896464" cy="3714172"/>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
        <p:nvSpPr>
          <p:cNvPr id="14" name="Rectangle 13"/>
          <p:cNvSpPr/>
          <p:nvPr/>
        </p:nvSpPr>
        <p:spPr bwMode="auto">
          <a:xfrm>
            <a:off x="6476576" y="2091092"/>
            <a:ext cx="896464" cy="3714172"/>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
        <p:nvSpPr>
          <p:cNvPr id="2" name="TextBox 1">
            <a:extLst>
              <a:ext uri="{FF2B5EF4-FFF2-40B4-BE49-F238E27FC236}">
                <a16:creationId xmlns:a16="http://schemas.microsoft.com/office/drawing/2014/main" id="{F9D989FB-00A9-DC41-9C00-36707213A2DF}"/>
              </a:ext>
            </a:extLst>
          </p:cNvPr>
          <p:cNvSpPr txBox="1"/>
          <p:nvPr/>
        </p:nvSpPr>
        <p:spPr>
          <a:xfrm>
            <a:off x="2703246" y="6474023"/>
            <a:ext cx="3889847" cy="307777"/>
          </a:xfrm>
          <a:prstGeom prst="rect">
            <a:avLst/>
          </a:prstGeom>
          <a:noFill/>
        </p:spPr>
        <p:txBody>
          <a:bodyPr wrap="none" rtlCol="0">
            <a:spAutoFit/>
          </a:bodyPr>
          <a:lstStyle/>
          <a:p>
            <a:r>
              <a:rPr lang="en-GB" sz="1400" dirty="0">
                <a:hlinkClick r:id="rId4"/>
              </a:rPr>
              <a:t>https://www.commfront.com/pages/ascii-chart</a:t>
            </a:r>
            <a:endParaRPr lang="en-US" sz="1400" dirty="0"/>
          </a:p>
        </p:txBody>
      </p:sp>
    </p:spTree>
    <p:extLst>
      <p:ext uri="{BB962C8B-B14F-4D97-AF65-F5344CB8AC3E}">
        <p14:creationId xmlns:p14="http://schemas.microsoft.com/office/powerpoint/2010/main" val="307564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Extended ASCII Chart</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pPr/>
              <a:t>14</a:t>
            </a:fld>
            <a:endParaRPr lang="en-GB" altLang="en-US"/>
          </a:p>
        </p:txBody>
      </p:sp>
      <p:pic>
        <p:nvPicPr>
          <p:cNvPr id="2050" name="Picture 2" descr="Extended ASCII Chart / ASCII Table - Hex to Decimal Code Convers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793503"/>
            <a:ext cx="5520023" cy="46805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5CCB3A-47DF-8742-874D-363FEDD01343}"/>
              </a:ext>
            </a:extLst>
          </p:cNvPr>
          <p:cNvSpPr txBox="1"/>
          <p:nvPr/>
        </p:nvSpPr>
        <p:spPr>
          <a:xfrm>
            <a:off x="2434759" y="6399311"/>
            <a:ext cx="3889847" cy="307777"/>
          </a:xfrm>
          <a:prstGeom prst="rect">
            <a:avLst/>
          </a:prstGeom>
          <a:noFill/>
        </p:spPr>
        <p:txBody>
          <a:bodyPr wrap="none" rtlCol="0">
            <a:spAutoFit/>
          </a:bodyPr>
          <a:lstStyle/>
          <a:p>
            <a:r>
              <a:rPr lang="en-GB" sz="1400" dirty="0">
                <a:hlinkClick r:id="rId3"/>
              </a:rPr>
              <a:t>https://www.commfront.com/pages/ascii-chart</a:t>
            </a:r>
            <a:endParaRPr lang="en-US" sz="1400" dirty="0"/>
          </a:p>
        </p:txBody>
      </p:sp>
    </p:spTree>
    <p:extLst>
      <p:ext uri="{BB962C8B-B14F-4D97-AF65-F5344CB8AC3E}">
        <p14:creationId xmlns:p14="http://schemas.microsoft.com/office/powerpoint/2010/main" val="3630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sz="3600" dirty="0"/>
              <a:t>Lexicographic Ordering </a:t>
            </a:r>
            <a:r>
              <a:rPr lang="en-US" sz="3600" dirty="0"/>
              <a:t>of Strings</a:t>
            </a:r>
            <a:endParaRPr lang="en-GB" sz="3600" dirty="0"/>
          </a:p>
        </p:txBody>
      </p:sp>
      <p:sp>
        <p:nvSpPr>
          <p:cNvPr id="8" name="Content Placeholder 7"/>
          <p:cNvSpPr>
            <a:spLocks noGrp="1"/>
          </p:cNvSpPr>
          <p:nvPr>
            <p:ph idx="1"/>
          </p:nvPr>
        </p:nvSpPr>
        <p:spPr>
          <a:xfrm>
            <a:off x="330932" y="2132856"/>
            <a:ext cx="9433048" cy="4320480"/>
          </a:xfrm>
        </p:spPr>
        <p:txBody>
          <a:bodyPr/>
          <a:lstStyle/>
          <a:p>
            <a:pPr>
              <a:buSzPct val="120000"/>
              <a:buFont typeface="Wingdings" panose="05000000000000000000" pitchFamily="2" charset="2"/>
              <a:buChar char="§"/>
            </a:pPr>
            <a:r>
              <a:rPr lang="en-GB" sz="2800" dirty="0"/>
              <a:t>Python's relational operators compare strings in </a:t>
            </a:r>
            <a:r>
              <a:rPr lang="en-GB" sz="2800" dirty="0">
                <a:solidFill>
                  <a:srgbClr val="FF0000"/>
                </a:solidFill>
              </a:rPr>
              <a:t>lexicographic</a:t>
            </a:r>
            <a:r>
              <a:rPr lang="en-GB" sz="2800" dirty="0"/>
              <a:t> order. </a:t>
            </a:r>
          </a:p>
          <a:p>
            <a:pPr lvl="1">
              <a:buSzPct val="120000"/>
              <a:buFont typeface="Wingdings" panose="05000000000000000000" pitchFamily="2" charset="2"/>
              <a:buChar char="§"/>
            </a:pPr>
            <a:r>
              <a:rPr lang="en-GB" sz="2400" dirty="0"/>
              <a:t>Lexicographic order: similar to the way in a dictionary</a:t>
            </a:r>
          </a:p>
          <a:p>
            <a:pPr lvl="1">
              <a:buSzPct val="120000"/>
              <a:buFont typeface="Wingdings" panose="05000000000000000000" pitchFamily="2" charset="2"/>
              <a:buChar char="§"/>
            </a:pPr>
            <a:r>
              <a:rPr lang="en-GB" sz="2400" dirty="0"/>
              <a:t>string1 &lt; string2, if string1 comes before string2 in a dict.</a:t>
            </a:r>
          </a:p>
          <a:p>
            <a:pPr lvl="2">
              <a:buSzPct val="120000"/>
              <a:buFont typeface="Wingdings" panose="05000000000000000000" pitchFamily="2" charset="2"/>
              <a:buChar char="§"/>
            </a:pPr>
            <a:r>
              <a:rPr lang="en-GB" sz="2000" dirty="0"/>
              <a:t>"Hammer"&lt;"Hello"</a:t>
            </a:r>
          </a:p>
          <a:p>
            <a:pPr lvl="1">
              <a:buSzPct val="120000"/>
              <a:buFont typeface="Wingdings" panose="05000000000000000000" pitchFamily="2" charset="2"/>
              <a:buChar char="§"/>
            </a:pPr>
            <a:r>
              <a:rPr lang="en-GB" sz="2400" dirty="0"/>
              <a:t>string1 == string2, if string1 are string2 are identical</a:t>
            </a:r>
          </a:p>
          <a:p>
            <a:pPr>
              <a:buSzPct val="120000"/>
              <a:buFont typeface="Wingdings" panose="05000000000000000000" pitchFamily="2" charset="2"/>
              <a:buChar char="§"/>
            </a:pPr>
            <a:r>
              <a:rPr lang="en-GB" sz="2800" dirty="0"/>
              <a:t>How does Python compare strings?</a:t>
            </a:r>
          </a:p>
          <a:p>
            <a:pPr lvl="1">
              <a:buSzPct val="120000"/>
              <a:buFont typeface="Wingdings" panose="05000000000000000000" pitchFamily="2" charset="2"/>
              <a:buChar char="§"/>
            </a:pPr>
            <a:r>
              <a:rPr lang="en-GB" sz="2000" dirty="0"/>
              <a:t>E.g. </a:t>
            </a:r>
            <a:r>
              <a:rPr lang="en-GB" sz="2000" dirty="0">
                <a:solidFill>
                  <a:srgbClr val="0000FF"/>
                </a:solidFill>
              </a:rPr>
              <a:t>"catch" and "cart"</a:t>
            </a:r>
            <a:r>
              <a:rPr lang="en-GB" sz="2000" dirty="0"/>
              <a:t>?</a:t>
            </a:r>
          </a:p>
          <a:p>
            <a:pPr lvl="1">
              <a:buSzPct val="120000"/>
              <a:buFont typeface="Wingdings" panose="05000000000000000000" pitchFamily="2" charset="2"/>
              <a:buChar char="§"/>
            </a:pPr>
            <a:r>
              <a:rPr lang="en-GB" sz="2000" dirty="0">
                <a:solidFill>
                  <a:srgbClr val="FF6600"/>
                </a:solidFill>
              </a:rPr>
              <a:t>"coal" and "coat"</a:t>
            </a:r>
            <a:r>
              <a:rPr lang="en-GB" sz="2000" dirty="0"/>
              <a:t>?</a:t>
            </a:r>
            <a:endParaRPr lang="en-US" sz="2000" dirty="0"/>
          </a:p>
          <a:p>
            <a:pPr lvl="1">
              <a:buSzPct val="120000"/>
              <a:buFont typeface="Wingdings" panose="05000000000000000000" pitchFamily="2" charset="2"/>
              <a:buChar char="§"/>
            </a:pPr>
            <a:r>
              <a:rPr lang="en-US" sz="2000" dirty="0">
                <a:solidFill>
                  <a:srgbClr val="008000"/>
                </a:solidFill>
              </a:rPr>
              <a:t>"tone" and "ton"</a:t>
            </a:r>
            <a:r>
              <a:rPr lang="en-US" sz="2000" dirty="0"/>
              <a:t>?</a:t>
            </a:r>
            <a:endParaRPr lang="en-GB" sz="2000" dirty="0"/>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3.2</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15</a:t>
            </a:fld>
            <a:endParaRPr lang="en-GB" altLang="en-US" dirty="0">
              <a:solidFill>
                <a:srgbClr val="000000"/>
              </a:solidFill>
            </a:endParaRPr>
          </a:p>
        </p:txBody>
      </p:sp>
    </p:spTree>
    <p:extLst>
      <p:ext uri="{BB962C8B-B14F-4D97-AF65-F5344CB8AC3E}">
        <p14:creationId xmlns:p14="http://schemas.microsoft.com/office/powerpoint/2010/main" val="379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sz="3600" dirty="0"/>
              <a:t>Summary of Lexicographic Ordering</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539551" y="1882328"/>
                <a:ext cx="8404423" cy="4670871"/>
              </a:xfrm>
            </p:spPr>
            <p:txBody>
              <a:bodyPr/>
              <a:lstStyle/>
              <a:p>
                <a:pPr>
                  <a:buSzPct val="120000"/>
                  <a:buFont typeface="Wingdings" panose="05000000000000000000" pitchFamily="2" charset="2"/>
                  <a:buChar char="§"/>
                </a:pPr>
                <a:r>
                  <a:rPr lang="en-GB" sz="2000" dirty="0"/>
                  <a:t>Given strings s1, s2, find the </a:t>
                </a:r>
                <a:r>
                  <a:rPr lang="en-GB" sz="2000" dirty="0">
                    <a:solidFill>
                      <a:srgbClr val="FF0000"/>
                    </a:solidFill>
                  </a:rPr>
                  <a:t>longest string s </a:t>
                </a:r>
                <a:r>
                  <a:rPr lang="en-GB" sz="2000" dirty="0"/>
                  <a:t>such that</a:t>
                </a:r>
              </a:p>
              <a:p>
                <a:pPr marL="0" indent="0">
                  <a:buSzPct val="120000"/>
                  <a:buNone/>
                </a:pPr>
                <a:r>
                  <a:rPr lang="en-GB" sz="2000" dirty="0"/>
                  <a:t>	s1 =</a:t>
                </a:r>
                <a:r>
                  <a:rPr lang="en-GB" sz="2000" dirty="0">
                    <a:solidFill>
                      <a:srgbClr val="FF0000"/>
                    </a:solidFill>
                  </a:rPr>
                  <a:t> s </a:t>
                </a:r>
                <a:r>
                  <a:rPr lang="en-GB" sz="2000" dirty="0"/>
                  <a:t>+ u1            s2 = </a:t>
                </a:r>
                <a:r>
                  <a:rPr lang="en-GB" sz="2000" dirty="0">
                    <a:solidFill>
                      <a:srgbClr val="FF0000"/>
                    </a:solidFill>
                  </a:rPr>
                  <a:t>s</a:t>
                </a:r>
                <a:r>
                  <a:rPr lang="en-GB" sz="2000" dirty="0"/>
                  <a:t> + u2</a:t>
                </a:r>
              </a:p>
              <a:p>
                <a:pPr marL="0" indent="0">
                  <a:buSzPct val="120000"/>
                  <a:buNone/>
                </a:pPr>
                <a:endParaRPr lang="en-GB" sz="800" dirty="0"/>
              </a:p>
              <a:p>
                <a:pPr>
                  <a:buSzPct val="120000"/>
                  <a:buFont typeface="Wingdings" panose="05000000000000000000" pitchFamily="2" charset="2"/>
                  <a:buChar char="§"/>
                </a:pPr>
                <a:r>
                  <a:rPr lang="en-GB" sz="2000" dirty="0"/>
                  <a:t>If u1 == u2 == "", then s1 == s2              	</a:t>
                </a:r>
                <a:r>
                  <a:rPr lang="en-GB" sz="2000" dirty="0">
                    <a:solidFill>
                      <a:srgbClr val="7030A0"/>
                    </a:solidFill>
                  </a:rPr>
                  <a:t>(see Example 5)</a:t>
                </a:r>
              </a:p>
              <a:p>
                <a:pPr>
                  <a:buSzPct val="120000"/>
                  <a:buFont typeface="Wingdings" panose="05000000000000000000" pitchFamily="2" charset="2"/>
                  <a:buChar char="§"/>
                </a:pPr>
                <a:r>
                  <a:rPr lang="en-GB" sz="2000" dirty="0"/>
                  <a:t>If u1 == "" and u2 </a:t>
                </a:r>
                <a14:m>
                  <m:oMath xmlns:m="http://schemas.openxmlformats.org/officeDocument/2006/math">
                    <m:r>
                      <a:rPr lang="en-GB" sz="2000" b="0" i="1" smtClean="0">
                        <a:latin typeface="Cambria Math" panose="02040503050406030204" pitchFamily="18" charset="0"/>
                        <a:ea typeface="Cambria Math" panose="02040503050406030204" pitchFamily="18" charset="0"/>
                      </a:rPr>
                      <m:t>!=</m:t>
                    </m:r>
                  </m:oMath>
                </a14:m>
                <a:r>
                  <a:rPr lang="en-GB" sz="2000" dirty="0"/>
                  <a:t> "", then s1 &lt; s2 	</a:t>
                </a:r>
                <a:r>
                  <a:rPr lang="en-GB" sz="2000" dirty="0">
                    <a:solidFill>
                      <a:srgbClr val="7030A0"/>
                    </a:solidFill>
                  </a:rPr>
                  <a:t>(see Example 4)</a:t>
                </a:r>
              </a:p>
              <a:p>
                <a:pPr>
                  <a:buSzPct val="120000"/>
                  <a:buFont typeface="Wingdings" panose="05000000000000000000" pitchFamily="2" charset="2"/>
                  <a:buChar char="§"/>
                </a:pPr>
                <a:r>
                  <a:rPr lang="en-GB" sz="2000" dirty="0"/>
                  <a:t>If u1 != "" and u2 == "", then s1 &gt; s2 	</a:t>
                </a:r>
                <a:r>
                  <a:rPr lang="en-GB" sz="2000" dirty="0">
                    <a:solidFill>
                      <a:srgbClr val="7030A0"/>
                    </a:solidFill>
                  </a:rPr>
                  <a:t>(see Example 3)</a:t>
                </a:r>
              </a:p>
              <a:p>
                <a:pPr>
                  <a:buSzPct val="120000"/>
                  <a:buFont typeface="Wingdings" panose="05000000000000000000" pitchFamily="2" charset="2"/>
                  <a:buChar char="§"/>
                </a:pPr>
                <a:r>
                  <a:rPr lang="en-GB" sz="2000" dirty="0"/>
                  <a:t>If u1 != "" and u2 != "", then</a:t>
                </a:r>
              </a:p>
              <a:p>
                <a:pPr>
                  <a:buSzPct val="120000"/>
                  <a:buFont typeface="Wingdings" panose="05000000000000000000" pitchFamily="2" charset="2"/>
                  <a:buChar char="§"/>
                </a:pPr>
                <a:r>
                  <a:rPr lang="en-GB" sz="2000" dirty="0"/>
                  <a:t>	if u1[0] &lt; u2[0] then s1 &lt; s2		</a:t>
                </a:r>
                <a:r>
                  <a:rPr lang="en-GB" sz="2000" dirty="0">
                    <a:solidFill>
                      <a:srgbClr val="7030A0"/>
                    </a:solidFill>
                  </a:rPr>
                  <a:t>(see Example 2)</a:t>
                </a:r>
              </a:p>
              <a:p>
                <a:pPr>
                  <a:buSzPct val="120000"/>
                  <a:buFont typeface="Wingdings" panose="05000000000000000000" pitchFamily="2" charset="2"/>
                  <a:buChar char="§"/>
                </a:pPr>
                <a:r>
                  <a:rPr lang="en-GB" sz="2000" dirty="0"/>
                  <a:t>	if u1[0] &gt; u2[0] then s1 &gt; s2 		</a:t>
                </a:r>
                <a:r>
                  <a:rPr lang="en-GB" sz="2000" dirty="0">
                    <a:solidFill>
                      <a:srgbClr val="7030A0"/>
                    </a:solidFill>
                  </a:rPr>
                  <a:t>(see Example 1)</a:t>
                </a:r>
              </a:p>
              <a:p>
                <a:pPr>
                  <a:buSzPct val="120000"/>
                  <a:buFont typeface="Wingdings" panose="05000000000000000000" pitchFamily="2" charset="2"/>
                  <a:buChar char="§"/>
                </a:pPr>
                <a:endParaRPr lang="en-GB" sz="800"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539551" y="1882328"/>
                <a:ext cx="8404423" cy="4670871"/>
              </a:xfrm>
              <a:blipFill>
                <a:blip r:embed="rId2"/>
                <a:stretch>
                  <a:fillRect l="-754" t="-108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16</a:t>
            </a:fld>
            <a:endParaRPr lang="en-GB" altLang="en-US" dirty="0">
              <a:solidFill>
                <a:srgbClr val="000000"/>
              </a:solidFill>
            </a:endParaRPr>
          </a:p>
        </p:txBody>
      </p:sp>
      <p:graphicFrame>
        <p:nvGraphicFramePr>
          <p:cNvPr id="9" name="Table 8">
            <a:extLst>
              <a:ext uri="{FF2B5EF4-FFF2-40B4-BE49-F238E27FC236}">
                <a16:creationId xmlns:a16="http://schemas.microsoft.com/office/drawing/2014/main" id="{61828415-2CDF-45E4-85BC-ED01A2F4695D}"/>
              </a:ext>
            </a:extLst>
          </p:cNvPr>
          <p:cNvGraphicFramePr>
            <a:graphicFrameLocks noGrp="1"/>
          </p:cNvGraphicFramePr>
          <p:nvPr>
            <p:extLst>
              <p:ext uri="{D42A27DB-BD31-4B8C-83A1-F6EECF244321}">
                <p14:modId xmlns:p14="http://schemas.microsoft.com/office/powerpoint/2010/main" val="968641480"/>
              </p:ext>
            </p:extLst>
          </p:nvPr>
        </p:nvGraphicFramePr>
        <p:xfrm>
          <a:off x="755576" y="5020818"/>
          <a:ext cx="7632845" cy="1760982"/>
        </p:xfrm>
        <a:graphic>
          <a:graphicData uri="http://schemas.openxmlformats.org/drawingml/2006/table">
            <a:tbl>
              <a:tblPr firstRow="1" firstCol="1" bandRow="1"/>
              <a:tblGrid>
                <a:gridCol w="1296144">
                  <a:extLst>
                    <a:ext uri="{9D8B030D-6E8A-4147-A177-3AD203B41FA5}">
                      <a16:colId xmlns:a16="http://schemas.microsoft.com/office/drawing/2014/main" val="20006"/>
                    </a:ext>
                  </a:extLst>
                </a:gridCol>
                <a:gridCol w="1080120">
                  <a:extLst>
                    <a:ext uri="{9D8B030D-6E8A-4147-A177-3AD203B41FA5}">
                      <a16:colId xmlns:a16="http://schemas.microsoft.com/office/drawing/2014/main" val="20000"/>
                    </a:ext>
                  </a:extLst>
                </a:gridCol>
                <a:gridCol w="1023501">
                  <a:extLst>
                    <a:ext uri="{9D8B030D-6E8A-4147-A177-3AD203B41FA5}">
                      <a16:colId xmlns:a16="http://schemas.microsoft.com/office/drawing/2014/main" val="20001"/>
                    </a:ext>
                  </a:extLst>
                </a:gridCol>
                <a:gridCol w="915260">
                  <a:extLst>
                    <a:ext uri="{9D8B030D-6E8A-4147-A177-3AD203B41FA5}">
                      <a16:colId xmlns:a16="http://schemas.microsoft.com/office/drawing/2014/main" val="20002"/>
                    </a:ext>
                  </a:extLst>
                </a:gridCol>
                <a:gridCol w="800852">
                  <a:extLst>
                    <a:ext uri="{9D8B030D-6E8A-4147-A177-3AD203B41FA5}">
                      <a16:colId xmlns:a16="http://schemas.microsoft.com/office/drawing/2014/main" val="20003"/>
                    </a:ext>
                  </a:extLst>
                </a:gridCol>
                <a:gridCol w="1315687">
                  <a:extLst>
                    <a:ext uri="{9D8B030D-6E8A-4147-A177-3AD203B41FA5}">
                      <a16:colId xmlns:a16="http://schemas.microsoft.com/office/drawing/2014/main" val="20004"/>
                    </a:ext>
                  </a:extLst>
                </a:gridCol>
                <a:gridCol w="1201281">
                  <a:extLst>
                    <a:ext uri="{9D8B030D-6E8A-4147-A177-3AD203B41FA5}">
                      <a16:colId xmlns:a16="http://schemas.microsoft.com/office/drawing/2014/main" val="20005"/>
                    </a:ext>
                  </a:extLst>
                </a:gridCol>
              </a:tblGrid>
              <a:tr h="0">
                <a:tc>
                  <a:txBody>
                    <a:bodyPr/>
                    <a:lstStyle/>
                    <a:p>
                      <a:pPr algn="ctr">
                        <a:lnSpc>
                          <a:spcPct val="107000"/>
                        </a:lnSpc>
                        <a:spcAft>
                          <a:spcPts val="0"/>
                        </a:spcAft>
                      </a:pPr>
                      <a:endParaRPr lang="en-GB"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s1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s2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u1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u2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compare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order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solidFill>
                            <a:srgbClr val="7030A0"/>
                          </a:solidFill>
                          <a:effectLst/>
                          <a:latin typeface="+mn-lt"/>
                          <a:ea typeface="Calibri" panose="020F0502020204030204" pitchFamily="34" charset="0"/>
                          <a:cs typeface="Times New Roman" panose="02020603050405020304" pitchFamily="18" charset="0"/>
                        </a:rPr>
                        <a:t>Example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r>
                        <a:rPr lang="en-GB" sz="1800" dirty="0">
                          <a:solidFill>
                            <a:srgbClr val="FF0000"/>
                          </a:solidFill>
                          <a:effectLst/>
                          <a:latin typeface="+mn-lt"/>
                          <a:ea typeface="Calibri" panose="020F0502020204030204" pitchFamily="34" charset="0"/>
                          <a:cs typeface="Times New Roman" panose="02020603050405020304" pitchFamily="18" charset="0"/>
                        </a:rPr>
                        <a:t>ca</a:t>
                      </a:r>
                      <a:r>
                        <a:rPr lang="en-GB" sz="1800" dirty="0">
                          <a:effectLst/>
                          <a:latin typeface="+mn-lt"/>
                          <a:ea typeface="Calibri" panose="020F0502020204030204" pitchFamily="34" charset="0"/>
                          <a:cs typeface="Times New Roman" panose="02020603050405020304" pitchFamily="18" charset="0"/>
                        </a:rPr>
                        <a:t>tch"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t>
                      </a:r>
                      <a:r>
                        <a:rPr lang="en-GB" sz="1800" dirty="0">
                          <a:solidFill>
                            <a:srgbClr val="FF0000"/>
                          </a:solidFill>
                          <a:effectLst/>
                          <a:latin typeface="+mn-lt"/>
                          <a:ea typeface="Calibri" panose="020F0502020204030204" pitchFamily="34" charset="0"/>
                          <a:cs typeface="Times New Roman" panose="02020603050405020304" pitchFamily="18" charset="0"/>
                        </a:rPr>
                        <a:t>ca</a:t>
                      </a:r>
                      <a:r>
                        <a:rPr lang="en-GB" sz="1800" dirty="0">
                          <a:effectLst/>
                          <a:latin typeface="+mn-lt"/>
                          <a:ea typeface="Calibri" panose="020F0502020204030204" pitchFamily="34" charset="0"/>
                          <a:cs typeface="Times New Roman" panose="02020603050405020304" pitchFamily="18" charset="0"/>
                        </a:rPr>
                        <a:t>rt"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t>
                      </a:r>
                      <a:r>
                        <a:rPr lang="en-GB" sz="1800" dirty="0" err="1">
                          <a:effectLst/>
                          <a:latin typeface="+mn-lt"/>
                          <a:ea typeface="Calibri" panose="020F0502020204030204" pitchFamily="34" charset="0"/>
                          <a:cs typeface="Times New Roman" panose="02020603050405020304" pitchFamily="18" charset="0"/>
                        </a:rPr>
                        <a:t>tch</a:t>
                      </a:r>
                      <a:r>
                        <a:rPr lang="en-GB" sz="1800" dirty="0">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t>
                      </a:r>
                      <a:r>
                        <a:rPr lang="en-GB" sz="1800" dirty="0" err="1">
                          <a:effectLst/>
                          <a:latin typeface="+mn-lt"/>
                          <a:ea typeface="Calibri" panose="020F0502020204030204" pitchFamily="34" charset="0"/>
                          <a:cs typeface="Times New Roman" panose="02020603050405020304" pitchFamily="18" charset="0"/>
                        </a:rPr>
                        <a:t>rt</a:t>
                      </a:r>
                      <a:r>
                        <a:rPr lang="en-GB" sz="1800" dirty="0">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"t" </a:t>
                      </a:r>
                      <a:r>
                        <a:rPr lang="en-GB" sz="1800" dirty="0">
                          <a:solidFill>
                            <a:srgbClr val="00B050"/>
                          </a:solidFill>
                          <a:effectLst/>
                          <a:latin typeface="+mn-lt"/>
                          <a:ea typeface="Calibri" panose="020F0502020204030204" pitchFamily="34" charset="0"/>
                          <a:cs typeface="Times New Roman" panose="02020603050405020304" pitchFamily="18" charset="0"/>
                        </a:rPr>
                        <a:t>&gt;</a:t>
                      </a:r>
                      <a:r>
                        <a:rPr lang="en-GB" sz="1800" dirty="0">
                          <a:effectLst/>
                          <a:latin typeface="+mn-lt"/>
                          <a:ea typeface="Calibri" panose="020F0502020204030204" pitchFamily="34" charset="0"/>
                          <a:cs typeface="Times New Roman" panose="02020603050405020304" pitchFamily="18" charset="0"/>
                        </a:rPr>
                        <a:t> "r"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s1</a:t>
                      </a:r>
                      <a:r>
                        <a:rPr lang="en-GB" sz="1800" dirty="0">
                          <a:solidFill>
                            <a:srgbClr val="00B050"/>
                          </a:solidFill>
                          <a:effectLst/>
                          <a:latin typeface="+mn-lt"/>
                          <a:ea typeface="Calibri" panose="020F0502020204030204" pitchFamily="34" charset="0"/>
                          <a:cs typeface="Times New Roman" panose="02020603050405020304" pitchFamily="18" charset="0"/>
                        </a:rPr>
                        <a:t> &gt; </a:t>
                      </a:r>
                      <a:r>
                        <a:rPr lang="en-GB" sz="1800" dirty="0">
                          <a:effectLst/>
                          <a:latin typeface="+mn-lt"/>
                          <a:ea typeface="Calibri" panose="020F0502020204030204" pitchFamily="34" charset="0"/>
                          <a:cs typeface="Times New Roman" panose="02020603050405020304" pitchFamily="18" charset="0"/>
                        </a:rPr>
                        <a:t>s2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solidFill>
                            <a:srgbClr val="7030A0"/>
                          </a:solidFill>
                          <a:effectLst/>
                          <a:latin typeface="+mn-lt"/>
                          <a:ea typeface="Calibri" panose="020F0502020204030204" pitchFamily="34" charset="0"/>
                          <a:cs typeface="Times New Roman" panose="02020603050405020304" pitchFamily="18" charset="0"/>
                        </a:rPr>
                        <a:t>Example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r>
                        <a:rPr lang="en-GB" sz="1800" dirty="0">
                          <a:solidFill>
                            <a:srgbClr val="FF0000"/>
                          </a:solidFill>
                          <a:effectLst/>
                          <a:latin typeface="+mn-lt"/>
                          <a:ea typeface="Calibri" panose="020F0502020204030204" pitchFamily="34" charset="0"/>
                          <a:cs typeface="Times New Roman" panose="02020603050405020304" pitchFamily="18" charset="0"/>
                        </a:rPr>
                        <a:t>coa</a:t>
                      </a:r>
                      <a:r>
                        <a:rPr lang="en-GB" sz="1800" dirty="0">
                          <a:effectLst/>
                          <a:latin typeface="+mn-lt"/>
                          <a:ea typeface="Calibri" panose="020F0502020204030204" pitchFamily="34" charset="0"/>
                          <a:cs typeface="Times New Roman" panose="02020603050405020304" pitchFamily="18" charset="0"/>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t>
                      </a:r>
                      <a:r>
                        <a:rPr lang="en-GB" sz="1800" dirty="0">
                          <a:solidFill>
                            <a:srgbClr val="FF0000"/>
                          </a:solidFill>
                          <a:effectLst/>
                          <a:latin typeface="+mn-lt"/>
                          <a:ea typeface="Calibri" panose="020F0502020204030204" pitchFamily="34" charset="0"/>
                          <a:cs typeface="Times New Roman" panose="02020603050405020304" pitchFamily="18" charset="0"/>
                        </a:rPr>
                        <a:t>coa</a:t>
                      </a:r>
                      <a:r>
                        <a:rPr lang="en-GB" sz="1800" dirty="0">
                          <a:effectLst/>
                          <a:latin typeface="+mn-lt"/>
                          <a:ea typeface="Calibri" panose="020F0502020204030204" pitchFamily="34" charset="0"/>
                          <a:cs typeface="Times New Roman" panose="02020603050405020304" pitchFamily="18" charset="0"/>
                        </a:rPr>
                        <a:t>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t>
                      </a:r>
                      <a:r>
                        <a:rPr lang="en-GB" sz="1800" dirty="0" err="1">
                          <a:effectLst/>
                          <a:latin typeface="+mn-lt"/>
                          <a:ea typeface="Calibri" panose="020F0502020204030204" pitchFamily="34" charset="0"/>
                          <a:cs typeface="Times New Roman" panose="02020603050405020304" pitchFamily="18" charset="0"/>
                        </a:rPr>
                        <a:t>ts</a:t>
                      </a:r>
                      <a:r>
                        <a:rPr lang="en-GB" sz="18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"l" </a:t>
                      </a:r>
                      <a:r>
                        <a:rPr lang="en-GB" sz="1800" dirty="0">
                          <a:solidFill>
                            <a:srgbClr val="0070C0"/>
                          </a:solidFill>
                          <a:effectLst/>
                          <a:latin typeface="+mn-lt"/>
                          <a:ea typeface="Calibri" panose="020F0502020204030204" pitchFamily="34" charset="0"/>
                          <a:cs typeface="Times New Roman" panose="02020603050405020304" pitchFamily="18" charset="0"/>
                        </a:rPr>
                        <a:t>&lt;</a:t>
                      </a:r>
                      <a:r>
                        <a:rPr lang="en-GB" sz="1800" dirty="0">
                          <a:effectLst/>
                          <a:latin typeface="+mn-lt"/>
                          <a:ea typeface="Calibri" panose="020F0502020204030204" pitchFamily="34" charset="0"/>
                          <a:cs typeface="Times New Roman" panose="02020603050405020304" pitchFamily="18" charset="0"/>
                        </a:rPr>
                        <a:t> "t"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s1 </a:t>
                      </a:r>
                      <a:r>
                        <a:rPr lang="en-GB" sz="1800" dirty="0">
                          <a:solidFill>
                            <a:srgbClr val="0070C0"/>
                          </a:solidFill>
                          <a:effectLst/>
                          <a:latin typeface="+mn-lt"/>
                          <a:ea typeface="Calibri" panose="020F0502020204030204" pitchFamily="34" charset="0"/>
                          <a:cs typeface="Times New Roman" panose="02020603050405020304" pitchFamily="18" charset="0"/>
                        </a:rPr>
                        <a:t>&lt;</a:t>
                      </a:r>
                      <a:r>
                        <a:rPr lang="en-GB" sz="1800" dirty="0">
                          <a:effectLst/>
                          <a:latin typeface="+mn-lt"/>
                          <a:ea typeface="Calibri" panose="020F0502020204030204" pitchFamily="34" charset="0"/>
                          <a:cs typeface="Times New Roman" panose="02020603050405020304" pitchFamily="18" charset="0"/>
                        </a:rPr>
                        <a:t> s2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solidFill>
                            <a:srgbClr val="7030A0"/>
                          </a:solidFill>
                          <a:effectLst/>
                          <a:latin typeface="+mn-lt"/>
                          <a:ea typeface="Calibri" panose="020F0502020204030204" pitchFamily="34" charset="0"/>
                          <a:cs typeface="Times New Roman" panose="02020603050405020304" pitchFamily="18" charset="0"/>
                        </a:rPr>
                        <a:t>Example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r>
                        <a:rPr lang="en-GB" sz="1800" dirty="0">
                          <a:solidFill>
                            <a:srgbClr val="FF0000"/>
                          </a:solidFill>
                          <a:effectLst/>
                          <a:latin typeface="+mn-lt"/>
                          <a:ea typeface="Calibri" panose="020F0502020204030204" pitchFamily="34" charset="0"/>
                          <a:cs typeface="Times New Roman" panose="02020603050405020304" pitchFamily="18" charset="0"/>
                        </a:rPr>
                        <a:t>ton</a:t>
                      </a:r>
                      <a:r>
                        <a:rPr lang="en-GB" sz="1800" dirty="0">
                          <a:effectLst/>
                          <a:latin typeface="+mn-lt"/>
                          <a:ea typeface="Calibri" panose="020F0502020204030204" pitchFamily="34" charset="0"/>
                          <a:cs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t>
                      </a:r>
                      <a:r>
                        <a:rPr lang="en-GB" sz="1800" dirty="0">
                          <a:solidFill>
                            <a:srgbClr val="FF0000"/>
                          </a:solidFill>
                          <a:effectLst/>
                          <a:latin typeface="+mn-lt"/>
                          <a:ea typeface="Calibri" panose="020F0502020204030204" pitchFamily="34" charset="0"/>
                          <a:cs typeface="Times New Roman" panose="02020603050405020304" pitchFamily="18" charset="0"/>
                        </a:rPr>
                        <a:t>ton</a:t>
                      </a:r>
                      <a:r>
                        <a:rPr lang="en-GB" sz="18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"e"</a:t>
                      </a:r>
                      <a:r>
                        <a:rPr lang="en-GB" sz="1800" baseline="0" dirty="0">
                          <a:effectLst/>
                          <a:latin typeface="+mn-lt"/>
                          <a:ea typeface="Calibri" panose="020F0502020204030204" pitchFamily="34" charset="0"/>
                          <a:cs typeface="Times New Roman" panose="02020603050405020304" pitchFamily="18" charset="0"/>
                        </a:rPr>
                        <a:t> </a:t>
                      </a:r>
                      <a:r>
                        <a:rPr lang="en-GB" sz="1800" baseline="0" dirty="0">
                          <a:solidFill>
                            <a:srgbClr val="00B050"/>
                          </a:solidFill>
                          <a:effectLst/>
                          <a:latin typeface="+mn-lt"/>
                          <a:ea typeface="Calibri" panose="020F0502020204030204" pitchFamily="34" charset="0"/>
                          <a:cs typeface="Times New Roman" panose="02020603050405020304" pitchFamily="18" charset="0"/>
                        </a:rPr>
                        <a:t>&gt;</a:t>
                      </a:r>
                      <a:r>
                        <a:rPr lang="en-GB" sz="1800" baseline="0" dirty="0">
                          <a:effectLst/>
                          <a:latin typeface="+mn-lt"/>
                          <a:ea typeface="Calibri" panose="020F0502020204030204" pitchFamily="34" charset="0"/>
                          <a:cs typeface="Times New Roman" panose="02020603050405020304" pitchFamily="18" charset="0"/>
                        </a:rPr>
                        <a:t> ''"</a:t>
                      </a:r>
                      <a:r>
                        <a:rPr lang="en-GB" sz="18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s1 </a:t>
                      </a:r>
                      <a:r>
                        <a:rPr lang="en-GB" sz="1800" dirty="0">
                          <a:solidFill>
                            <a:srgbClr val="00B050"/>
                          </a:solidFill>
                          <a:effectLst/>
                          <a:latin typeface="+mn-lt"/>
                          <a:ea typeface="Calibri" panose="020F0502020204030204" pitchFamily="34" charset="0"/>
                          <a:cs typeface="Times New Roman" panose="02020603050405020304" pitchFamily="18" charset="0"/>
                        </a:rPr>
                        <a:t>&gt;</a:t>
                      </a:r>
                      <a:r>
                        <a:rPr lang="en-GB" sz="1800" dirty="0">
                          <a:effectLst/>
                          <a:latin typeface="+mn-lt"/>
                          <a:ea typeface="Calibri" panose="020F0502020204030204" pitchFamily="34" charset="0"/>
                          <a:cs typeface="Times New Roman" panose="02020603050405020304" pitchFamily="18" charset="0"/>
                        </a:rPr>
                        <a:t> s2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a:solidFill>
                            <a:srgbClr val="7030A0"/>
                          </a:solidFill>
                          <a:effectLst/>
                          <a:latin typeface="+mn-lt"/>
                          <a:ea typeface="Calibri" panose="020F0502020204030204" pitchFamily="34" charset="0"/>
                          <a:cs typeface="Times New Roman" panose="02020603050405020304" pitchFamily="18" charset="0"/>
                        </a:rPr>
                        <a:t>Example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r>
                        <a:rPr lang="en-GB" sz="1800" dirty="0">
                          <a:solidFill>
                            <a:srgbClr val="FF0000"/>
                          </a:solidFill>
                          <a:effectLst/>
                          <a:latin typeface="+mn-lt"/>
                          <a:ea typeface="Calibri" panose="020F0502020204030204" pitchFamily="34" charset="0"/>
                          <a:cs typeface="Times New Roman" panose="02020603050405020304" pitchFamily="18" charset="0"/>
                        </a:rPr>
                        <a:t>pit</a:t>
                      </a:r>
                      <a:r>
                        <a:rPr lang="en-GB" sz="1800" dirty="0">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t>
                      </a:r>
                      <a:r>
                        <a:rPr lang="en-GB" sz="1800" dirty="0">
                          <a:solidFill>
                            <a:srgbClr val="FF0000"/>
                          </a:solidFill>
                          <a:effectLst/>
                          <a:latin typeface="+mn-lt"/>
                          <a:ea typeface="Calibri" panose="020F0502020204030204" pitchFamily="34" charset="0"/>
                          <a:cs typeface="Times New Roman" panose="02020603050405020304" pitchFamily="18" charset="0"/>
                        </a:rPr>
                        <a:t>pit</a:t>
                      </a:r>
                      <a:r>
                        <a:rPr lang="en-GB" sz="1800" dirty="0">
                          <a:effectLst/>
                          <a:latin typeface="+mn-lt"/>
                          <a:ea typeface="Calibri" panose="020F0502020204030204" pitchFamily="34" charset="0"/>
                          <a:cs typeface="Times New Roman" panose="02020603050405020304" pitchFamily="18" charset="0"/>
                        </a:rPr>
                        <a: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r>
                        <a:rPr lang="en-GB" sz="1800" dirty="0">
                          <a:solidFill>
                            <a:srgbClr val="0070C0"/>
                          </a:solidFill>
                          <a:effectLst/>
                          <a:latin typeface="+mn-lt"/>
                          <a:ea typeface="Calibri" panose="020F0502020204030204" pitchFamily="34" charset="0"/>
                          <a:cs typeface="Times New Roman" panose="02020603050405020304" pitchFamily="18" charset="0"/>
                        </a:rPr>
                        <a:t>&lt;</a:t>
                      </a:r>
                      <a:r>
                        <a:rPr lang="en-GB" sz="1800" dirty="0">
                          <a:effectLst/>
                          <a:latin typeface="+mn-lt"/>
                          <a:ea typeface="Calibri" panose="020F0502020204030204" pitchFamily="34" charset="0"/>
                          <a:cs typeface="Times New Roman" panose="02020603050405020304" pitchFamily="18" charset="0"/>
                        </a:rPr>
                        <a:t>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s1 </a:t>
                      </a:r>
                      <a:r>
                        <a:rPr lang="en-GB" sz="1800" dirty="0">
                          <a:solidFill>
                            <a:srgbClr val="0070C0"/>
                          </a:solidFill>
                          <a:effectLst/>
                          <a:latin typeface="+mn-lt"/>
                          <a:ea typeface="Calibri" panose="020F0502020204030204" pitchFamily="34" charset="0"/>
                          <a:cs typeface="Times New Roman" panose="02020603050405020304" pitchFamily="18" charset="0"/>
                        </a:rPr>
                        <a:t>&lt;</a:t>
                      </a:r>
                      <a:r>
                        <a:rPr lang="en-GB" sz="1800" dirty="0">
                          <a:effectLst/>
                          <a:latin typeface="+mn-lt"/>
                          <a:ea typeface="Calibri" panose="020F0502020204030204" pitchFamily="34" charset="0"/>
                          <a:cs typeface="Times New Roman" panose="02020603050405020304" pitchFamily="18" charset="0"/>
                        </a:rPr>
                        <a:t> s2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07000"/>
                        </a:lnSpc>
                        <a:spcAft>
                          <a:spcPts val="0"/>
                        </a:spcAft>
                      </a:pPr>
                      <a:r>
                        <a:rPr lang="en-GB" sz="1800" dirty="0">
                          <a:solidFill>
                            <a:srgbClr val="7030A0"/>
                          </a:solidFill>
                          <a:effectLst/>
                          <a:latin typeface="+mn-lt"/>
                          <a:ea typeface="Calibri" panose="020F0502020204030204" pitchFamily="34" charset="0"/>
                          <a:cs typeface="Times New Roman" panose="02020603050405020304" pitchFamily="18" charset="0"/>
                        </a:rPr>
                        <a:t>Example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r>
                        <a:rPr lang="en-GB" sz="1800" dirty="0">
                          <a:solidFill>
                            <a:srgbClr val="FF0000"/>
                          </a:solidFill>
                          <a:effectLst/>
                          <a:latin typeface="+mn-lt"/>
                          <a:ea typeface="Calibri" panose="020F0502020204030204" pitchFamily="34" charset="0"/>
                          <a:cs typeface="Times New Roman" panose="02020603050405020304" pitchFamily="18" charset="0"/>
                        </a:rPr>
                        <a:t>pitch</a:t>
                      </a:r>
                      <a:r>
                        <a:rPr lang="en-GB" sz="1800" dirty="0">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t>
                      </a:r>
                      <a:r>
                        <a:rPr lang="en-GB" sz="1800" dirty="0">
                          <a:solidFill>
                            <a:srgbClr val="FF0000"/>
                          </a:solidFill>
                          <a:effectLst/>
                          <a:latin typeface="+mn-lt"/>
                          <a:ea typeface="Calibri" panose="020F0502020204030204" pitchFamily="34" charset="0"/>
                          <a:cs typeface="Times New Roman" panose="02020603050405020304" pitchFamily="18" charset="0"/>
                        </a:rPr>
                        <a:t>pitch</a:t>
                      </a:r>
                      <a:r>
                        <a:rPr lang="en-GB" sz="1800" dirty="0">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t>
                      </a:r>
                      <a:r>
                        <a:rPr lang="en-GB" sz="1800" dirty="0">
                          <a:solidFill>
                            <a:srgbClr val="FFC000"/>
                          </a:solidFill>
                          <a:effectLst/>
                          <a:latin typeface="+mn-lt"/>
                          <a:ea typeface="Calibri" panose="020F0502020204030204" pitchFamily="34" charset="0"/>
                          <a:cs typeface="Times New Roman" panose="02020603050405020304" pitchFamily="18" charset="0"/>
                        </a:rPr>
                        <a:t>== </a:t>
                      </a:r>
                      <a:r>
                        <a:rPr lang="en-GB" sz="1800" dirty="0">
                          <a:effectLst/>
                          <a:latin typeface="+mn-lt"/>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s1 </a:t>
                      </a:r>
                      <a:r>
                        <a:rPr lang="en-GB" sz="1800" dirty="0">
                          <a:solidFill>
                            <a:srgbClr val="FFC000"/>
                          </a:solidFill>
                          <a:effectLst/>
                          <a:latin typeface="+mn-lt"/>
                          <a:ea typeface="Calibri" panose="020F0502020204030204" pitchFamily="34" charset="0"/>
                          <a:cs typeface="Times New Roman" panose="02020603050405020304" pitchFamily="18" charset="0"/>
                        </a:rPr>
                        <a:t>==</a:t>
                      </a:r>
                      <a:r>
                        <a:rPr lang="en-GB" sz="1800" dirty="0">
                          <a:effectLst/>
                          <a:latin typeface="+mn-lt"/>
                          <a:ea typeface="Calibri" panose="020F0502020204030204" pitchFamily="34" charset="0"/>
                          <a:cs typeface="Times New Roman" panose="02020603050405020304" pitchFamily="18" charset="0"/>
                        </a:rPr>
                        <a:t> s2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TextBox 1"/>
          <p:cNvSpPr txBox="1"/>
          <p:nvPr/>
        </p:nvSpPr>
        <p:spPr>
          <a:xfrm>
            <a:off x="6037310" y="2204864"/>
            <a:ext cx="2664296" cy="584775"/>
          </a:xfrm>
          <a:prstGeom prst="rect">
            <a:avLst/>
          </a:prstGeom>
          <a:noFill/>
        </p:spPr>
        <p:txBody>
          <a:bodyPr wrap="square" rtlCol="0">
            <a:spAutoFit/>
          </a:bodyPr>
          <a:lstStyle/>
          <a:p>
            <a:r>
              <a:rPr lang="en-GB" sz="1600" dirty="0">
                <a:solidFill>
                  <a:srgbClr val="FF0000"/>
                </a:solidFill>
              </a:rPr>
              <a:t>s is the longest common string </a:t>
            </a:r>
            <a:r>
              <a:rPr lang="en-GB" sz="1600" dirty="0"/>
              <a:t>between s1 and s2</a:t>
            </a:r>
          </a:p>
        </p:txBody>
      </p:sp>
    </p:spTree>
    <p:extLst>
      <p:ext uri="{BB962C8B-B14F-4D97-AF65-F5344CB8AC3E}">
        <p14:creationId xmlns:p14="http://schemas.microsoft.com/office/powerpoint/2010/main" val="29061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Boolean Variables</a:t>
            </a:r>
          </a:p>
        </p:txBody>
      </p:sp>
      <p:sp>
        <p:nvSpPr>
          <p:cNvPr id="8" name="Content Placeholder 7"/>
          <p:cNvSpPr>
            <a:spLocks noGrp="1"/>
          </p:cNvSpPr>
          <p:nvPr>
            <p:ph idx="1"/>
          </p:nvPr>
        </p:nvSpPr>
        <p:spPr>
          <a:xfrm>
            <a:off x="467544" y="1988840"/>
            <a:ext cx="8532440" cy="3960440"/>
          </a:xfrm>
        </p:spPr>
        <p:txBody>
          <a:bodyPr/>
          <a:lstStyle/>
          <a:p>
            <a:pPr>
              <a:buSzPct val="120000"/>
              <a:buFont typeface="Wingdings" panose="05000000000000000000" pitchFamily="2" charset="2"/>
              <a:buChar char="§"/>
            </a:pPr>
            <a:r>
              <a:rPr lang="en-GB" sz="2400" dirty="0"/>
              <a:t>Variables of type </a:t>
            </a:r>
            <a:r>
              <a:rPr lang="en-GB" sz="2400" dirty="0">
                <a:solidFill>
                  <a:srgbClr val="FF0000"/>
                </a:solidFill>
              </a:rPr>
              <a:t>bool</a:t>
            </a:r>
            <a:r>
              <a:rPr lang="en-GB" sz="2400" dirty="0"/>
              <a:t> have the value </a:t>
            </a:r>
            <a:r>
              <a:rPr lang="en-GB" sz="2400" dirty="0">
                <a:solidFill>
                  <a:srgbClr val="0000FF"/>
                </a:solidFill>
              </a:rPr>
              <a:t>True</a:t>
            </a:r>
            <a:r>
              <a:rPr lang="en-GB" sz="2400" dirty="0"/>
              <a:t> or the value </a:t>
            </a:r>
            <a:r>
              <a:rPr lang="en-GB" sz="2400" dirty="0">
                <a:solidFill>
                  <a:srgbClr val="0000FF"/>
                </a:solidFill>
              </a:rPr>
              <a:t>False</a:t>
            </a:r>
            <a:r>
              <a:rPr lang="en-GB" sz="2400" dirty="0"/>
              <a:t>, e.g.</a:t>
            </a:r>
          </a:p>
          <a:p>
            <a:pPr marL="0" indent="0">
              <a:buSzPct val="120000"/>
              <a:buNone/>
            </a:pPr>
            <a:r>
              <a:rPr lang="en-GB" sz="2400" dirty="0"/>
              <a:t>	failed = </a:t>
            </a:r>
            <a:r>
              <a:rPr lang="en-GB" sz="2400" dirty="0">
                <a:solidFill>
                  <a:srgbClr val="0000FF"/>
                </a:solidFill>
              </a:rPr>
              <a:t>False</a:t>
            </a:r>
          </a:p>
          <a:p>
            <a:pPr marL="0" indent="0">
              <a:buSzPct val="120000"/>
              <a:buNone/>
            </a:pPr>
            <a:r>
              <a:rPr lang="en-GB" sz="2400" dirty="0"/>
              <a:t>	passed = </a:t>
            </a:r>
            <a:r>
              <a:rPr lang="en-GB" sz="2400" dirty="0">
                <a:solidFill>
                  <a:srgbClr val="0000FF"/>
                </a:solidFill>
              </a:rPr>
              <a:t>True</a:t>
            </a:r>
          </a:p>
          <a:p>
            <a:pPr marL="0" indent="0">
              <a:buSzPct val="120000"/>
              <a:buNone/>
            </a:pPr>
            <a:endParaRPr lang="en-GB" sz="800" dirty="0"/>
          </a:p>
          <a:p>
            <a:pPr>
              <a:buSzPct val="120000"/>
              <a:buFont typeface="Wingdings" panose="05000000000000000000" pitchFamily="2" charset="2"/>
              <a:buChar char="§"/>
            </a:pPr>
            <a:r>
              <a:rPr lang="en-GB" sz="2400" dirty="0">
                <a:solidFill>
                  <a:srgbClr val="0000FF"/>
                </a:solidFill>
              </a:rPr>
              <a:t>True</a:t>
            </a:r>
            <a:r>
              <a:rPr lang="en-GB" sz="2400" dirty="0"/>
              <a:t> and </a:t>
            </a:r>
            <a:r>
              <a:rPr lang="en-GB" sz="2400" dirty="0">
                <a:solidFill>
                  <a:srgbClr val="0000FF"/>
                </a:solidFill>
              </a:rPr>
              <a:t>False</a:t>
            </a:r>
            <a:r>
              <a:rPr lang="en-GB" sz="2400" dirty="0"/>
              <a:t> are special values, not numbers or strings.</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400" dirty="0">
                <a:solidFill>
                  <a:srgbClr val="0000FF"/>
                </a:solidFill>
              </a:rPr>
              <a:t>True</a:t>
            </a:r>
            <a:r>
              <a:rPr lang="en-GB" sz="2400" dirty="0"/>
              <a:t> and </a:t>
            </a:r>
            <a:r>
              <a:rPr lang="en-GB" sz="2400" dirty="0">
                <a:solidFill>
                  <a:srgbClr val="0000FF"/>
                </a:solidFill>
              </a:rPr>
              <a:t>False</a:t>
            </a:r>
            <a:r>
              <a:rPr lang="en-GB" sz="2400" dirty="0"/>
              <a:t> are reserved words</a:t>
            </a:r>
          </a:p>
          <a:p>
            <a:pPr lvl="1">
              <a:buSzPct val="120000"/>
              <a:buFont typeface="Wingdings" panose="05000000000000000000" pitchFamily="2" charset="2"/>
              <a:buChar char="§"/>
            </a:pPr>
            <a:r>
              <a:rPr lang="en-GB" sz="2000" dirty="0"/>
              <a:t>What about </a:t>
            </a:r>
            <a:r>
              <a:rPr lang="en-GB" sz="2000" dirty="0">
                <a:solidFill>
                  <a:srgbClr val="008000"/>
                </a:solidFill>
              </a:rPr>
              <a:t>true</a:t>
            </a:r>
            <a:r>
              <a:rPr lang="en-GB" sz="2000" dirty="0"/>
              <a:t> and </a:t>
            </a:r>
            <a:r>
              <a:rPr lang="en-GB" sz="2000" dirty="0">
                <a:solidFill>
                  <a:srgbClr val="008000"/>
                </a:solidFill>
              </a:rPr>
              <a:t>false</a:t>
            </a:r>
            <a:r>
              <a:rPr lang="en-GB" sz="2000" dirty="0"/>
              <a:t>?</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17</a:t>
            </a:fld>
            <a:endParaRPr lang="en-GB" altLang="en-US">
              <a:solidFill>
                <a:srgbClr val="000000"/>
              </a:solidFill>
            </a:endParaRPr>
          </a:p>
        </p:txBody>
      </p:sp>
    </p:spTree>
    <p:extLst>
      <p:ext uri="{BB962C8B-B14F-4D97-AF65-F5344CB8AC3E}">
        <p14:creationId xmlns:p14="http://schemas.microsoft.com/office/powerpoint/2010/main" val="371123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Boolean Operators</a:t>
            </a:r>
          </a:p>
        </p:txBody>
      </p:sp>
      <p:sp>
        <p:nvSpPr>
          <p:cNvPr id="8" name="Content Placeholder 7"/>
          <p:cNvSpPr>
            <a:spLocks noGrp="1"/>
          </p:cNvSpPr>
          <p:nvPr>
            <p:ph idx="1"/>
          </p:nvPr>
        </p:nvSpPr>
        <p:spPr>
          <a:xfrm>
            <a:off x="323528" y="2073424"/>
            <a:ext cx="8104115" cy="4479776"/>
          </a:xfrm>
        </p:spPr>
        <p:txBody>
          <a:bodyPr/>
          <a:lstStyle/>
          <a:p>
            <a:pPr>
              <a:buSzPct val="120000"/>
              <a:buFont typeface="Wingdings" panose="05000000000000000000" pitchFamily="2" charset="2"/>
              <a:buChar char="§"/>
            </a:pPr>
            <a:r>
              <a:rPr lang="en-GB" sz="2400" dirty="0"/>
              <a:t>A Boolean operator takes one or more Boolean values as input and produces a Boolean value as output.</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400" dirty="0"/>
              <a:t>Example: </a:t>
            </a:r>
            <a:r>
              <a:rPr lang="en-GB" sz="2400" dirty="0">
                <a:solidFill>
                  <a:srgbClr val="FF0000"/>
                </a:solidFill>
                <a:latin typeface="Courier New" panose="02070309020205020404" pitchFamily="49" charset="0"/>
                <a:cs typeface="Courier New" panose="02070309020205020404" pitchFamily="49" charset="0"/>
              </a:rPr>
              <a:t>and</a:t>
            </a:r>
          </a:p>
          <a:p>
            <a:pPr marL="0" indent="0">
              <a:buSzPct val="120000"/>
              <a:buNone/>
            </a:pPr>
            <a:r>
              <a:rPr lang="en-GB" sz="2400" dirty="0"/>
              <a:t>	</a:t>
            </a:r>
            <a:r>
              <a:rPr lang="en-GB" sz="2400" u="sng" dirty="0"/>
              <a:t>input</a:t>
            </a:r>
            <a:r>
              <a:rPr lang="en-GB" sz="2400" dirty="0"/>
              <a:t>: two Boolean values </a:t>
            </a:r>
            <a:r>
              <a:rPr lang="en-GB" sz="2400" dirty="0">
                <a:solidFill>
                  <a:srgbClr val="0000FF"/>
                </a:solidFill>
                <a:latin typeface="Courier New" panose="02070309020205020404" pitchFamily="49" charset="0"/>
                <a:cs typeface="Courier New" panose="02070309020205020404" pitchFamily="49" charset="0"/>
              </a:rPr>
              <a:t>True</a:t>
            </a:r>
            <a:r>
              <a:rPr lang="en-GB" sz="2400" dirty="0"/>
              <a:t>, </a:t>
            </a:r>
            <a:r>
              <a:rPr lang="en-GB" sz="2400" dirty="0">
                <a:solidFill>
                  <a:srgbClr val="0000FF"/>
                </a:solidFill>
                <a:latin typeface="Courier New" panose="02070309020205020404" pitchFamily="49" charset="0"/>
                <a:cs typeface="Courier New" panose="02070309020205020404" pitchFamily="49" charset="0"/>
              </a:rPr>
              <a:t>True</a:t>
            </a:r>
          </a:p>
          <a:p>
            <a:pPr marL="0" indent="0">
              <a:buSzPct val="120000"/>
              <a:buNone/>
            </a:pPr>
            <a:r>
              <a:rPr lang="en-GB" sz="2400" dirty="0"/>
              <a:t>	</a:t>
            </a:r>
            <a:r>
              <a:rPr lang="en-GB" sz="2400" u="sng" dirty="0"/>
              <a:t>output</a:t>
            </a:r>
            <a:r>
              <a:rPr lang="en-GB" sz="2400" dirty="0"/>
              <a:t>: </a:t>
            </a:r>
            <a:r>
              <a:rPr lang="en-GB" sz="2400" dirty="0">
                <a:solidFill>
                  <a:srgbClr val="0000FF"/>
                </a:solidFill>
                <a:latin typeface="Courier New" panose="02070309020205020404" pitchFamily="49" charset="0"/>
                <a:cs typeface="Courier New" panose="02070309020205020404" pitchFamily="49" charset="0"/>
              </a:rPr>
              <a:t>True</a:t>
            </a:r>
          </a:p>
          <a:p>
            <a:pPr marL="0" indent="0">
              <a:buSzPct val="120000"/>
              <a:buNone/>
            </a:pPr>
            <a:r>
              <a:rPr lang="en-GB" sz="2400" dirty="0"/>
              <a:t>	</a:t>
            </a:r>
            <a:r>
              <a:rPr lang="en-GB" sz="2400" dirty="0">
                <a:solidFill>
                  <a:srgbClr val="FF0000"/>
                </a:solidFill>
                <a:latin typeface="Courier New" panose="02070309020205020404" pitchFamily="49" charset="0"/>
                <a:cs typeface="Courier New" panose="02070309020205020404" pitchFamily="49" charset="0"/>
              </a:rPr>
              <a:t>and</a:t>
            </a:r>
            <a:r>
              <a:rPr lang="en-GB" sz="2400" dirty="0"/>
              <a:t> yields </a:t>
            </a:r>
            <a:r>
              <a:rPr lang="en-GB" sz="2400" dirty="0">
                <a:solidFill>
                  <a:srgbClr val="0000FF"/>
                </a:solidFill>
                <a:latin typeface="Courier New" panose="02070309020205020404" pitchFamily="49" charset="0"/>
                <a:cs typeface="Courier New" panose="02070309020205020404" pitchFamily="49" charset="0"/>
              </a:rPr>
              <a:t>True</a:t>
            </a:r>
            <a:r>
              <a:rPr lang="en-GB" sz="2400" dirty="0"/>
              <a:t> if </a:t>
            </a:r>
            <a:r>
              <a:rPr lang="en-GB" sz="2400" b="1" dirty="0"/>
              <a:t>both</a:t>
            </a:r>
            <a:r>
              <a:rPr lang="en-GB" sz="2400" dirty="0"/>
              <a:t> inputs are </a:t>
            </a:r>
            <a:r>
              <a:rPr lang="en-GB" sz="2400" dirty="0">
                <a:solidFill>
                  <a:srgbClr val="0000FF"/>
                </a:solidFill>
                <a:latin typeface="Courier New" panose="02070309020205020404" pitchFamily="49" charset="0"/>
                <a:cs typeface="Courier New" panose="02070309020205020404" pitchFamily="49" charset="0"/>
              </a:rPr>
              <a:t>True</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US" sz="2000" dirty="0"/>
              <a:t>Wave the</a:t>
            </a:r>
            <a:r>
              <a:rPr lang="en-US" sz="2000" dirty="0">
                <a:solidFill>
                  <a:srgbClr val="00B050"/>
                </a:solidFill>
              </a:rPr>
              <a:t> flag </a:t>
            </a:r>
            <a:r>
              <a:rPr lang="en-US" sz="2000" dirty="0"/>
              <a:t>when </a:t>
            </a:r>
            <a:r>
              <a:rPr lang="en-US" sz="2000" dirty="0">
                <a:solidFill>
                  <a:srgbClr val="7030A0"/>
                </a:solidFill>
              </a:rPr>
              <a:t>the road is clear </a:t>
            </a:r>
            <a:r>
              <a:rPr lang="en-US" sz="2000" dirty="0">
                <a:solidFill>
                  <a:srgbClr val="FF0000"/>
                </a:solidFill>
              </a:rPr>
              <a:t>and</a:t>
            </a:r>
            <a:r>
              <a:rPr lang="en-US" sz="2000" dirty="0"/>
              <a:t> </a:t>
            </a:r>
            <a:r>
              <a:rPr lang="en-US" sz="2000" dirty="0">
                <a:solidFill>
                  <a:srgbClr val="0070C0"/>
                </a:solidFill>
              </a:rPr>
              <a:t>the cars are ready</a:t>
            </a:r>
          </a:p>
          <a:p>
            <a:pPr lvl="1">
              <a:buSzPct val="120000"/>
              <a:buFont typeface="Wingdings" panose="05000000000000000000" pitchFamily="2" charset="2"/>
              <a:buChar char="§"/>
            </a:pPr>
            <a:r>
              <a:rPr lang="en-GB" sz="2000" dirty="0">
                <a:solidFill>
                  <a:srgbClr val="00B050"/>
                </a:solidFill>
                <a:latin typeface="Courier New"/>
                <a:cs typeface="Courier New"/>
              </a:rPr>
              <a:t>flag</a:t>
            </a:r>
            <a:r>
              <a:rPr lang="en-GB" sz="2000" dirty="0">
                <a:latin typeface="Courier New"/>
                <a:cs typeface="Courier New"/>
              </a:rPr>
              <a:t> = </a:t>
            </a:r>
            <a:r>
              <a:rPr lang="en-GB" sz="2000" dirty="0">
                <a:solidFill>
                  <a:srgbClr val="7030A0"/>
                </a:solidFill>
                <a:latin typeface="Courier New" panose="02070309020205020404" pitchFamily="49" charset="0"/>
                <a:cs typeface="Courier New" panose="02070309020205020404" pitchFamily="49" charset="0"/>
              </a:rPr>
              <a:t>True</a:t>
            </a:r>
            <a:r>
              <a:rPr lang="en-GB" sz="2000" dirty="0">
                <a:latin typeface="Courier New"/>
                <a:cs typeface="Courier New"/>
              </a:rPr>
              <a:t> </a:t>
            </a:r>
            <a:r>
              <a:rPr lang="en-GB" sz="2000" dirty="0">
                <a:solidFill>
                  <a:srgbClr val="FF0000"/>
                </a:solidFill>
                <a:latin typeface="Courier New" panose="02070309020205020404" pitchFamily="49" charset="0"/>
                <a:cs typeface="Courier New" panose="02070309020205020404" pitchFamily="49" charset="0"/>
              </a:rPr>
              <a:t>and</a:t>
            </a:r>
            <a:r>
              <a:rPr lang="en-GB" sz="2000" dirty="0">
                <a:latin typeface="Courier New"/>
                <a:cs typeface="Courier New"/>
              </a:rPr>
              <a:t> </a:t>
            </a:r>
            <a:r>
              <a:rPr lang="en-GB" sz="2000" dirty="0">
                <a:solidFill>
                  <a:srgbClr val="0070C0"/>
                </a:solidFill>
                <a:latin typeface="Courier New" panose="02070309020205020404" pitchFamily="49" charset="0"/>
                <a:cs typeface="Courier New" panose="02070309020205020404" pitchFamily="49" charset="0"/>
              </a:rPr>
              <a:t>True</a:t>
            </a:r>
          </a:p>
          <a:p>
            <a:pPr lvl="1">
              <a:buSzPct val="120000"/>
              <a:buFont typeface="Wingdings" panose="05000000000000000000" pitchFamily="2" charset="2"/>
              <a:buChar char="§"/>
            </a:pPr>
            <a:r>
              <a:rPr lang="en-GB" sz="2000" dirty="0"/>
              <a:t>The Boolean variable </a:t>
            </a:r>
            <a:r>
              <a:rPr lang="en-GB" sz="2000" dirty="0">
                <a:solidFill>
                  <a:srgbClr val="00B050"/>
                </a:solidFill>
                <a:latin typeface="Courier New" panose="02070309020205020404" pitchFamily="49" charset="0"/>
                <a:cs typeface="Courier New" panose="02070309020205020404" pitchFamily="49" charset="0"/>
              </a:rPr>
              <a:t>flag</a:t>
            </a:r>
            <a:r>
              <a:rPr lang="en-GB" sz="2000" dirty="0"/>
              <a:t> has the value </a:t>
            </a:r>
            <a:r>
              <a:rPr lang="en-GB" sz="2000" dirty="0">
                <a:solidFill>
                  <a:srgbClr val="0000FF"/>
                </a:solidFill>
                <a:latin typeface="Courier New" panose="02070309020205020404" pitchFamily="49" charset="0"/>
                <a:cs typeface="Courier New" panose="02070309020205020404" pitchFamily="49" charset="0"/>
              </a:rPr>
              <a:t>True</a:t>
            </a:r>
            <a:r>
              <a:rPr lang="en-GB" sz="2000" dirty="0"/>
              <a:t> </a:t>
            </a:r>
          </a:p>
          <a:p>
            <a:pPr>
              <a:buSzPct val="120000"/>
              <a:buFont typeface="Wingdings" panose="05000000000000000000" pitchFamily="2" charset="2"/>
              <a:buChar char="§"/>
            </a:pPr>
            <a:endParaRPr lang="en-US" sz="2400" dirty="0">
              <a:solidFill>
                <a:srgbClr val="0070C0"/>
              </a:solidFill>
            </a:endParaRPr>
          </a:p>
          <a:p>
            <a:pPr>
              <a:buSzPct val="120000"/>
            </a:pPr>
            <a:endParaRPr lang="en-GB" sz="2400" dirty="0"/>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18</a:t>
            </a:fld>
            <a:endParaRPr lang="en-GB" altLang="en-US">
              <a:solidFill>
                <a:srgbClr val="000000"/>
              </a:solidFill>
            </a:endParaRPr>
          </a:p>
        </p:txBody>
      </p:sp>
      <p:pic>
        <p:nvPicPr>
          <p:cNvPr id="9" name="Picture 8">
            <a:extLst>
              <a:ext uri="{FF2B5EF4-FFF2-40B4-BE49-F238E27FC236}">
                <a16:creationId xmlns:a16="http://schemas.microsoft.com/office/drawing/2014/main" id="{6A9D7CE0-0DBA-6249-A995-5460E4C79F3E}"/>
              </a:ext>
            </a:extLst>
          </p:cNvPr>
          <p:cNvPicPr>
            <a:picLocks noChangeAspect="1"/>
          </p:cNvPicPr>
          <p:nvPr/>
        </p:nvPicPr>
        <p:blipFill>
          <a:blip r:embed="rId2"/>
          <a:stretch>
            <a:fillRect/>
          </a:stretch>
        </p:blipFill>
        <p:spPr>
          <a:xfrm>
            <a:off x="7084709" y="3553308"/>
            <a:ext cx="1752127" cy="1169545"/>
          </a:xfrm>
          <a:prstGeom prst="rect">
            <a:avLst/>
          </a:prstGeom>
        </p:spPr>
      </p:pic>
    </p:spTree>
    <p:extLst>
      <p:ext uri="{BB962C8B-B14F-4D97-AF65-F5344CB8AC3E}">
        <p14:creationId xmlns:p14="http://schemas.microsoft.com/office/powerpoint/2010/main" val="251214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Truth Tables</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19</a:t>
            </a:fld>
            <a:endParaRPr lang="en-GB" altLang="en-US">
              <a:solidFill>
                <a:srgbClr val="000000"/>
              </a:solidFill>
            </a:endParaRPr>
          </a:p>
        </p:txBody>
      </p:sp>
      <p:graphicFrame>
        <p:nvGraphicFramePr>
          <p:cNvPr id="3" name="Table 2"/>
          <p:cNvGraphicFramePr>
            <a:graphicFrameLocks noGrp="1"/>
          </p:cNvGraphicFramePr>
          <p:nvPr/>
        </p:nvGraphicFramePr>
        <p:xfrm>
          <a:off x="482353" y="2234598"/>
          <a:ext cx="3873623" cy="1956755"/>
        </p:xfrm>
        <a:graphic>
          <a:graphicData uri="http://schemas.openxmlformats.org/drawingml/2006/table">
            <a:tbl>
              <a:tblPr firstRow="1" firstCol="1" bandRow="1"/>
              <a:tblGrid>
                <a:gridCol w="991580">
                  <a:extLst>
                    <a:ext uri="{9D8B030D-6E8A-4147-A177-3AD203B41FA5}">
                      <a16:colId xmlns:a16="http://schemas.microsoft.com/office/drawing/2014/main" val="20000"/>
                    </a:ext>
                  </a:extLst>
                </a:gridCol>
                <a:gridCol w="1005364">
                  <a:extLst>
                    <a:ext uri="{9D8B030D-6E8A-4147-A177-3AD203B41FA5}">
                      <a16:colId xmlns:a16="http://schemas.microsoft.com/office/drawing/2014/main" val="20001"/>
                    </a:ext>
                  </a:extLst>
                </a:gridCol>
                <a:gridCol w="1876679">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A </a:t>
                      </a:r>
                      <a:r>
                        <a:rPr lang="en-GB" sz="2400" b="1" dirty="0">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and</a:t>
                      </a:r>
                      <a:r>
                        <a:rPr lang="en-GB" sz="2400" dirty="0">
                          <a:effectLst/>
                          <a:latin typeface="+mn-lt"/>
                          <a:ea typeface="Calibri" panose="020F0502020204030204" pitchFamily="34" charset="0"/>
                          <a:cs typeface="Times New Roman" panose="02020603050405020304" pitchFamily="18" charset="0"/>
                        </a:rPr>
                        <a:t> 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True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True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6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sz="4000" dirty="0"/>
              <a:t>Revision: Strings</a:t>
            </a:r>
          </a:p>
        </p:txBody>
      </p:sp>
      <p:sp>
        <p:nvSpPr>
          <p:cNvPr id="8" name="Content Placeholder 7"/>
          <p:cNvSpPr>
            <a:spLocks noGrp="1"/>
          </p:cNvSpPr>
          <p:nvPr>
            <p:ph idx="1"/>
          </p:nvPr>
        </p:nvSpPr>
        <p:spPr>
          <a:xfrm>
            <a:off x="582685" y="1988840"/>
            <a:ext cx="8104115" cy="3384376"/>
          </a:xfrm>
        </p:spPr>
        <p:txBody>
          <a:bodyPr/>
          <a:lstStyle/>
          <a:p>
            <a:pPr>
              <a:buSzPct val="120000"/>
              <a:buFont typeface="Wingdings" panose="05000000000000000000" pitchFamily="2" charset="2"/>
              <a:buChar char="§"/>
            </a:pPr>
            <a:r>
              <a:rPr lang="en-GB" sz="2400" dirty="0"/>
              <a:t>String literals: 				</a:t>
            </a:r>
          </a:p>
          <a:p>
            <a:pPr lvl="1">
              <a:buSzPct val="120000"/>
              <a:buFont typeface="Wingdings" panose="05000000000000000000" pitchFamily="2" charset="2"/>
              <a:buChar char="§"/>
            </a:pPr>
            <a:r>
              <a:rPr lang="en-GB" sz="2000" dirty="0"/>
              <a:t>"Hello", 'World!'</a:t>
            </a:r>
          </a:p>
          <a:p>
            <a:pPr>
              <a:buSzPct val="120000"/>
              <a:buFont typeface="Wingdings" panose="05000000000000000000" pitchFamily="2" charset="2"/>
              <a:buChar char="§"/>
            </a:pPr>
            <a:r>
              <a:rPr lang="en-GB" sz="2400" dirty="0"/>
              <a:t>Length: </a:t>
            </a:r>
            <a:r>
              <a:rPr lang="en-GB" sz="2400" dirty="0" err="1">
                <a:latin typeface="Courier New"/>
                <a:cs typeface="Courier New"/>
              </a:rPr>
              <a:t>len</a:t>
            </a:r>
            <a:r>
              <a:rPr lang="en-GB" sz="2400" dirty="0">
                <a:latin typeface="Courier New"/>
                <a:cs typeface="Courier New"/>
              </a:rPr>
              <a:t>("Hello")      	</a:t>
            </a:r>
          </a:p>
          <a:p>
            <a:pPr lvl="1">
              <a:buSzPct val="120000"/>
              <a:buFont typeface="Wingdings" panose="05000000000000000000" pitchFamily="2" charset="2"/>
              <a:buChar char="§"/>
            </a:pPr>
            <a:r>
              <a:rPr lang="en-GB" sz="2000" dirty="0"/>
              <a:t># value 5</a:t>
            </a:r>
          </a:p>
          <a:p>
            <a:pPr>
              <a:buSzPct val="120000"/>
              <a:buFont typeface="Wingdings" panose="05000000000000000000" pitchFamily="2" charset="2"/>
              <a:buChar char="§"/>
            </a:pPr>
            <a:r>
              <a:rPr lang="en-GB" sz="2400" dirty="0"/>
              <a:t>Convert a number to a string:</a:t>
            </a:r>
          </a:p>
          <a:p>
            <a:pPr lvl="1">
              <a:buSzPct val="120000"/>
              <a:buFont typeface="Wingdings" panose="05000000000000000000" pitchFamily="2" charset="2"/>
              <a:buChar char="§"/>
            </a:pPr>
            <a:r>
              <a:rPr lang="en-GB" sz="2000" dirty="0" err="1">
                <a:latin typeface="Courier New"/>
                <a:cs typeface="Courier New"/>
              </a:rPr>
              <a:t>str</a:t>
            </a:r>
            <a:r>
              <a:rPr lang="en-GB" sz="2000" dirty="0">
                <a:latin typeface="Courier New"/>
                <a:cs typeface="Courier New"/>
              </a:rPr>
              <a:t>(5)</a:t>
            </a:r>
            <a:r>
              <a:rPr lang="en-GB" sz="2000" dirty="0"/>
              <a:t>          		</a:t>
            </a:r>
          </a:p>
          <a:p>
            <a:pPr marL="457200" lvl="1" indent="0">
              <a:buSzPct val="120000"/>
              <a:buNone/>
            </a:pPr>
            <a:r>
              <a:rPr lang="en-GB" sz="2400" dirty="0"/>
              <a:t>	</a:t>
            </a:r>
            <a:r>
              <a:rPr lang="en-GB" sz="2000" dirty="0"/>
              <a:t># value "5"</a:t>
            </a:r>
          </a:p>
          <a:p>
            <a:pPr lvl="1">
              <a:buSzPct val="120000"/>
              <a:buFont typeface="Wingdings" pitchFamily="2" charset="2"/>
              <a:buChar char="§"/>
            </a:pPr>
            <a:r>
              <a:rPr lang="en-GB" sz="2000" dirty="0" err="1">
                <a:latin typeface="Courier New"/>
                <a:cs typeface="Courier New"/>
              </a:rPr>
              <a:t>str</a:t>
            </a:r>
            <a:r>
              <a:rPr lang="en-GB" sz="2000" dirty="0">
                <a:latin typeface="Courier New"/>
                <a:cs typeface="Courier New"/>
              </a:rPr>
              <a:t>(34.2)      </a:t>
            </a:r>
            <a:r>
              <a:rPr lang="en-GB" sz="2400" dirty="0">
                <a:latin typeface="Courier New"/>
                <a:cs typeface="Courier New"/>
              </a:rPr>
              <a:t>		</a:t>
            </a:r>
          </a:p>
          <a:p>
            <a:pPr marL="457200" lvl="1" indent="0">
              <a:buSzPct val="120000"/>
              <a:buNone/>
            </a:pPr>
            <a:r>
              <a:rPr lang="en-GB" sz="2400" dirty="0">
                <a:latin typeface="Courier New"/>
                <a:cs typeface="Courier New"/>
              </a:rPr>
              <a:t>	</a:t>
            </a:r>
            <a:r>
              <a:rPr lang="en-GB" sz="2000" dirty="0"/>
              <a:t># value "34.2"</a:t>
            </a:r>
          </a:p>
          <a:p>
            <a:pPr>
              <a:buSzPct val="120000"/>
              <a:buFont typeface="Wingdings" panose="05000000000000000000" pitchFamily="2" charset="2"/>
              <a:buChar char="§"/>
            </a:pPr>
            <a:r>
              <a:rPr lang="en-GB" sz="2400" dirty="0"/>
              <a:t>String concatenation: </a:t>
            </a:r>
            <a:r>
              <a:rPr lang="en-GB" sz="2400" dirty="0">
                <a:latin typeface="Courier New"/>
                <a:cs typeface="Courier New"/>
              </a:rPr>
              <a:t>"H"+"W"</a:t>
            </a:r>
            <a:r>
              <a:rPr lang="en-GB" sz="2400" dirty="0"/>
              <a:t> 	</a:t>
            </a:r>
          </a:p>
          <a:p>
            <a:pPr lvl="1">
              <a:buSzPct val="120000"/>
              <a:buFont typeface="Wingdings" panose="05000000000000000000" pitchFamily="2" charset="2"/>
              <a:buChar char="§"/>
            </a:pPr>
            <a:r>
              <a:rPr lang="en-GB" sz="2000" dirty="0"/>
              <a:t># value "HW"</a:t>
            </a:r>
          </a:p>
        </p:txBody>
      </p:sp>
      <p:sp>
        <p:nvSpPr>
          <p:cNvPr id="5" name="Footer Placeholder 4"/>
          <p:cNvSpPr>
            <a:spLocks noGrp="1"/>
          </p:cNvSpPr>
          <p:nvPr>
            <p:ph type="ftr" sz="quarter" idx="11"/>
          </p:nvPr>
        </p:nvSpPr>
        <p:spPr/>
        <p:txBody>
          <a:bodyPr/>
          <a:lstStyle/>
          <a:p>
            <a:pPr>
              <a:defRPr/>
            </a:pPr>
            <a:r>
              <a:rPr lang="en-GB" dirty="0"/>
              <a:t>PFE Section 2.4.4</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pPr/>
              <a:t>2</a:t>
            </a:fld>
            <a:endParaRPr lang="en-GB" altLang="en-US"/>
          </a:p>
        </p:txBody>
      </p:sp>
      <p:sp>
        <p:nvSpPr>
          <p:cNvPr id="9" name="Rectangle 8"/>
          <p:cNvSpPr/>
          <p:nvPr/>
        </p:nvSpPr>
        <p:spPr bwMode="auto">
          <a:xfrm>
            <a:off x="6156176" y="2474894"/>
            <a:ext cx="2304256" cy="4320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98449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Boolean Operators</a:t>
            </a:r>
          </a:p>
        </p:txBody>
      </p:sp>
      <p:sp>
        <p:nvSpPr>
          <p:cNvPr id="8" name="Content Placeholder 7"/>
          <p:cNvSpPr>
            <a:spLocks noGrp="1"/>
          </p:cNvSpPr>
          <p:nvPr>
            <p:ph idx="1"/>
          </p:nvPr>
        </p:nvSpPr>
        <p:spPr>
          <a:xfrm>
            <a:off x="457200" y="2132856"/>
            <a:ext cx="8104115" cy="4479776"/>
          </a:xfrm>
        </p:spPr>
        <p:txBody>
          <a:bodyPr/>
          <a:lstStyle/>
          <a:p>
            <a:pPr>
              <a:buSzPct val="120000"/>
              <a:buFont typeface="Wingdings" panose="05000000000000000000" pitchFamily="2" charset="2"/>
              <a:buChar char="§"/>
            </a:pPr>
            <a:r>
              <a:rPr lang="en-GB" sz="2400" dirty="0"/>
              <a:t>A Boolean operator takes one or more Boolean values as input and produces a Boolean value as output.</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400" dirty="0"/>
              <a:t>Example: </a:t>
            </a:r>
            <a:r>
              <a:rPr lang="en-GB" sz="2400" dirty="0">
                <a:solidFill>
                  <a:srgbClr val="FF0000"/>
                </a:solidFill>
                <a:latin typeface="Courier New" panose="02070309020205020404" pitchFamily="49" charset="0"/>
                <a:cs typeface="Courier New" panose="02070309020205020404" pitchFamily="49" charset="0"/>
              </a:rPr>
              <a:t>or</a:t>
            </a:r>
          </a:p>
          <a:p>
            <a:pPr marL="0" indent="0">
              <a:buSzPct val="120000"/>
              <a:buNone/>
            </a:pPr>
            <a:r>
              <a:rPr lang="en-GB" sz="2400" dirty="0"/>
              <a:t>	</a:t>
            </a:r>
            <a:r>
              <a:rPr lang="en-GB" sz="2400" u="sng" dirty="0"/>
              <a:t>input</a:t>
            </a:r>
            <a:r>
              <a:rPr lang="en-GB" sz="2400" dirty="0"/>
              <a:t>: two Boolean values </a:t>
            </a:r>
            <a:r>
              <a:rPr lang="en-GB" sz="2400" dirty="0">
                <a:solidFill>
                  <a:srgbClr val="0000FF"/>
                </a:solidFill>
                <a:latin typeface="Courier New" panose="02070309020205020404" pitchFamily="49" charset="0"/>
                <a:cs typeface="Courier New" panose="02070309020205020404" pitchFamily="49" charset="0"/>
              </a:rPr>
              <a:t>True</a:t>
            </a:r>
            <a:r>
              <a:rPr lang="en-GB" sz="2400" dirty="0"/>
              <a:t>, </a:t>
            </a:r>
            <a:r>
              <a:rPr lang="en-GB" sz="2400" dirty="0">
                <a:solidFill>
                  <a:srgbClr val="0000FF"/>
                </a:solidFill>
                <a:latin typeface="Courier New" panose="02070309020205020404" pitchFamily="49" charset="0"/>
                <a:cs typeface="Courier New" panose="02070309020205020404" pitchFamily="49" charset="0"/>
              </a:rPr>
              <a:t>False</a:t>
            </a:r>
          </a:p>
          <a:p>
            <a:pPr marL="0" indent="0">
              <a:buSzPct val="120000"/>
              <a:buNone/>
            </a:pPr>
            <a:r>
              <a:rPr lang="en-GB" sz="2400" dirty="0"/>
              <a:t>	</a:t>
            </a:r>
            <a:r>
              <a:rPr lang="en-GB" sz="2400" u="sng" dirty="0"/>
              <a:t>output</a:t>
            </a:r>
            <a:r>
              <a:rPr lang="en-GB" sz="2400" dirty="0"/>
              <a:t>: </a:t>
            </a:r>
            <a:r>
              <a:rPr lang="en-GB" sz="2400" dirty="0">
                <a:solidFill>
                  <a:srgbClr val="0000FF"/>
                </a:solidFill>
                <a:latin typeface="Courier New" panose="02070309020205020404" pitchFamily="49" charset="0"/>
                <a:cs typeface="Courier New" panose="02070309020205020404" pitchFamily="49" charset="0"/>
              </a:rPr>
              <a:t>True</a:t>
            </a:r>
          </a:p>
          <a:p>
            <a:pPr marL="0" indent="0">
              <a:buSzPct val="120000"/>
              <a:buNone/>
            </a:pPr>
            <a:r>
              <a:rPr lang="en-GB" sz="2400" dirty="0"/>
              <a:t>	</a:t>
            </a:r>
            <a:r>
              <a:rPr lang="en-GB" sz="2400" dirty="0">
                <a:solidFill>
                  <a:srgbClr val="FF0000"/>
                </a:solidFill>
                <a:latin typeface="Courier New" panose="02070309020205020404" pitchFamily="49" charset="0"/>
                <a:cs typeface="Courier New" panose="02070309020205020404" pitchFamily="49" charset="0"/>
              </a:rPr>
              <a:t>or</a:t>
            </a:r>
            <a:r>
              <a:rPr lang="en-GB" sz="2400" dirty="0"/>
              <a:t> yields </a:t>
            </a:r>
            <a:r>
              <a:rPr lang="en-GB" sz="2400" dirty="0">
                <a:solidFill>
                  <a:srgbClr val="0000FF"/>
                </a:solidFill>
                <a:latin typeface="Courier New" panose="02070309020205020404" pitchFamily="49" charset="0"/>
                <a:cs typeface="Courier New" panose="02070309020205020404" pitchFamily="49" charset="0"/>
              </a:rPr>
              <a:t>True</a:t>
            </a:r>
            <a:r>
              <a:rPr lang="en-GB" sz="2400" dirty="0"/>
              <a:t> if at least one input is </a:t>
            </a:r>
            <a:r>
              <a:rPr lang="en-GB" sz="2400" dirty="0">
                <a:solidFill>
                  <a:srgbClr val="0000FF"/>
                </a:solidFill>
                <a:latin typeface="Courier New" panose="02070309020205020404" pitchFamily="49" charset="0"/>
                <a:cs typeface="Courier New" panose="02070309020205020404" pitchFamily="49" charset="0"/>
              </a:rPr>
              <a:t>True</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endParaRPr lang="en-GB" sz="800" dirty="0"/>
          </a:p>
          <a:p>
            <a:r>
              <a:rPr lang="en-US" sz="2000" dirty="0">
                <a:solidFill>
                  <a:srgbClr val="00B050"/>
                </a:solidFill>
              </a:rPr>
              <a:t>Fail</a:t>
            </a:r>
            <a:r>
              <a:rPr lang="en-US" sz="2000" dirty="0"/>
              <a:t> the game if </a:t>
            </a:r>
            <a:r>
              <a:rPr lang="en-US" sz="2000" dirty="0">
                <a:solidFill>
                  <a:srgbClr val="7030A0"/>
                </a:solidFill>
              </a:rPr>
              <a:t>bumping</a:t>
            </a:r>
            <a:r>
              <a:rPr lang="zh-CN" altLang="en-US" sz="2000" dirty="0">
                <a:solidFill>
                  <a:srgbClr val="7030A0"/>
                </a:solidFill>
              </a:rPr>
              <a:t> </a:t>
            </a:r>
            <a:r>
              <a:rPr lang="en-US" altLang="zh-CN" sz="2000" dirty="0">
                <a:solidFill>
                  <a:srgbClr val="7030A0"/>
                </a:solidFill>
              </a:rPr>
              <a:t>into a poisonous mushroom </a:t>
            </a:r>
            <a:r>
              <a:rPr lang="en-US" altLang="zh-CN" sz="2000" dirty="0">
                <a:solidFill>
                  <a:srgbClr val="FF0000"/>
                </a:solidFill>
              </a:rPr>
              <a:t>or</a:t>
            </a:r>
            <a:r>
              <a:rPr lang="en-US" altLang="zh-CN" sz="2000" dirty="0"/>
              <a:t> </a:t>
            </a:r>
            <a:r>
              <a:rPr lang="en-US" altLang="zh-CN" sz="2000" dirty="0">
                <a:solidFill>
                  <a:srgbClr val="0070C0"/>
                </a:solidFill>
              </a:rPr>
              <a:t>time is up</a:t>
            </a:r>
            <a:endParaRPr lang="en-US" altLang="zh-CN" sz="2000" dirty="0"/>
          </a:p>
          <a:p>
            <a:pPr lvl="1">
              <a:buSzPct val="120000"/>
              <a:buFont typeface="Wingdings" panose="05000000000000000000" pitchFamily="2" charset="2"/>
              <a:buChar char="§"/>
            </a:pPr>
            <a:r>
              <a:rPr lang="en-GB" sz="2000" dirty="0">
                <a:solidFill>
                  <a:srgbClr val="00B050"/>
                </a:solidFill>
                <a:latin typeface="Courier New"/>
                <a:cs typeface="Courier New"/>
              </a:rPr>
              <a:t>fail</a:t>
            </a:r>
            <a:r>
              <a:rPr lang="en-GB" sz="2000" dirty="0">
                <a:latin typeface="Courier New"/>
                <a:cs typeface="Courier New"/>
              </a:rPr>
              <a:t> = </a:t>
            </a:r>
            <a:r>
              <a:rPr lang="en-GB" sz="2000">
                <a:solidFill>
                  <a:srgbClr val="7030A0"/>
                </a:solidFill>
                <a:latin typeface="Courier New" panose="02070309020205020404" pitchFamily="49" charset="0"/>
                <a:cs typeface="Courier New" panose="02070309020205020404" pitchFamily="49" charset="0"/>
              </a:rPr>
              <a:t>True</a:t>
            </a:r>
            <a:r>
              <a:rPr lang="en-GB" sz="2000">
                <a:latin typeface="Courier New"/>
                <a:cs typeface="Courier New"/>
              </a:rPr>
              <a:t> </a:t>
            </a:r>
            <a:r>
              <a:rPr lang="en-GB" sz="2000" dirty="0">
                <a:solidFill>
                  <a:srgbClr val="FF0000"/>
                </a:solidFill>
                <a:latin typeface="Courier New" panose="02070309020205020404" pitchFamily="49" charset="0"/>
                <a:cs typeface="Courier New" panose="02070309020205020404" pitchFamily="49" charset="0"/>
              </a:rPr>
              <a:t>o</a:t>
            </a:r>
            <a:r>
              <a:rPr lang="en-GB" sz="2000">
                <a:solidFill>
                  <a:srgbClr val="FF0000"/>
                </a:solidFill>
                <a:latin typeface="Courier New" panose="02070309020205020404" pitchFamily="49" charset="0"/>
                <a:cs typeface="Courier New" panose="02070309020205020404" pitchFamily="49" charset="0"/>
              </a:rPr>
              <a:t>r</a:t>
            </a:r>
            <a:r>
              <a:rPr lang="en-GB" sz="2000">
                <a:latin typeface="Courier New"/>
                <a:cs typeface="Courier New"/>
              </a:rPr>
              <a:t> </a:t>
            </a:r>
            <a:r>
              <a:rPr lang="en-GB" sz="2000" dirty="0">
                <a:solidFill>
                  <a:srgbClr val="0070C0"/>
                </a:solidFill>
                <a:latin typeface="Courier New" panose="02070309020205020404" pitchFamily="49" charset="0"/>
                <a:cs typeface="Courier New" panose="02070309020205020404" pitchFamily="49" charset="0"/>
              </a:rPr>
              <a:t>False</a:t>
            </a:r>
          </a:p>
          <a:p>
            <a:pPr lvl="1">
              <a:buSzPct val="120000"/>
              <a:buFont typeface="Wingdings" panose="05000000000000000000" pitchFamily="2" charset="2"/>
              <a:buChar char="§"/>
            </a:pPr>
            <a:r>
              <a:rPr lang="en-GB" sz="2000" dirty="0"/>
              <a:t>The Boolean variable </a:t>
            </a:r>
            <a:r>
              <a:rPr lang="en-GB" sz="2000" dirty="0">
                <a:solidFill>
                  <a:srgbClr val="00B050"/>
                </a:solidFill>
                <a:latin typeface="Courier New" panose="02070309020205020404" pitchFamily="49" charset="0"/>
                <a:cs typeface="Courier New" panose="02070309020205020404" pitchFamily="49" charset="0"/>
              </a:rPr>
              <a:t>fail</a:t>
            </a:r>
            <a:r>
              <a:rPr lang="en-GB" sz="2000" dirty="0"/>
              <a:t> has the value </a:t>
            </a:r>
            <a:r>
              <a:rPr lang="en-GB" sz="2000" dirty="0">
                <a:solidFill>
                  <a:srgbClr val="0000FF"/>
                </a:solidFill>
                <a:latin typeface="Courier New" panose="02070309020205020404" pitchFamily="49" charset="0"/>
                <a:cs typeface="Courier New" panose="02070309020205020404" pitchFamily="49" charset="0"/>
              </a:rPr>
              <a:t>True</a:t>
            </a:r>
            <a:r>
              <a:rPr lang="en-GB" sz="2000" dirty="0"/>
              <a:t> </a:t>
            </a:r>
          </a:p>
          <a:p>
            <a:pPr>
              <a:buSzPct val="120000"/>
              <a:buFont typeface="Wingdings" panose="05000000000000000000" pitchFamily="2" charset="2"/>
              <a:buChar char="§"/>
            </a:pPr>
            <a:endParaRPr lang="en-US" sz="2400" dirty="0">
              <a:solidFill>
                <a:srgbClr val="0070C0"/>
              </a:solidFill>
            </a:endParaRPr>
          </a:p>
          <a:p>
            <a:pPr>
              <a:buSzPct val="120000"/>
            </a:pPr>
            <a:endParaRPr lang="en-GB" sz="2400" dirty="0"/>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20</a:t>
            </a:fld>
            <a:endParaRPr lang="en-GB" altLang="en-US" dirty="0">
              <a:solidFill>
                <a:srgbClr val="000000"/>
              </a:solidFill>
            </a:endParaRPr>
          </a:p>
        </p:txBody>
      </p:sp>
      <p:pic>
        <p:nvPicPr>
          <p:cNvPr id="9" name="Picture 8">
            <a:extLst>
              <a:ext uri="{FF2B5EF4-FFF2-40B4-BE49-F238E27FC236}">
                <a16:creationId xmlns:a16="http://schemas.microsoft.com/office/drawing/2014/main" id="{096EDA11-BBF6-C64E-9962-49BBE602055C}"/>
              </a:ext>
            </a:extLst>
          </p:cNvPr>
          <p:cNvPicPr>
            <a:picLocks noChangeAspect="1"/>
          </p:cNvPicPr>
          <p:nvPr/>
        </p:nvPicPr>
        <p:blipFill>
          <a:blip r:embed="rId2"/>
          <a:stretch>
            <a:fillRect/>
          </a:stretch>
        </p:blipFill>
        <p:spPr>
          <a:xfrm>
            <a:off x="7711387" y="4200808"/>
            <a:ext cx="964086" cy="964086"/>
          </a:xfrm>
          <a:prstGeom prst="rect">
            <a:avLst/>
          </a:prstGeom>
        </p:spPr>
      </p:pic>
      <p:pic>
        <p:nvPicPr>
          <p:cNvPr id="11" name="Picture 10">
            <a:extLst>
              <a:ext uri="{FF2B5EF4-FFF2-40B4-BE49-F238E27FC236}">
                <a16:creationId xmlns:a16="http://schemas.microsoft.com/office/drawing/2014/main" id="{5F97BA91-FEF0-764B-B665-1CB0F50E991D}"/>
              </a:ext>
            </a:extLst>
          </p:cNvPr>
          <p:cNvPicPr>
            <a:picLocks noChangeAspect="1"/>
          </p:cNvPicPr>
          <p:nvPr/>
        </p:nvPicPr>
        <p:blipFill>
          <a:blip r:embed="rId3"/>
          <a:stretch>
            <a:fillRect/>
          </a:stretch>
        </p:blipFill>
        <p:spPr>
          <a:xfrm>
            <a:off x="7711387" y="3164373"/>
            <a:ext cx="973330" cy="969004"/>
          </a:xfrm>
          <a:prstGeom prst="rect">
            <a:avLst/>
          </a:prstGeom>
        </p:spPr>
      </p:pic>
    </p:spTree>
    <p:extLst>
      <p:ext uri="{BB962C8B-B14F-4D97-AF65-F5344CB8AC3E}">
        <p14:creationId xmlns:p14="http://schemas.microsoft.com/office/powerpoint/2010/main" val="117740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Truth Tables</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21</a:t>
            </a:fld>
            <a:endParaRPr lang="en-GB" altLang="en-US">
              <a:solidFill>
                <a:srgbClr val="000000"/>
              </a:solidFill>
            </a:endParaRPr>
          </a:p>
        </p:txBody>
      </p:sp>
      <p:graphicFrame>
        <p:nvGraphicFramePr>
          <p:cNvPr id="3" name="Table 2"/>
          <p:cNvGraphicFramePr>
            <a:graphicFrameLocks noGrp="1"/>
          </p:cNvGraphicFramePr>
          <p:nvPr/>
        </p:nvGraphicFramePr>
        <p:xfrm>
          <a:off x="482353" y="2234598"/>
          <a:ext cx="3873623" cy="1956755"/>
        </p:xfrm>
        <a:graphic>
          <a:graphicData uri="http://schemas.openxmlformats.org/drawingml/2006/table">
            <a:tbl>
              <a:tblPr firstRow="1" firstCol="1" bandRow="1"/>
              <a:tblGrid>
                <a:gridCol w="991580">
                  <a:extLst>
                    <a:ext uri="{9D8B030D-6E8A-4147-A177-3AD203B41FA5}">
                      <a16:colId xmlns:a16="http://schemas.microsoft.com/office/drawing/2014/main" val="20000"/>
                    </a:ext>
                  </a:extLst>
                </a:gridCol>
                <a:gridCol w="1005364">
                  <a:extLst>
                    <a:ext uri="{9D8B030D-6E8A-4147-A177-3AD203B41FA5}">
                      <a16:colId xmlns:a16="http://schemas.microsoft.com/office/drawing/2014/main" val="20001"/>
                    </a:ext>
                  </a:extLst>
                </a:gridCol>
                <a:gridCol w="1876679">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A </a:t>
                      </a:r>
                      <a:r>
                        <a:rPr lang="en-GB" sz="2400" b="1" dirty="0">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and</a:t>
                      </a:r>
                      <a:r>
                        <a:rPr lang="en-GB" sz="2400" dirty="0">
                          <a:effectLst/>
                          <a:latin typeface="+mn-lt"/>
                          <a:ea typeface="Calibri" panose="020F0502020204030204" pitchFamily="34" charset="0"/>
                          <a:cs typeface="Times New Roman" panose="02020603050405020304" pitchFamily="18" charset="0"/>
                        </a:rPr>
                        <a:t> 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True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True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nvGraphicFramePr>
        <p:xfrm>
          <a:off x="4716016" y="2234598"/>
          <a:ext cx="3873623" cy="1956755"/>
        </p:xfrm>
        <a:graphic>
          <a:graphicData uri="http://schemas.openxmlformats.org/drawingml/2006/table">
            <a:tbl>
              <a:tblPr firstRow="1" firstCol="1" bandRow="1"/>
              <a:tblGrid>
                <a:gridCol w="940834">
                  <a:extLst>
                    <a:ext uri="{9D8B030D-6E8A-4147-A177-3AD203B41FA5}">
                      <a16:colId xmlns:a16="http://schemas.microsoft.com/office/drawing/2014/main" val="20000"/>
                    </a:ext>
                  </a:extLst>
                </a:gridCol>
                <a:gridCol w="954861">
                  <a:extLst>
                    <a:ext uri="{9D8B030D-6E8A-4147-A177-3AD203B41FA5}">
                      <a16:colId xmlns:a16="http://schemas.microsoft.com/office/drawing/2014/main" val="20001"/>
                    </a:ext>
                  </a:extLst>
                </a:gridCol>
                <a:gridCol w="1977928">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A </a:t>
                      </a:r>
                      <a:r>
                        <a:rPr lang="en-GB" sz="2400" b="1" dirty="0">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or</a:t>
                      </a:r>
                      <a:r>
                        <a:rPr lang="en-GB" sz="2400" dirty="0">
                          <a:effectLst/>
                          <a:latin typeface="+mn-lt"/>
                          <a:ea typeface="Calibri" panose="020F0502020204030204" pitchFamily="34" charset="0"/>
                          <a:cs typeface="Times New Roman" panose="02020603050405020304" pitchFamily="18" charset="0"/>
                        </a:rPr>
                        <a:t> 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91684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Boolean Operators</a:t>
            </a:r>
          </a:p>
        </p:txBody>
      </p:sp>
      <p:sp>
        <p:nvSpPr>
          <p:cNvPr id="8" name="Content Placeholder 7"/>
          <p:cNvSpPr>
            <a:spLocks noGrp="1"/>
          </p:cNvSpPr>
          <p:nvPr>
            <p:ph idx="1"/>
          </p:nvPr>
        </p:nvSpPr>
        <p:spPr>
          <a:xfrm>
            <a:off x="899592" y="1844824"/>
            <a:ext cx="8104115" cy="4479776"/>
          </a:xfrm>
        </p:spPr>
        <p:txBody>
          <a:bodyPr/>
          <a:lstStyle/>
          <a:p>
            <a:pPr>
              <a:buSzPct val="120000"/>
              <a:buFont typeface="Wingdings" panose="05000000000000000000" pitchFamily="2" charset="2"/>
              <a:buChar char="§"/>
            </a:pPr>
            <a:r>
              <a:rPr lang="en-GB" sz="2400" dirty="0"/>
              <a:t>A Boolean operator takes one or more Boolean values as input and produces a Boolean value as output.</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400" dirty="0"/>
              <a:t>Example: </a:t>
            </a:r>
            <a:r>
              <a:rPr lang="en-GB" sz="2400" dirty="0">
                <a:solidFill>
                  <a:srgbClr val="FF0000"/>
                </a:solidFill>
                <a:latin typeface="Courier New" panose="02070309020205020404" pitchFamily="49" charset="0"/>
                <a:cs typeface="Courier New" panose="02070309020205020404" pitchFamily="49" charset="0"/>
              </a:rPr>
              <a:t>not</a:t>
            </a:r>
          </a:p>
          <a:p>
            <a:pPr marL="0" indent="0">
              <a:buSzPct val="120000"/>
              <a:buNone/>
            </a:pPr>
            <a:r>
              <a:rPr lang="en-GB" sz="2400" dirty="0"/>
              <a:t>	</a:t>
            </a:r>
            <a:r>
              <a:rPr lang="en-GB" sz="2400" u="sng" dirty="0"/>
              <a:t>input</a:t>
            </a:r>
            <a:r>
              <a:rPr lang="en-GB" sz="2400" dirty="0"/>
              <a:t>: ONE Boolean value </a:t>
            </a:r>
            <a:r>
              <a:rPr lang="en-GB" sz="2400" dirty="0">
                <a:solidFill>
                  <a:srgbClr val="0000FF"/>
                </a:solidFill>
                <a:latin typeface="Courier New" panose="02070309020205020404" pitchFamily="49" charset="0"/>
                <a:cs typeface="Courier New" panose="02070309020205020404" pitchFamily="49" charset="0"/>
              </a:rPr>
              <a:t>False</a:t>
            </a:r>
          </a:p>
          <a:p>
            <a:pPr marL="0" indent="0">
              <a:buSzPct val="120000"/>
              <a:buNone/>
            </a:pPr>
            <a:r>
              <a:rPr lang="en-GB" sz="2400" dirty="0"/>
              <a:t>	</a:t>
            </a:r>
            <a:r>
              <a:rPr lang="en-GB" sz="2400" u="sng" dirty="0"/>
              <a:t>output</a:t>
            </a:r>
            <a:r>
              <a:rPr lang="en-GB" sz="2400" dirty="0"/>
              <a:t>: </a:t>
            </a:r>
            <a:r>
              <a:rPr lang="en-GB" sz="2400" dirty="0">
                <a:solidFill>
                  <a:srgbClr val="0000FF"/>
                </a:solidFill>
                <a:latin typeface="Courier New" panose="02070309020205020404" pitchFamily="49" charset="0"/>
                <a:cs typeface="Courier New" panose="02070309020205020404" pitchFamily="49" charset="0"/>
              </a:rPr>
              <a:t>True</a:t>
            </a:r>
          </a:p>
          <a:p>
            <a:pPr marL="0" indent="0">
              <a:buSzPct val="120000"/>
              <a:buNone/>
            </a:pPr>
            <a:r>
              <a:rPr lang="en-GB" sz="2400" dirty="0"/>
              <a:t>	</a:t>
            </a:r>
            <a:r>
              <a:rPr lang="en-GB" sz="2400" dirty="0">
                <a:solidFill>
                  <a:srgbClr val="FF0000"/>
                </a:solidFill>
                <a:latin typeface="Courier New" panose="02070309020205020404" pitchFamily="49" charset="0"/>
                <a:cs typeface="Courier New" panose="02070309020205020404" pitchFamily="49" charset="0"/>
              </a:rPr>
              <a:t>or</a:t>
            </a:r>
            <a:r>
              <a:rPr lang="en-GB" sz="2400" dirty="0"/>
              <a:t> yields </a:t>
            </a:r>
            <a:r>
              <a:rPr lang="en-GB" sz="2400" dirty="0">
                <a:solidFill>
                  <a:srgbClr val="0000FF"/>
                </a:solidFill>
                <a:latin typeface="Courier New" panose="02070309020205020404" pitchFamily="49" charset="0"/>
                <a:cs typeface="Courier New" panose="02070309020205020404" pitchFamily="49" charset="0"/>
              </a:rPr>
              <a:t>True</a:t>
            </a:r>
            <a:r>
              <a:rPr lang="en-GB" sz="2400" dirty="0"/>
              <a:t> if the input is </a:t>
            </a:r>
            <a:r>
              <a:rPr lang="en-GB" sz="2400" dirty="0">
                <a:solidFill>
                  <a:srgbClr val="0000FF"/>
                </a:solidFill>
                <a:latin typeface="Courier New" panose="02070309020205020404" pitchFamily="49" charset="0"/>
                <a:cs typeface="Courier New" panose="02070309020205020404" pitchFamily="49" charset="0"/>
              </a:rPr>
              <a:t>False</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endParaRPr lang="en-GB" sz="800" dirty="0"/>
          </a:p>
          <a:p>
            <a:r>
              <a:rPr lang="en-US" sz="2000" dirty="0">
                <a:solidFill>
                  <a:srgbClr val="00B050"/>
                </a:solidFill>
              </a:rPr>
              <a:t>Press the button </a:t>
            </a:r>
            <a:r>
              <a:rPr lang="en-US" sz="2000" dirty="0"/>
              <a:t>if </a:t>
            </a:r>
            <a:r>
              <a:rPr lang="en-US" sz="2000" dirty="0" err="1">
                <a:solidFill>
                  <a:srgbClr val="7030A0"/>
                </a:solidFill>
              </a:rPr>
              <a:t>colour</a:t>
            </a:r>
            <a:r>
              <a:rPr lang="en-US" sz="2000" dirty="0">
                <a:solidFill>
                  <a:srgbClr val="7030A0"/>
                </a:solidFill>
              </a:rPr>
              <a:t> is </a:t>
            </a:r>
            <a:r>
              <a:rPr lang="en-US" sz="2000" dirty="0">
                <a:solidFill>
                  <a:srgbClr val="FF0000"/>
                </a:solidFill>
              </a:rPr>
              <a:t>not </a:t>
            </a:r>
            <a:r>
              <a:rPr lang="en-US" sz="2000" dirty="0">
                <a:solidFill>
                  <a:srgbClr val="7030A0"/>
                </a:solidFill>
              </a:rPr>
              <a:t>purple</a:t>
            </a:r>
            <a:endParaRPr lang="en-US" altLang="zh-CN" sz="2000" dirty="0">
              <a:solidFill>
                <a:srgbClr val="7030A0"/>
              </a:solidFill>
            </a:endParaRPr>
          </a:p>
          <a:p>
            <a:pPr lvl="1">
              <a:buSzPct val="120000"/>
              <a:buFont typeface="Wingdings" panose="05000000000000000000" pitchFamily="2" charset="2"/>
              <a:buChar char="§"/>
            </a:pPr>
            <a:r>
              <a:rPr lang="en-GB" sz="2000" dirty="0">
                <a:solidFill>
                  <a:srgbClr val="00B050"/>
                </a:solidFill>
                <a:latin typeface="Courier New"/>
                <a:cs typeface="Courier New"/>
              </a:rPr>
              <a:t>press</a:t>
            </a:r>
            <a:r>
              <a:rPr lang="en-GB" sz="2000" dirty="0">
                <a:latin typeface="Courier New"/>
                <a:cs typeface="Courier New"/>
              </a:rPr>
              <a:t> = not </a:t>
            </a:r>
            <a:r>
              <a:rPr lang="en-GB" sz="2000" dirty="0" err="1">
                <a:solidFill>
                  <a:srgbClr val="7030A0"/>
                </a:solidFill>
                <a:latin typeface="Courier New"/>
                <a:cs typeface="Courier New"/>
              </a:rPr>
              <a:t>isPurple</a:t>
            </a:r>
            <a:endParaRPr lang="en-GB" sz="2000" dirty="0">
              <a:solidFill>
                <a:srgbClr val="7030A0"/>
              </a:solidFill>
              <a:latin typeface="Courier New" panose="02070309020205020404" pitchFamily="49" charset="0"/>
              <a:cs typeface="Courier New" panose="02070309020205020404" pitchFamily="49" charset="0"/>
            </a:endParaRPr>
          </a:p>
          <a:p>
            <a:pPr lvl="1">
              <a:buSzPct val="120000"/>
              <a:buFont typeface="Wingdings" panose="05000000000000000000" pitchFamily="2" charset="2"/>
              <a:buChar char="§"/>
            </a:pPr>
            <a:r>
              <a:rPr lang="en-GB" sz="1600" dirty="0"/>
              <a:t>The Boolean variable </a:t>
            </a:r>
            <a:r>
              <a:rPr lang="en-GB" sz="1600" dirty="0">
                <a:solidFill>
                  <a:srgbClr val="00B050"/>
                </a:solidFill>
                <a:latin typeface="Courier New" panose="02070309020205020404" pitchFamily="49" charset="0"/>
                <a:cs typeface="Courier New" panose="02070309020205020404" pitchFamily="49" charset="0"/>
              </a:rPr>
              <a:t>press</a:t>
            </a:r>
            <a:r>
              <a:rPr lang="en-GB" sz="1600" dirty="0"/>
              <a:t> has the value </a:t>
            </a:r>
            <a:r>
              <a:rPr lang="en-GB" sz="1600" dirty="0">
                <a:solidFill>
                  <a:srgbClr val="0000FF"/>
                </a:solidFill>
                <a:latin typeface="Courier New" panose="02070309020205020404" pitchFamily="49" charset="0"/>
                <a:cs typeface="Courier New" panose="02070309020205020404" pitchFamily="49" charset="0"/>
              </a:rPr>
              <a:t>False </a:t>
            </a:r>
            <a:r>
              <a:rPr lang="en-GB" sz="1600" dirty="0"/>
              <a:t>if </a:t>
            </a:r>
            <a:r>
              <a:rPr lang="en-GB" sz="1600" dirty="0" err="1">
                <a:solidFill>
                  <a:srgbClr val="7030A0"/>
                </a:solidFill>
                <a:latin typeface="Courier New"/>
                <a:cs typeface="Courier New"/>
              </a:rPr>
              <a:t>isPurple</a:t>
            </a:r>
            <a:r>
              <a:rPr lang="en-GB" sz="1600" dirty="0">
                <a:solidFill>
                  <a:srgbClr val="7030A0"/>
                </a:solidFill>
                <a:latin typeface="Courier New"/>
                <a:cs typeface="Courier New"/>
              </a:rPr>
              <a:t> </a:t>
            </a:r>
            <a:r>
              <a:rPr lang="en-GB" sz="1600" dirty="0"/>
              <a:t>is </a:t>
            </a:r>
            <a:r>
              <a:rPr lang="en-GB" sz="2000" dirty="0">
                <a:solidFill>
                  <a:srgbClr val="0000FF"/>
                </a:solidFill>
                <a:latin typeface="Courier New" panose="02070309020205020404" pitchFamily="49" charset="0"/>
                <a:cs typeface="Courier New" panose="02070309020205020404" pitchFamily="49" charset="0"/>
              </a:rPr>
              <a:t>True</a:t>
            </a:r>
          </a:p>
          <a:p>
            <a:pPr>
              <a:buSzPct val="120000"/>
              <a:buFont typeface="Wingdings" panose="05000000000000000000" pitchFamily="2" charset="2"/>
              <a:buChar char="§"/>
            </a:pPr>
            <a:endParaRPr lang="en-US" sz="2400" dirty="0">
              <a:solidFill>
                <a:srgbClr val="0070C0"/>
              </a:solidFill>
            </a:endParaRPr>
          </a:p>
          <a:p>
            <a:pPr>
              <a:buSzPct val="120000"/>
            </a:pPr>
            <a:endParaRPr lang="en-GB" sz="2400" dirty="0"/>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22</a:t>
            </a:fld>
            <a:endParaRPr lang="en-GB" altLang="en-US">
              <a:solidFill>
                <a:srgbClr val="000000"/>
              </a:solidFill>
            </a:endParaRPr>
          </a:p>
        </p:txBody>
      </p:sp>
      <p:pic>
        <p:nvPicPr>
          <p:cNvPr id="9" name="Picture 8">
            <a:extLst>
              <a:ext uri="{FF2B5EF4-FFF2-40B4-BE49-F238E27FC236}">
                <a16:creationId xmlns:a16="http://schemas.microsoft.com/office/drawing/2014/main" id="{4A245E42-FCC0-0542-BC5A-37124F5D2BD4}"/>
              </a:ext>
            </a:extLst>
          </p:cNvPr>
          <p:cNvPicPr>
            <a:picLocks noChangeAspect="1"/>
          </p:cNvPicPr>
          <p:nvPr/>
        </p:nvPicPr>
        <p:blipFill>
          <a:blip r:embed="rId2"/>
          <a:stretch>
            <a:fillRect/>
          </a:stretch>
        </p:blipFill>
        <p:spPr>
          <a:xfrm>
            <a:off x="6892975" y="4302600"/>
            <a:ext cx="2110732" cy="1187287"/>
          </a:xfrm>
          <a:prstGeom prst="rect">
            <a:avLst/>
          </a:prstGeom>
        </p:spPr>
      </p:pic>
      <p:pic>
        <p:nvPicPr>
          <p:cNvPr id="10" name="Picture 9">
            <a:extLst>
              <a:ext uri="{FF2B5EF4-FFF2-40B4-BE49-F238E27FC236}">
                <a16:creationId xmlns:a16="http://schemas.microsoft.com/office/drawing/2014/main" id="{1E8836B9-CE66-A94F-BAEE-CCA29281E914}"/>
              </a:ext>
            </a:extLst>
          </p:cNvPr>
          <p:cNvPicPr>
            <a:picLocks noChangeAspect="1"/>
          </p:cNvPicPr>
          <p:nvPr/>
        </p:nvPicPr>
        <p:blipFill>
          <a:blip r:embed="rId3"/>
          <a:stretch>
            <a:fillRect/>
          </a:stretch>
        </p:blipFill>
        <p:spPr>
          <a:xfrm>
            <a:off x="7524328" y="3349364"/>
            <a:ext cx="1085107" cy="868950"/>
          </a:xfrm>
          <a:prstGeom prst="rect">
            <a:avLst/>
          </a:prstGeom>
          <a:ln>
            <a:solidFill>
              <a:schemeClr val="accent6">
                <a:lumMod val="60000"/>
                <a:lumOff val="40000"/>
              </a:schemeClr>
            </a:solidFill>
          </a:ln>
        </p:spPr>
      </p:pic>
    </p:spTree>
    <p:extLst>
      <p:ext uri="{BB962C8B-B14F-4D97-AF65-F5344CB8AC3E}">
        <p14:creationId xmlns:p14="http://schemas.microsoft.com/office/powerpoint/2010/main" val="38476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Truth Tables</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23</a:t>
            </a:fld>
            <a:endParaRPr lang="en-GB" altLang="en-US">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15811859"/>
              </p:ext>
            </p:extLst>
          </p:nvPr>
        </p:nvGraphicFramePr>
        <p:xfrm>
          <a:off x="482353" y="2234598"/>
          <a:ext cx="3873623" cy="1956755"/>
        </p:xfrm>
        <a:graphic>
          <a:graphicData uri="http://schemas.openxmlformats.org/drawingml/2006/table">
            <a:tbl>
              <a:tblPr firstRow="1" firstCol="1" bandRow="1"/>
              <a:tblGrid>
                <a:gridCol w="991580">
                  <a:extLst>
                    <a:ext uri="{9D8B030D-6E8A-4147-A177-3AD203B41FA5}">
                      <a16:colId xmlns:a16="http://schemas.microsoft.com/office/drawing/2014/main" val="20000"/>
                    </a:ext>
                  </a:extLst>
                </a:gridCol>
                <a:gridCol w="1005364">
                  <a:extLst>
                    <a:ext uri="{9D8B030D-6E8A-4147-A177-3AD203B41FA5}">
                      <a16:colId xmlns:a16="http://schemas.microsoft.com/office/drawing/2014/main" val="20001"/>
                    </a:ext>
                  </a:extLst>
                </a:gridCol>
                <a:gridCol w="1876679">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A </a:t>
                      </a:r>
                      <a:r>
                        <a:rPr lang="en-GB" sz="2400" b="1" dirty="0">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and</a:t>
                      </a:r>
                      <a:r>
                        <a:rPr lang="en-GB" sz="2400" dirty="0">
                          <a:effectLst/>
                          <a:latin typeface="+mn-lt"/>
                          <a:ea typeface="Calibri" panose="020F0502020204030204" pitchFamily="34" charset="0"/>
                          <a:cs typeface="Times New Roman" panose="02020603050405020304" pitchFamily="18" charset="0"/>
                        </a:rPr>
                        <a:t> 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True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True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chemeClr val="tx1"/>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80321411"/>
              </p:ext>
            </p:extLst>
          </p:nvPr>
        </p:nvGraphicFramePr>
        <p:xfrm>
          <a:off x="4716016" y="2234598"/>
          <a:ext cx="3873623" cy="1956755"/>
        </p:xfrm>
        <a:graphic>
          <a:graphicData uri="http://schemas.openxmlformats.org/drawingml/2006/table">
            <a:tbl>
              <a:tblPr firstRow="1" firstCol="1" bandRow="1"/>
              <a:tblGrid>
                <a:gridCol w="940834">
                  <a:extLst>
                    <a:ext uri="{9D8B030D-6E8A-4147-A177-3AD203B41FA5}">
                      <a16:colId xmlns:a16="http://schemas.microsoft.com/office/drawing/2014/main" val="20000"/>
                    </a:ext>
                  </a:extLst>
                </a:gridCol>
                <a:gridCol w="954861">
                  <a:extLst>
                    <a:ext uri="{9D8B030D-6E8A-4147-A177-3AD203B41FA5}">
                      <a16:colId xmlns:a16="http://schemas.microsoft.com/office/drawing/2014/main" val="20001"/>
                    </a:ext>
                  </a:extLst>
                </a:gridCol>
                <a:gridCol w="1977928">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A </a:t>
                      </a:r>
                      <a:r>
                        <a:rPr lang="en-GB" sz="2400" b="1" dirty="0">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or</a:t>
                      </a:r>
                      <a:r>
                        <a:rPr lang="en-GB" sz="2400" dirty="0">
                          <a:effectLst/>
                          <a:latin typeface="+mn-lt"/>
                          <a:ea typeface="Calibri" panose="020F0502020204030204" pitchFamily="34" charset="0"/>
                          <a:cs typeface="Times New Roman" panose="02020603050405020304" pitchFamily="18" charset="0"/>
                        </a:rPr>
                        <a:t> 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solidFill>
                            <a:srgbClr val="0000FF"/>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4748851"/>
              </p:ext>
            </p:extLst>
          </p:nvPr>
        </p:nvGraphicFramePr>
        <p:xfrm>
          <a:off x="3275856" y="4415151"/>
          <a:ext cx="2232248" cy="1174053"/>
        </p:xfrm>
        <a:graphic>
          <a:graphicData uri="http://schemas.openxmlformats.org/drawingml/2006/table">
            <a:tbl>
              <a:tblPr firstRow="1" firstCol="1" bandRow="1"/>
              <a:tblGrid>
                <a:gridCol w="100811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tblGrid>
              <a:tr h="0">
                <a:tc>
                  <a:txBody>
                    <a:bodyPr/>
                    <a:lstStyle/>
                    <a:p>
                      <a:pPr algn="ct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1" dirty="0">
                          <a:solidFill>
                            <a:srgbClr val="FF0000"/>
                          </a:solidFill>
                          <a:effectLst/>
                          <a:latin typeface="Courier New" panose="02070309020205020404" pitchFamily="49" charset="0"/>
                          <a:ea typeface="Calibri" panose="020F0502020204030204" pitchFamily="34" charset="0"/>
                          <a:cs typeface="Courier New" panose="02070309020205020404" pitchFamily="49" charset="0"/>
                        </a:rPr>
                        <a:t>not</a:t>
                      </a:r>
                      <a:r>
                        <a:rPr lang="en-GB" sz="2400" dirty="0">
                          <a:effectLst/>
                          <a:latin typeface="+mn-lt"/>
                          <a:ea typeface="Calibri" panose="020F0502020204030204" pitchFamily="34" charset="0"/>
                          <a:cs typeface="Times New Roman" panose="02020603050405020304" pitchFamily="18" charset="0"/>
                        </a:rPr>
                        <a:t> 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r>
                        <a:rPr lang="en-GB" sz="2400" dirty="0">
                          <a:solidFill>
                            <a:srgbClr val="0000FF"/>
                          </a:solidFill>
                          <a:effectLst/>
                          <a:latin typeface="+mn-lt"/>
                          <a:ea typeface="Calibri" panose="020F0502020204030204" pitchFamily="34" charset="0"/>
                          <a:cs typeface="Times New Roman" panose="02020603050405020304" pitchFamily="18" charset="0"/>
                        </a:rPr>
                        <a:t>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a:t>
                      </a:r>
                      <a:r>
                        <a:rPr lang="en-GB" sz="2400" dirty="0">
                          <a:solidFill>
                            <a:srgbClr val="008000"/>
                          </a:solidFill>
                          <a:effectLst/>
                          <a:latin typeface="+mn-lt"/>
                          <a:ea typeface="Calibri" panose="020F0502020204030204" pitchFamily="34" charset="0"/>
                          <a:cs typeface="Times New Roman" panose="02020603050405020304" pitchFamily="18" charset="0"/>
                        </a:rPr>
                        <a:t>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2400" dirty="0">
                          <a:solidFill>
                            <a:srgbClr val="008000"/>
                          </a:solidFill>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400" dirty="0">
                          <a:effectLst/>
                          <a:latin typeface="+mn-lt"/>
                          <a:ea typeface="Calibri" panose="020F0502020204030204" pitchFamily="34" charset="0"/>
                          <a:cs typeface="Times New Roman" panose="02020603050405020304" pitchFamily="18" charset="0"/>
                        </a:rPr>
                        <a:t> </a:t>
                      </a:r>
                      <a:r>
                        <a:rPr lang="en-GB" sz="2400" dirty="0">
                          <a:solidFill>
                            <a:srgbClr val="0000FF"/>
                          </a:solidFill>
                          <a:effectLst/>
                          <a:latin typeface="+mn-lt"/>
                          <a:ea typeface="Calibri" panose="020F0502020204030204" pitchFamily="34" charset="0"/>
                          <a:cs typeface="Times New Roman" panose="02020603050405020304" pitchFamily="18" charset="0"/>
                        </a:rPr>
                        <a:t>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15853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600" y="548680"/>
            <a:ext cx="7793037" cy="1143000"/>
          </a:xfrm>
        </p:spPr>
        <p:txBody>
          <a:bodyPr/>
          <a:lstStyle/>
          <a:p>
            <a:pPr algn="ctr"/>
            <a:r>
              <a:rPr lang="en-GB" sz="4000" dirty="0"/>
              <a:t>Boolean Operator Examples</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3.2</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24</a:t>
            </a:fld>
            <a:endParaRPr lang="en-GB" altLang="en-US" dirty="0">
              <a:solidFill>
                <a:srgbClr val="000000"/>
              </a:solidFill>
            </a:endParaRPr>
          </a:p>
        </p:txBody>
      </p:sp>
      <p:sp>
        <p:nvSpPr>
          <p:cNvPr id="8" name="Content Placeholder 7"/>
          <p:cNvSpPr>
            <a:spLocks noGrp="1"/>
          </p:cNvSpPr>
          <p:nvPr>
            <p:ph idx="1"/>
          </p:nvPr>
        </p:nvSpPr>
        <p:spPr>
          <a:xfrm>
            <a:off x="212707" y="2132856"/>
            <a:ext cx="4608512" cy="4755455"/>
          </a:xfrm>
        </p:spPr>
        <p:txBody>
          <a:bodyPr/>
          <a:lstStyle/>
          <a:p>
            <a:pPr>
              <a:lnSpc>
                <a:spcPct val="107000"/>
              </a:lnSpc>
              <a:spcAft>
                <a:spcPts val="0"/>
              </a:spcAft>
            </a:pPr>
            <a:r>
              <a:rPr lang="en-GB" sz="2000" dirty="0">
                <a:ea typeface="Calibri" panose="020F0502020204030204" pitchFamily="34" charset="0"/>
                <a:cs typeface="Times New Roman" panose="02020603050405020304" pitchFamily="18" charset="0"/>
              </a:rPr>
              <a:t> 0 &lt; 200 </a:t>
            </a:r>
            <a:r>
              <a:rPr lang="en-GB" sz="2000" dirty="0">
                <a:latin typeface="Courier New" panose="02070309020205020404" pitchFamily="49" charset="0"/>
                <a:ea typeface="Calibri" panose="020F0502020204030204" pitchFamily="34" charset="0"/>
                <a:cs typeface="Courier New" panose="02070309020205020404" pitchFamily="49" charset="0"/>
              </a:rPr>
              <a:t>and</a:t>
            </a:r>
            <a:r>
              <a:rPr lang="en-GB" sz="2000" dirty="0">
                <a:ea typeface="Calibri" panose="020F0502020204030204" pitchFamily="34" charset="0"/>
                <a:cs typeface="Times New Roman" panose="02020603050405020304" pitchFamily="18" charset="0"/>
              </a:rPr>
              <a:t> 200 &lt; 100</a:t>
            </a:r>
          </a:p>
          <a:p>
            <a:pPr lvl="1">
              <a:buSzPct val="120000"/>
              <a:buFont typeface="Wingdings" panose="05000000000000000000" pitchFamily="2" charset="2"/>
              <a:buChar char="§"/>
            </a:pPr>
            <a:r>
              <a:rPr lang="en-GB" sz="1600" kern="1200" dirty="0">
                <a:latin typeface="Courier New" panose="02070309020205020404" pitchFamily="49" charset="0"/>
                <a:cs typeface="Courier New" panose="02070309020205020404" pitchFamily="49" charset="0"/>
              </a:rPr>
              <a:t>False</a:t>
            </a:r>
          </a:p>
          <a:p>
            <a:pPr>
              <a:lnSpc>
                <a:spcPct val="107000"/>
              </a:lnSpc>
              <a:spcAft>
                <a:spcPts val="0"/>
              </a:spcAft>
            </a:pPr>
            <a:r>
              <a:rPr lang="en-GB" sz="2000" dirty="0">
                <a:ea typeface="Calibri" panose="020F0502020204030204" pitchFamily="34" charset="0"/>
                <a:cs typeface="Times New Roman" panose="02020603050405020304" pitchFamily="18" charset="0"/>
              </a:rPr>
              <a:t>0 &lt; 200 </a:t>
            </a:r>
            <a:r>
              <a:rPr lang="en-GB" sz="2000" dirty="0">
                <a:latin typeface="Courier New" panose="02070309020205020404" pitchFamily="49" charset="0"/>
                <a:cs typeface="Courier New" panose="02070309020205020404" pitchFamily="49" charset="0"/>
              </a:rPr>
              <a:t>or</a:t>
            </a:r>
            <a:r>
              <a:rPr lang="en-GB" sz="2000" dirty="0">
                <a:ea typeface="Calibri" panose="020F0502020204030204" pitchFamily="34" charset="0"/>
                <a:cs typeface="Times New Roman" panose="02020603050405020304" pitchFamily="18" charset="0"/>
              </a:rPr>
              <a:t> 200 &lt; 100</a:t>
            </a:r>
          </a:p>
          <a:p>
            <a:pPr lvl="1">
              <a:buSzPct val="120000"/>
              <a:buFont typeface="Wingdings" panose="05000000000000000000" pitchFamily="2" charset="2"/>
              <a:buChar char="§"/>
            </a:pPr>
            <a:r>
              <a:rPr lang="en-GB" sz="1600" kern="1200" dirty="0">
                <a:latin typeface="Courier New" panose="02070309020205020404" pitchFamily="49" charset="0"/>
                <a:cs typeface="Courier New" panose="02070309020205020404" pitchFamily="49" charset="0"/>
              </a:rPr>
              <a:t>True</a:t>
            </a:r>
          </a:p>
          <a:p>
            <a:pPr>
              <a:lnSpc>
                <a:spcPct val="107000"/>
              </a:lnSpc>
              <a:spcAft>
                <a:spcPts val="0"/>
              </a:spcAft>
            </a:pPr>
            <a:r>
              <a:rPr lang="en-GB" sz="2000" dirty="0">
                <a:ea typeface="Calibri" panose="020F0502020204030204" pitchFamily="34" charset="0"/>
                <a:cs typeface="Times New Roman" panose="02020603050405020304" pitchFamily="18" charset="0"/>
              </a:rPr>
              <a:t> 0 &lt; 200 </a:t>
            </a:r>
            <a:r>
              <a:rPr lang="en-GB" sz="2000" dirty="0">
                <a:latin typeface="Courier New" panose="02070309020205020404" pitchFamily="49" charset="0"/>
                <a:cs typeface="Courier New" panose="02070309020205020404" pitchFamily="49" charset="0"/>
              </a:rPr>
              <a:t>or</a:t>
            </a:r>
            <a:r>
              <a:rPr lang="en-GB" sz="2000" dirty="0">
                <a:ea typeface="Calibri" panose="020F0502020204030204" pitchFamily="34" charset="0"/>
                <a:cs typeface="Times New Roman" panose="02020603050405020304" pitchFamily="18" charset="0"/>
              </a:rPr>
              <a:t> 100 &lt; 200</a:t>
            </a:r>
          </a:p>
          <a:p>
            <a:pPr lvl="1">
              <a:buSzPct val="120000"/>
              <a:buFont typeface="Wingdings" panose="05000000000000000000" pitchFamily="2" charset="2"/>
              <a:buChar char="§"/>
            </a:pPr>
            <a:r>
              <a:rPr lang="en-GB" sz="1600" kern="1200" dirty="0">
                <a:latin typeface="Courier New" panose="02070309020205020404" pitchFamily="49" charset="0"/>
                <a:cs typeface="Courier New" panose="02070309020205020404" pitchFamily="49" charset="0"/>
              </a:rPr>
              <a:t>True</a:t>
            </a:r>
          </a:p>
          <a:p>
            <a:pPr>
              <a:lnSpc>
                <a:spcPct val="107000"/>
              </a:lnSpc>
              <a:spcAft>
                <a:spcPts val="0"/>
              </a:spcAft>
            </a:pPr>
            <a:r>
              <a:rPr lang="en-GB" sz="2000" dirty="0">
                <a:ea typeface="Calibri" panose="020F0502020204030204" pitchFamily="34" charset="0"/>
                <a:cs typeface="Times New Roman" panose="02020603050405020304" pitchFamily="18" charset="0"/>
              </a:rPr>
              <a:t>x=-7</a:t>
            </a:r>
          </a:p>
          <a:p>
            <a:pPr marL="0" indent="0">
              <a:lnSpc>
                <a:spcPct val="107000"/>
              </a:lnSpc>
              <a:spcAft>
                <a:spcPts val="0"/>
              </a:spcAft>
              <a:buNone/>
            </a:pPr>
            <a:r>
              <a:rPr lang="en-GB" sz="2000" dirty="0">
                <a:ea typeface="Calibri" panose="020F0502020204030204" pitchFamily="34" charset="0"/>
                <a:cs typeface="Times New Roman" panose="02020603050405020304" pitchFamily="18" charset="0"/>
              </a:rPr>
              <a:t>    0&gt;x </a:t>
            </a:r>
            <a:r>
              <a:rPr lang="en-GB" sz="2000" dirty="0">
                <a:latin typeface="Courier New" panose="02070309020205020404" pitchFamily="49" charset="0"/>
                <a:cs typeface="Courier New" panose="02070309020205020404" pitchFamily="49" charset="0"/>
              </a:rPr>
              <a:t>or</a:t>
            </a:r>
            <a:r>
              <a:rPr lang="en-GB" sz="2000" dirty="0">
                <a:ea typeface="Calibri" panose="020F0502020204030204" pitchFamily="34" charset="0"/>
                <a:cs typeface="Times New Roman" panose="02020603050405020304" pitchFamily="18" charset="0"/>
              </a:rPr>
              <a:t> x&lt;100 </a:t>
            </a:r>
            <a:r>
              <a:rPr lang="en-GB" sz="2000" dirty="0">
                <a:latin typeface="Courier New" panose="02070309020205020404" pitchFamily="49" charset="0"/>
                <a:cs typeface="Courier New" panose="02070309020205020404" pitchFamily="49" charset="0"/>
              </a:rPr>
              <a:t>and </a:t>
            </a:r>
            <a:r>
              <a:rPr lang="en-GB" sz="2000" dirty="0">
                <a:ea typeface="Calibri" panose="020F0502020204030204" pitchFamily="34" charset="0"/>
                <a:cs typeface="Times New Roman" panose="02020603050405020304" pitchFamily="18" charset="0"/>
              </a:rPr>
              <a:t>x&gt;50</a:t>
            </a:r>
          </a:p>
          <a:p>
            <a:pPr lvl="1">
              <a:buSzPct val="120000"/>
              <a:buFont typeface="Wingdings" panose="05000000000000000000" pitchFamily="2" charset="2"/>
              <a:buChar char="§"/>
            </a:pPr>
            <a:r>
              <a:rPr lang="en-GB" sz="1600" dirty="0">
                <a:solidFill>
                  <a:srgbClr val="FF0000"/>
                </a:solidFill>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0&gt;x </a:t>
            </a:r>
            <a:r>
              <a:rPr lang="en-GB" sz="1600" dirty="0">
                <a:latin typeface="Courier New" panose="02070309020205020404" pitchFamily="49" charset="0"/>
                <a:cs typeface="Courier New" panose="02070309020205020404" pitchFamily="49" charset="0"/>
              </a:rPr>
              <a:t>or</a:t>
            </a:r>
            <a:r>
              <a:rPr lang="en-GB" sz="1600" dirty="0">
                <a:ea typeface="Calibri" panose="020F0502020204030204" pitchFamily="34" charset="0"/>
                <a:cs typeface="Times New Roman" panose="02020603050405020304" pitchFamily="18" charset="0"/>
              </a:rPr>
              <a:t> x&lt;100</a:t>
            </a:r>
            <a:r>
              <a:rPr lang="en-GB" sz="1600" dirty="0">
                <a:solidFill>
                  <a:srgbClr val="FF0000"/>
                </a:solidFill>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 </a:t>
            </a:r>
            <a:r>
              <a:rPr lang="en-GB" sz="1600" dirty="0">
                <a:latin typeface="Courier New" panose="02070309020205020404" pitchFamily="49" charset="0"/>
                <a:cs typeface="Courier New" panose="02070309020205020404" pitchFamily="49" charset="0"/>
              </a:rPr>
              <a:t>and </a:t>
            </a:r>
            <a:r>
              <a:rPr lang="en-GB" sz="1600" dirty="0">
                <a:ea typeface="Calibri" panose="020F0502020204030204" pitchFamily="34" charset="0"/>
                <a:cs typeface="Times New Roman" panose="02020603050405020304" pitchFamily="18" charset="0"/>
              </a:rPr>
              <a:t>x&gt;50   is False</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0&gt;x </a:t>
            </a:r>
            <a:r>
              <a:rPr lang="en-GB" sz="1600" dirty="0">
                <a:latin typeface="Courier New" panose="02070309020205020404" pitchFamily="49" charset="0"/>
                <a:cs typeface="Courier New" panose="02070309020205020404" pitchFamily="49" charset="0"/>
              </a:rPr>
              <a:t>or</a:t>
            </a:r>
            <a:r>
              <a:rPr lang="en-GB" sz="1600" dirty="0">
                <a:ea typeface="Calibri" panose="020F0502020204030204" pitchFamily="34" charset="0"/>
                <a:cs typeface="Times New Roman" panose="02020603050405020304" pitchFamily="18" charset="0"/>
              </a:rPr>
              <a:t> </a:t>
            </a:r>
            <a:r>
              <a:rPr lang="en-GB" sz="1600" dirty="0">
                <a:solidFill>
                  <a:srgbClr val="FF0000"/>
                </a:solidFill>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x&lt;100 </a:t>
            </a:r>
            <a:r>
              <a:rPr lang="en-GB" sz="1600" dirty="0">
                <a:latin typeface="Courier New" panose="02070309020205020404" pitchFamily="49" charset="0"/>
                <a:cs typeface="Courier New" panose="02070309020205020404" pitchFamily="49" charset="0"/>
              </a:rPr>
              <a:t>and </a:t>
            </a:r>
            <a:r>
              <a:rPr lang="en-GB" sz="1600" dirty="0">
                <a:ea typeface="Calibri" panose="020F0502020204030204" pitchFamily="34" charset="0"/>
                <a:cs typeface="Times New Roman" panose="02020603050405020304" pitchFamily="18" charset="0"/>
              </a:rPr>
              <a:t>x&gt;50</a:t>
            </a:r>
            <a:r>
              <a:rPr lang="en-GB" sz="1600" dirty="0">
                <a:solidFill>
                  <a:srgbClr val="FF0000"/>
                </a:solidFill>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   is True</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The </a:t>
            </a:r>
            <a:r>
              <a:rPr lang="en-GB" sz="1600" dirty="0">
                <a:solidFill>
                  <a:srgbClr val="FF0000"/>
                </a:solidFill>
                <a:latin typeface="Courier New" panose="02070309020205020404" pitchFamily="49" charset="0"/>
                <a:ea typeface="Calibri" panose="020F0502020204030204" pitchFamily="34" charset="0"/>
                <a:cs typeface="Courier New" panose="02070309020205020404" pitchFamily="49" charset="0"/>
              </a:rPr>
              <a:t>and</a:t>
            </a:r>
            <a:r>
              <a:rPr lang="en-GB" sz="1600" dirty="0">
                <a:ea typeface="Calibri" panose="020F0502020204030204" pitchFamily="34" charset="0"/>
                <a:cs typeface="Times New Roman" panose="02020603050405020304" pitchFamily="18" charset="0"/>
              </a:rPr>
              <a:t> operator has a higher precedence than the </a:t>
            </a:r>
            <a:r>
              <a:rPr lang="en-GB" sz="1600" dirty="0">
                <a:solidFill>
                  <a:srgbClr val="FF0000"/>
                </a:solidFill>
                <a:latin typeface="Courier New" panose="02070309020205020404" pitchFamily="49" charset="0"/>
                <a:ea typeface="Calibri" panose="020F0502020204030204" pitchFamily="34" charset="0"/>
                <a:cs typeface="Courier New" panose="02070309020205020404" pitchFamily="49" charset="0"/>
              </a:rPr>
              <a:t>or</a:t>
            </a:r>
            <a:r>
              <a:rPr lang="en-GB" sz="1600" dirty="0">
                <a:ea typeface="Calibri" panose="020F0502020204030204" pitchFamily="34" charset="0"/>
                <a:cs typeface="Times New Roman" panose="02020603050405020304" pitchFamily="18" charset="0"/>
              </a:rPr>
              <a:t> operator</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So  0&gt;x </a:t>
            </a:r>
            <a:r>
              <a:rPr lang="en-GB" sz="1600" dirty="0">
                <a:latin typeface="Courier New" panose="02070309020205020404" pitchFamily="49" charset="0"/>
                <a:cs typeface="Courier New" panose="02070309020205020404" pitchFamily="49" charset="0"/>
              </a:rPr>
              <a:t>or</a:t>
            </a:r>
            <a:r>
              <a:rPr lang="en-GB" sz="1600" dirty="0">
                <a:ea typeface="Calibri" panose="020F0502020204030204" pitchFamily="34" charset="0"/>
                <a:cs typeface="Times New Roman" panose="02020603050405020304" pitchFamily="18" charset="0"/>
              </a:rPr>
              <a:t> x&lt;100 </a:t>
            </a:r>
            <a:r>
              <a:rPr lang="en-GB" sz="1600" dirty="0">
                <a:latin typeface="Courier New" panose="02070309020205020404" pitchFamily="49" charset="0"/>
                <a:cs typeface="Courier New" panose="02070309020205020404" pitchFamily="49" charset="0"/>
              </a:rPr>
              <a:t>and </a:t>
            </a:r>
            <a:r>
              <a:rPr lang="en-GB" sz="1600" dirty="0">
                <a:ea typeface="Calibri" panose="020F0502020204030204" pitchFamily="34" charset="0"/>
                <a:cs typeface="Times New Roman" panose="02020603050405020304" pitchFamily="18" charset="0"/>
              </a:rPr>
              <a:t>x&gt;50 is True</a:t>
            </a:r>
          </a:p>
          <a:p>
            <a:pPr lvl="1">
              <a:buSzPct val="120000"/>
              <a:buFont typeface="Wingdings" panose="05000000000000000000" pitchFamily="2" charset="2"/>
              <a:buChar char="§"/>
            </a:pPr>
            <a:endParaRPr lang="en-GB"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451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600" y="548680"/>
            <a:ext cx="7793037" cy="1143000"/>
          </a:xfrm>
        </p:spPr>
        <p:txBody>
          <a:bodyPr/>
          <a:lstStyle/>
          <a:p>
            <a:pPr algn="ctr"/>
            <a:r>
              <a:rPr lang="en-GB" sz="4000" dirty="0"/>
              <a:t>Boolean Operator Examples</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25</a:t>
            </a:fld>
            <a:endParaRPr lang="en-GB" altLang="en-US" dirty="0">
              <a:solidFill>
                <a:srgbClr val="000000"/>
              </a:solidFill>
            </a:endParaRPr>
          </a:p>
        </p:txBody>
      </p:sp>
      <p:sp>
        <p:nvSpPr>
          <p:cNvPr id="8" name="Content Placeholder 7"/>
          <p:cNvSpPr>
            <a:spLocks noGrp="1"/>
          </p:cNvSpPr>
          <p:nvPr>
            <p:ph idx="1"/>
          </p:nvPr>
        </p:nvSpPr>
        <p:spPr>
          <a:xfrm>
            <a:off x="221009" y="2104492"/>
            <a:ext cx="4680520" cy="4032448"/>
          </a:xfrm>
        </p:spPr>
        <p:txBody>
          <a:bodyPr/>
          <a:lstStyle/>
          <a:p>
            <a:pPr>
              <a:lnSpc>
                <a:spcPct val="107000"/>
              </a:lnSpc>
              <a:spcAft>
                <a:spcPts val="0"/>
              </a:spcAft>
            </a:pPr>
            <a:r>
              <a:rPr lang="en-GB" sz="2000" dirty="0">
                <a:ea typeface="Calibri" panose="020F0502020204030204" pitchFamily="34" charset="0"/>
                <a:cs typeface="Times New Roman" panose="02020603050405020304" pitchFamily="18" charset="0"/>
              </a:rPr>
              <a:t> 0 &lt; 200 </a:t>
            </a:r>
            <a:r>
              <a:rPr lang="en-GB" sz="2000" dirty="0">
                <a:latin typeface="Courier New" panose="02070309020205020404" pitchFamily="49" charset="0"/>
                <a:ea typeface="Calibri" panose="020F0502020204030204" pitchFamily="34" charset="0"/>
                <a:cs typeface="Courier New" panose="02070309020205020404" pitchFamily="49" charset="0"/>
              </a:rPr>
              <a:t>and</a:t>
            </a:r>
            <a:r>
              <a:rPr lang="en-GB" sz="2000" dirty="0">
                <a:ea typeface="Calibri" panose="020F0502020204030204" pitchFamily="34" charset="0"/>
                <a:cs typeface="Times New Roman" panose="02020603050405020304" pitchFamily="18" charset="0"/>
              </a:rPr>
              <a:t> 200 &lt; 100</a:t>
            </a:r>
          </a:p>
          <a:p>
            <a:pPr lvl="1">
              <a:buSzPct val="120000"/>
              <a:buFont typeface="Wingdings" panose="05000000000000000000" pitchFamily="2" charset="2"/>
              <a:buChar char="§"/>
            </a:pPr>
            <a:r>
              <a:rPr lang="en-GB" sz="1600" kern="1200" dirty="0">
                <a:latin typeface="Courier New" panose="02070309020205020404" pitchFamily="49" charset="0"/>
                <a:cs typeface="Courier New" panose="02070309020205020404" pitchFamily="49" charset="0"/>
              </a:rPr>
              <a:t>False</a:t>
            </a:r>
          </a:p>
          <a:p>
            <a:pPr>
              <a:lnSpc>
                <a:spcPct val="107000"/>
              </a:lnSpc>
              <a:spcAft>
                <a:spcPts val="0"/>
              </a:spcAft>
            </a:pPr>
            <a:r>
              <a:rPr lang="en-GB" sz="2000" dirty="0">
                <a:ea typeface="Calibri" panose="020F0502020204030204" pitchFamily="34" charset="0"/>
                <a:cs typeface="Times New Roman" panose="02020603050405020304" pitchFamily="18" charset="0"/>
              </a:rPr>
              <a:t>0 &lt; 200 </a:t>
            </a:r>
            <a:r>
              <a:rPr lang="en-GB" sz="2000" dirty="0">
                <a:latin typeface="Courier New" panose="02070309020205020404" pitchFamily="49" charset="0"/>
                <a:cs typeface="Courier New" panose="02070309020205020404" pitchFamily="49" charset="0"/>
              </a:rPr>
              <a:t>or</a:t>
            </a:r>
            <a:r>
              <a:rPr lang="en-GB" sz="2000" dirty="0">
                <a:ea typeface="Calibri" panose="020F0502020204030204" pitchFamily="34" charset="0"/>
                <a:cs typeface="Times New Roman" panose="02020603050405020304" pitchFamily="18" charset="0"/>
              </a:rPr>
              <a:t> 200 &lt; 100</a:t>
            </a:r>
          </a:p>
          <a:p>
            <a:pPr lvl="1">
              <a:buSzPct val="120000"/>
              <a:buFont typeface="Wingdings" panose="05000000000000000000" pitchFamily="2" charset="2"/>
              <a:buChar char="§"/>
            </a:pPr>
            <a:r>
              <a:rPr lang="en-GB" sz="1600" kern="1200" dirty="0">
                <a:latin typeface="Courier New" panose="02070309020205020404" pitchFamily="49" charset="0"/>
                <a:cs typeface="Courier New" panose="02070309020205020404" pitchFamily="49" charset="0"/>
              </a:rPr>
              <a:t>True</a:t>
            </a:r>
          </a:p>
          <a:p>
            <a:pPr>
              <a:lnSpc>
                <a:spcPct val="107000"/>
              </a:lnSpc>
              <a:spcAft>
                <a:spcPts val="0"/>
              </a:spcAft>
            </a:pPr>
            <a:r>
              <a:rPr lang="en-GB" sz="2000" dirty="0">
                <a:ea typeface="Calibri" panose="020F0502020204030204" pitchFamily="34" charset="0"/>
                <a:cs typeface="Times New Roman" panose="02020603050405020304" pitchFamily="18" charset="0"/>
              </a:rPr>
              <a:t> 0 &lt; 200 </a:t>
            </a:r>
            <a:r>
              <a:rPr lang="en-GB" sz="2000" dirty="0">
                <a:latin typeface="Courier New" panose="02070309020205020404" pitchFamily="49" charset="0"/>
                <a:cs typeface="Courier New" panose="02070309020205020404" pitchFamily="49" charset="0"/>
              </a:rPr>
              <a:t>or</a:t>
            </a:r>
            <a:r>
              <a:rPr lang="en-GB" sz="2000" dirty="0">
                <a:ea typeface="Calibri" panose="020F0502020204030204" pitchFamily="34" charset="0"/>
                <a:cs typeface="Times New Roman" panose="02020603050405020304" pitchFamily="18" charset="0"/>
              </a:rPr>
              <a:t> 100 &lt; 200</a:t>
            </a:r>
          </a:p>
          <a:p>
            <a:pPr lvl="1">
              <a:buSzPct val="120000"/>
              <a:buFont typeface="Wingdings" panose="05000000000000000000" pitchFamily="2" charset="2"/>
              <a:buChar char="§"/>
            </a:pPr>
            <a:r>
              <a:rPr lang="en-GB" sz="1600" kern="1200" dirty="0">
                <a:latin typeface="Courier New" panose="02070309020205020404" pitchFamily="49" charset="0"/>
                <a:cs typeface="Courier New" panose="02070309020205020404" pitchFamily="49" charset="0"/>
              </a:rPr>
              <a:t>True</a:t>
            </a:r>
          </a:p>
          <a:p>
            <a:pPr>
              <a:lnSpc>
                <a:spcPct val="107000"/>
              </a:lnSpc>
              <a:spcAft>
                <a:spcPts val="0"/>
              </a:spcAft>
            </a:pPr>
            <a:r>
              <a:rPr lang="en-GB" sz="2000" dirty="0">
                <a:ea typeface="Calibri" panose="020F0502020204030204" pitchFamily="34" charset="0"/>
                <a:cs typeface="Times New Roman" panose="02020603050405020304" pitchFamily="18" charset="0"/>
              </a:rPr>
              <a:t>x=-7</a:t>
            </a:r>
          </a:p>
          <a:p>
            <a:pPr marL="0" indent="0">
              <a:lnSpc>
                <a:spcPct val="107000"/>
              </a:lnSpc>
              <a:spcAft>
                <a:spcPts val="0"/>
              </a:spcAft>
              <a:buNone/>
            </a:pPr>
            <a:r>
              <a:rPr lang="en-GB" sz="2000" dirty="0">
                <a:ea typeface="Calibri" panose="020F0502020204030204" pitchFamily="34" charset="0"/>
                <a:cs typeface="Times New Roman" panose="02020603050405020304" pitchFamily="18" charset="0"/>
              </a:rPr>
              <a:t>    0&gt;x </a:t>
            </a:r>
            <a:r>
              <a:rPr lang="en-GB" sz="2000" dirty="0">
                <a:latin typeface="Courier New" panose="02070309020205020404" pitchFamily="49" charset="0"/>
                <a:cs typeface="Courier New" panose="02070309020205020404" pitchFamily="49" charset="0"/>
              </a:rPr>
              <a:t>or</a:t>
            </a:r>
            <a:r>
              <a:rPr lang="en-GB" sz="2000" dirty="0">
                <a:ea typeface="Calibri" panose="020F0502020204030204" pitchFamily="34" charset="0"/>
                <a:cs typeface="Times New Roman" panose="02020603050405020304" pitchFamily="18" charset="0"/>
              </a:rPr>
              <a:t> x&lt;100 </a:t>
            </a:r>
            <a:r>
              <a:rPr lang="en-GB" sz="2000" dirty="0">
                <a:latin typeface="Courier New" panose="02070309020205020404" pitchFamily="49" charset="0"/>
                <a:cs typeface="Courier New" panose="02070309020205020404" pitchFamily="49" charset="0"/>
              </a:rPr>
              <a:t>and </a:t>
            </a:r>
            <a:r>
              <a:rPr lang="en-GB" sz="2000" dirty="0">
                <a:ea typeface="Calibri" panose="020F0502020204030204" pitchFamily="34" charset="0"/>
                <a:cs typeface="Times New Roman" panose="02020603050405020304" pitchFamily="18" charset="0"/>
              </a:rPr>
              <a:t>x&gt;50</a:t>
            </a:r>
          </a:p>
          <a:p>
            <a:pPr lvl="1">
              <a:buSzPct val="120000"/>
              <a:buFont typeface="Wingdings" panose="05000000000000000000" pitchFamily="2" charset="2"/>
              <a:buChar char="§"/>
            </a:pPr>
            <a:r>
              <a:rPr lang="en-GB" sz="1600" dirty="0">
                <a:solidFill>
                  <a:srgbClr val="FF0000"/>
                </a:solidFill>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0&gt;x </a:t>
            </a:r>
            <a:r>
              <a:rPr lang="en-GB" sz="1600" dirty="0">
                <a:latin typeface="Courier New" panose="02070309020205020404" pitchFamily="49" charset="0"/>
                <a:cs typeface="Courier New" panose="02070309020205020404" pitchFamily="49" charset="0"/>
              </a:rPr>
              <a:t>or</a:t>
            </a:r>
            <a:r>
              <a:rPr lang="en-GB" sz="1600" dirty="0">
                <a:ea typeface="Calibri" panose="020F0502020204030204" pitchFamily="34" charset="0"/>
                <a:cs typeface="Times New Roman" panose="02020603050405020304" pitchFamily="18" charset="0"/>
              </a:rPr>
              <a:t> x&lt;100</a:t>
            </a:r>
            <a:r>
              <a:rPr lang="en-GB" sz="1600" dirty="0">
                <a:solidFill>
                  <a:srgbClr val="FF0000"/>
                </a:solidFill>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 </a:t>
            </a:r>
            <a:r>
              <a:rPr lang="en-GB" sz="1600" dirty="0">
                <a:latin typeface="Courier New" panose="02070309020205020404" pitchFamily="49" charset="0"/>
                <a:cs typeface="Courier New" panose="02070309020205020404" pitchFamily="49" charset="0"/>
              </a:rPr>
              <a:t>and </a:t>
            </a:r>
            <a:r>
              <a:rPr lang="en-GB" sz="1600" dirty="0">
                <a:ea typeface="Calibri" panose="020F0502020204030204" pitchFamily="34" charset="0"/>
                <a:cs typeface="Times New Roman" panose="02020603050405020304" pitchFamily="18" charset="0"/>
              </a:rPr>
              <a:t>x&gt;50   is False</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0&gt;x </a:t>
            </a:r>
            <a:r>
              <a:rPr lang="en-GB" sz="1600" dirty="0">
                <a:latin typeface="Courier New" panose="02070309020205020404" pitchFamily="49" charset="0"/>
                <a:cs typeface="Courier New" panose="02070309020205020404" pitchFamily="49" charset="0"/>
              </a:rPr>
              <a:t>or</a:t>
            </a:r>
            <a:r>
              <a:rPr lang="en-GB" sz="1600" dirty="0">
                <a:ea typeface="Calibri" panose="020F0502020204030204" pitchFamily="34" charset="0"/>
                <a:cs typeface="Times New Roman" panose="02020603050405020304" pitchFamily="18" charset="0"/>
              </a:rPr>
              <a:t> </a:t>
            </a:r>
            <a:r>
              <a:rPr lang="en-GB" sz="1600" dirty="0">
                <a:solidFill>
                  <a:srgbClr val="FF0000"/>
                </a:solidFill>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x&lt;100 </a:t>
            </a:r>
            <a:r>
              <a:rPr lang="en-GB" sz="1600" dirty="0">
                <a:latin typeface="Courier New" panose="02070309020205020404" pitchFamily="49" charset="0"/>
                <a:cs typeface="Courier New" panose="02070309020205020404" pitchFamily="49" charset="0"/>
              </a:rPr>
              <a:t>and </a:t>
            </a:r>
            <a:r>
              <a:rPr lang="en-GB" sz="1600" dirty="0">
                <a:ea typeface="Calibri" panose="020F0502020204030204" pitchFamily="34" charset="0"/>
                <a:cs typeface="Times New Roman" panose="02020603050405020304" pitchFamily="18" charset="0"/>
              </a:rPr>
              <a:t>x&gt;50</a:t>
            </a:r>
            <a:r>
              <a:rPr lang="en-GB" sz="1600" dirty="0">
                <a:solidFill>
                  <a:srgbClr val="FF0000"/>
                </a:solidFill>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   is True</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The </a:t>
            </a:r>
            <a:r>
              <a:rPr lang="en-GB" sz="1600" dirty="0">
                <a:solidFill>
                  <a:srgbClr val="FF0000"/>
                </a:solidFill>
                <a:latin typeface="Courier New" panose="02070309020205020404" pitchFamily="49" charset="0"/>
                <a:ea typeface="Calibri" panose="020F0502020204030204" pitchFamily="34" charset="0"/>
                <a:cs typeface="Courier New" panose="02070309020205020404" pitchFamily="49" charset="0"/>
              </a:rPr>
              <a:t>and</a:t>
            </a:r>
            <a:r>
              <a:rPr lang="en-GB" sz="1600" dirty="0">
                <a:ea typeface="Calibri" panose="020F0502020204030204" pitchFamily="34" charset="0"/>
                <a:cs typeface="Times New Roman" panose="02020603050405020304" pitchFamily="18" charset="0"/>
              </a:rPr>
              <a:t> operator has a higher precedence than the </a:t>
            </a:r>
            <a:r>
              <a:rPr lang="en-GB" sz="1600" dirty="0">
                <a:solidFill>
                  <a:srgbClr val="FF0000"/>
                </a:solidFill>
                <a:latin typeface="Courier New" panose="02070309020205020404" pitchFamily="49" charset="0"/>
                <a:ea typeface="Calibri" panose="020F0502020204030204" pitchFamily="34" charset="0"/>
                <a:cs typeface="Courier New" panose="02070309020205020404" pitchFamily="49" charset="0"/>
              </a:rPr>
              <a:t>or</a:t>
            </a:r>
            <a:r>
              <a:rPr lang="en-GB" sz="1600" dirty="0">
                <a:ea typeface="Calibri" panose="020F0502020204030204" pitchFamily="34" charset="0"/>
                <a:cs typeface="Times New Roman" panose="02020603050405020304" pitchFamily="18" charset="0"/>
              </a:rPr>
              <a:t> operator</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So  0&gt;x </a:t>
            </a:r>
            <a:r>
              <a:rPr lang="en-GB" sz="1600" dirty="0">
                <a:latin typeface="Courier New" panose="02070309020205020404" pitchFamily="49" charset="0"/>
                <a:cs typeface="Courier New" panose="02070309020205020404" pitchFamily="49" charset="0"/>
              </a:rPr>
              <a:t>or</a:t>
            </a:r>
            <a:r>
              <a:rPr lang="en-GB" sz="1600" dirty="0">
                <a:ea typeface="Calibri" panose="020F0502020204030204" pitchFamily="34" charset="0"/>
                <a:cs typeface="Times New Roman" panose="02020603050405020304" pitchFamily="18" charset="0"/>
              </a:rPr>
              <a:t> x&lt;100 </a:t>
            </a:r>
            <a:r>
              <a:rPr lang="en-GB" sz="1600" dirty="0">
                <a:latin typeface="Courier New" panose="02070309020205020404" pitchFamily="49" charset="0"/>
                <a:cs typeface="Courier New" panose="02070309020205020404" pitchFamily="49" charset="0"/>
              </a:rPr>
              <a:t>and </a:t>
            </a:r>
            <a:r>
              <a:rPr lang="en-GB" sz="1600" dirty="0">
                <a:ea typeface="Calibri" panose="020F0502020204030204" pitchFamily="34" charset="0"/>
                <a:cs typeface="Times New Roman" panose="02020603050405020304" pitchFamily="18" charset="0"/>
              </a:rPr>
              <a:t>x&gt;50 is True</a:t>
            </a:r>
          </a:p>
          <a:p>
            <a:pPr marL="0" indent="0">
              <a:buSzPct val="120000"/>
              <a:buNone/>
            </a:pPr>
            <a:endParaRPr lang="en-GB" sz="2000" dirty="0"/>
          </a:p>
          <a:p>
            <a:pPr>
              <a:buSzPct val="120000"/>
              <a:buFont typeface="Wingdings" panose="05000000000000000000" pitchFamily="2" charset="2"/>
              <a:buChar char="§"/>
            </a:pPr>
            <a:endParaRPr lang="en-GB" sz="1600" dirty="0"/>
          </a:p>
          <a:p>
            <a:pPr>
              <a:buSzPct val="120000"/>
              <a:buFont typeface="Wingdings" panose="05000000000000000000" pitchFamily="2" charset="2"/>
              <a:buChar char="§"/>
            </a:pPr>
            <a:endParaRPr lang="en-GB" sz="2800" dirty="0"/>
          </a:p>
        </p:txBody>
      </p:sp>
      <p:sp>
        <p:nvSpPr>
          <p:cNvPr id="9" name="Content Placeholder 7"/>
          <p:cNvSpPr txBox="1">
            <a:spLocks/>
          </p:cNvSpPr>
          <p:nvPr/>
        </p:nvSpPr>
        <p:spPr bwMode="auto">
          <a:xfrm>
            <a:off x="4355976" y="2001283"/>
            <a:ext cx="4592339" cy="4032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a:lnSpc>
                <a:spcPct val="107000"/>
              </a:lnSpc>
              <a:spcAft>
                <a:spcPts val="0"/>
              </a:spcAft>
            </a:pPr>
            <a:r>
              <a:rPr lang="en-GB" sz="2000" dirty="0">
                <a:latin typeface="Courier New" panose="02070309020205020404" pitchFamily="49" charset="0"/>
                <a:ea typeface="Calibri" panose="020F0502020204030204" pitchFamily="34" charset="0"/>
                <a:cs typeface="Courier New" panose="02070309020205020404" pitchFamily="49" charset="0"/>
              </a:rPr>
              <a:t>not </a:t>
            </a:r>
            <a:r>
              <a:rPr lang="en-GB" sz="2000" dirty="0">
                <a:ea typeface="Calibri" panose="020F0502020204030204" pitchFamily="34" charset="0"/>
                <a:cs typeface="Times New Roman" panose="02020603050405020304" pitchFamily="18" charset="0"/>
              </a:rPr>
              <a:t>(0 &lt; 200)</a:t>
            </a:r>
          </a:p>
          <a:p>
            <a:pPr lvl="1">
              <a:buSzPct val="120000"/>
              <a:buFont typeface="Wingdings" panose="05000000000000000000" pitchFamily="2" charset="2"/>
              <a:buChar char="§"/>
            </a:pPr>
            <a:r>
              <a:rPr lang="en-GB" sz="1600" dirty="0">
                <a:latin typeface="Courier New" panose="02070309020205020404" pitchFamily="49" charset="0"/>
                <a:ea typeface="Calibri" panose="020F0502020204030204" pitchFamily="34" charset="0"/>
                <a:cs typeface="Courier New" panose="02070309020205020404" pitchFamily="49" charset="0"/>
              </a:rPr>
              <a:t>False</a:t>
            </a:r>
          </a:p>
          <a:p>
            <a:pPr>
              <a:buSzPct val="120000"/>
              <a:buFont typeface="Wingdings" panose="05000000000000000000" pitchFamily="2" charset="2"/>
              <a:buChar char="§"/>
            </a:pPr>
            <a:r>
              <a:rPr lang="en-GB" sz="2000" dirty="0">
                <a:latin typeface="Courier New" panose="02070309020205020404" pitchFamily="49" charset="0"/>
                <a:ea typeface="Calibri" panose="020F0502020204030204" pitchFamily="34" charset="0"/>
                <a:cs typeface="Courier New" panose="02070309020205020404" pitchFamily="49" charset="0"/>
              </a:rPr>
              <a:t>not </a:t>
            </a:r>
            <a:r>
              <a:rPr lang="en-GB" sz="2000" dirty="0">
                <a:ea typeface="Calibri" panose="020F0502020204030204" pitchFamily="34" charset="0"/>
                <a:cs typeface="Times New Roman" panose="02020603050405020304" pitchFamily="18" charset="0"/>
              </a:rPr>
              <a:t>(0 &lt; 200) </a:t>
            </a:r>
            <a:r>
              <a:rPr lang="en-GB" sz="2000" dirty="0">
                <a:latin typeface="Courier New" panose="02070309020205020404" pitchFamily="49" charset="0"/>
                <a:ea typeface="Calibri" panose="020F0502020204030204" pitchFamily="34" charset="0"/>
                <a:cs typeface="Courier New" panose="02070309020205020404" pitchFamily="49" charset="0"/>
              </a:rPr>
              <a:t>or </a:t>
            </a:r>
            <a:r>
              <a:rPr lang="en-GB" sz="2000" dirty="0">
                <a:ea typeface="Calibri" panose="020F0502020204030204" pitchFamily="34" charset="0"/>
                <a:cs typeface="Times New Roman" panose="02020603050405020304" pitchFamily="18" charset="0"/>
              </a:rPr>
              <a:t>(100 &lt; 200)</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not </a:t>
            </a:r>
            <a:r>
              <a:rPr lang="en-GB" sz="1600" dirty="0">
                <a:solidFill>
                  <a:srgbClr val="FF0000"/>
                </a:solidFill>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(0 &lt; 200) </a:t>
            </a:r>
            <a:r>
              <a:rPr lang="en-GB" sz="1600" dirty="0">
                <a:latin typeface="Courier New" panose="02070309020205020404" pitchFamily="49" charset="0"/>
                <a:ea typeface="Calibri" panose="020F0502020204030204" pitchFamily="34" charset="0"/>
                <a:cs typeface="Courier New" panose="02070309020205020404" pitchFamily="49" charset="0"/>
              </a:rPr>
              <a:t>or </a:t>
            </a:r>
            <a:r>
              <a:rPr lang="en-GB" sz="1600" dirty="0">
                <a:ea typeface="Calibri" panose="020F0502020204030204" pitchFamily="34" charset="0"/>
                <a:cs typeface="Times New Roman" panose="02020603050405020304" pitchFamily="18" charset="0"/>
              </a:rPr>
              <a:t>(100 &lt; 200)</a:t>
            </a:r>
            <a:r>
              <a:rPr lang="en-GB" sz="1600" dirty="0">
                <a:solidFill>
                  <a:srgbClr val="FF0000"/>
                </a:solidFill>
                <a:ea typeface="Calibri" panose="020F0502020204030204" pitchFamily="34" charset="0"/>
                <a:cs typeface="Times New Roman" panose="02020603050405020304" pitchFamily="18" charset="0"/>
              </a:rPr>
              <a:t>) </a:t>
            </a:r>
            <a:r>
              <a:rPr lang="en-GB" sz="1600" dirty="0">
                <a:ea typeface="Calibri" panose="020F0502020204030204" pitchFamily="34" charset="0"/>
                <a:cs typeface="Times New Roman" panose="02020603050405020304" pitchFamily="18" charset="0"/>
              </a:rPr>
              <a:t>is False</a:t>
            </a:r>
          </a:p>
          <a:p>
            <a:pPr lvl="1">
              <a:buSzPct val="120000"/>
              <a:buFont typeface="Wingdings" panose="05000000000000000000" pitchFamily="2" charset="2"/>
              <a:buChar char="§"/>
            </a:pPr>
            <a:r>
              <a:rPr lang="en-GB" sz="1600" dirty="0">
                <a:solidFill>
                  <a:srgbClr val="FF0000"/>
                </a:solidFill>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not (0 &lt; 200)</a:t>
            </a:r>
            <a:r>
              <a:rPr lang="en-GB" sz="1600" dirty="0">
                <a:solidFill>
                  <a:srgbClr val="FF0000"/>
                </a:solidFill>
                <a:ea typeface="Calibri" panose="020F0502020204030204" pitchFamily="34" charset="0"/>
                <a:cs typeface="Times New Roman" panose="02020603050405020304" pitchFamily="18" charset="0"/>
              </a:rPr>
              <a:t>)</a:t>
            </a:r>
            <a:r>
              <a:rPr lang="en-GB" sz="1600" dirty="0">
                <a:ea typeface="Calibri" panose="020F0502020204030204" pitchFamily="34" charset="0"/>
                <a:cs typeface="Times New Roman" panose="02020603050405020304" pitchFamily="18" charset="0"/>
              </a:rPr>
              <a:t> </a:t>
            </a:r>
            <a:r>
              <a:rPr lang="en-GB" sz="1600" dirty="0">
                <a:latin typeface="Courier New" panose="02070309020205020404" pitchFamily="49" charset="0"/>
                <a:ea typeface="Calibri" panose="020F0502020204030204" pitchFamily="34" charset="0"/>
                <a:cs typeface="Courier New" panose="02070309020205020404" pitchFamily="49" charset="0"/>
              </a:rPr>
              <a:t>or </a:t>
            </a:r>
            <a:r>
              <a:rPr lang="en-GB" sz="1600" dirty="0">
                <a:ea typeface="Calibri" panose="020F0502020204030204" pitchFamily="34" charset="0"/>
                <a:cs typeface="Times New Roman" panose="02020603050405020304" pitchFamily="18" charset="0"/>
              </a:rPr>
              <a:t>(100 &lt; 200)</a:t>
            </a:r>
            <a:r>
              <a:rPr lang="en-GB" sz="1600" dirty="0">
                <a:solidFill>
                  <a:srgbClr val="FF0000"/>
                </a:solidFill>
                <a:ea typeface="Calibri" panose="020F0502020204030204" pitchFamily="34" charset="0"/>
                <a:cs typeface="Times New Roman" panose="02020603050405020304" pitchFamily="18" charset="0"/>
              </a:rPr>
              <a:t> </a:t>
            </a:r>
            <a:r>
              <a:rPr lang="en-GB" sz="1600" dirty="0">
                <a:ea typeface="Calibri" panose="020F0502020204030204" pitchFamily="34" charset="0"/>
                <a:cs typeface="Times New Roman" panose="02020603050405020304" pitchFamily="18" charset="0"/>
              </a:rPr>
              <a:t>is True</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The </a:t>
            </a:r>
            <a:r>
              <a:rPr lang="en-GB" sz="1600" dirty="0">
                <a:solidFill>
                  <a:srgbClr val="FF0000"/>
                </a:solidFill>
                <a:latin typeface="Courier New" panose="02070309020205020404" pitchFamily="49" charset="0"/>
                <a:ea typeface="Calibri" panose="020F0502020204030204" pitchFamily="34" charset="0"/>
                <a:cs typeface="Courier New" panose="02070309020205020404" pitchFamily="49" charset="0"/>
              </a:rPr>
              <a:t>not</a:t>
            </a:r>
            <a:r>
              <a:rPr lang="en-GB" sz="1600" dirty="0">
                <a:ea typeface="Calibri" panose="020F0502020204030204" pitchFamily="34" charset="0"/>
                <a:cs typeface="Times New Roman" panose="02020603050405020304" pitchFamily="18" charset="0"/>
              </a:rPr>
              <a:t> operator has a higher precedence than the </a:t>
            </a:r>
            <a:r>
              <a:rPr lang="en-GB" sz="1600" dirty="0">
                <a:solidFill>
                  <a:srgbClr val="FF0000"/>
                </a:solidFill>
                <a:latin typeface="Courier New" panose="02070309020205020404" pitchFamily="49" charset="0"/>
                <a:ea typeface="Calibri" panose="020F0502020204030204" pitchFamily="34" charset="0"/>
                <a:cs typeface="Courier New" panose="02070309020205020404" pitchFamily="49" charset="0"/>
              </a:rPr>
              <a:t>and/or</a:t>
            </a:r>
            <a:r>
              <a:rPr lang="en-GB" sz="1600" dirty="0">
                <a:ea typeface="Calibri" panose="020F0502020204030204" pitchFamily="34" charset="0"/>
                <a:cs typeface="Times New Roman" panose="02020603050405020304" pitchFamily="18" charset="0"/>
              </a:rPr>
              <a:t> operator</a:t>
            </a:r>
            <a:endParaRPr lang="en-GB" sz="20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Aft>
                <a:spcPts val="0"/>
              </a:spcAft>
            </a:pPr>
            <a:r>
              <a:rPr lang="en-GB" sz="2000" dirty="0">
                <a:latin typeface="Courier New" panose="02070309020205020404" pitchFamily="49" charset="0"/>
                <a:ea typeface="Calibri" panose="020F0502020204030204" pitchFamily="34" charset="0"/>
                <a:cs typeface="Courier New" panose="02070309020205020404" pitchFamily="49" charset="0"/>
              </a:rPr>
              <a:t>frozen</a:t>
            </a:r>
            <a:r>
              <a:rPr lang="en-GB" sz="2000" dirty="0">
                <a:ea typeface="Calibri" panose="020F0502020204030204" pitchFamily="34" charset="0"/>
                <a:cs typeface="Times New Roman" panose="02020603050405020304" pitchFamily="18" charset="0"/>
              </a:rPr>
              <a:t> == True</a:t>
            </a:r>
          </a:p>
          <a:p>
            <a:pPr lvl="1">
              <a:buSzPct val="120000"/>
              <a:buFont typeface="Wingdings" panose="05000000000000000000" pitchFamily="2" charset="2"/>
              <a:buChar char="§"/>
            </a:pPr>
            <a:r>
              <a:rPr lang="en-GB" sz="1600" dirty="0">
                <a:latin typeface="Courier New" panose="02070309020205020404" pitchFamily="49" charset="0"/>
                <a:ea typeface="Calibri" panose="020F0502020204030204" pitchFamily="34" charset="0"/>
                <a:cs typeface="Courier New" panose="02070309020205020404" pitchFamily="49" charset="0"/>
              </a:rPr>
              <a:t>frozen</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There is no need to compare a Boolean variable with </a:t>
            </a:r>
            <a:r>
              <a:rPr lang="en-GB" sz="1600" dirty="0">
                <a:latin typeface="Courier New" panose="02070309020205020404" pitchFamily="49" charset="0"/>
                <a:ea typeface="Calibri" panose="020F0502020204030204" pitchFamily="34" charset="0"/>
                <a:cs typeface="Courier New" panose="02070309020205020404" pitchFamily="49" charset="0"/>
              </a:rPr>
              <a:t>True</a:t>
            </a:r>
          </a:p>
          <a:p>
            <a:pPr>
              <a:lnSpc>
                <a:spcPct val="107000"/>
              </a:lnSpc>
              <a:spcAft>
                <a:spcPts val="0"/>
              </a:spcAft>
            </a:pPr>
            <a:r>
              <a:rPr lang="en-GB" sz="2000" dirty="0">
                <a:latin typeface="Courier New" panose="02070309020205020404" pitchFamily="49" charset="0"/>
                <a:ea typeface="Calibri" panose="020F0502020204030204" pitchFamily="34" charset="0"/>
                <a:cs typeface="Courier New" panose="02070309020205020404" pitchFamily="49" charset="0"/>
              </a:rPr>
              <a:t>frozen</a:t>
            </a:r>
            <a:r>
              <a:rPr lang="en-GB" sz="2000" dirty="0">
                <a:ea typeface="Calibri" panose="020F0502020204030204" pitchFamily="34" charset="0"/>
                <a:cs typeface="Times New Roman" panose="02020603050405020304" pitchFamily="18" charset="0"/>
              </a:rPr>
              <a:t> == </a:t>
            </a:r>
            <a:r>
              <a:rPr lang="en-GB" sz="2000" dirty="0">
                <a:latin typeface="Courier New" panose="02070309020205020404" pitchFamily="49" charset="0"/>
                <a:ea typeface="Calibri" panose="020F0502020204030204" pitchFamily="34" charset="0"/>
                <a:cs typeface="Courier New" panose="02070309020205020404" pitchFamily="49" charset="0"/>
              </a:rPr>
              <a:t>False</a:t>
            </a:r>
          </a:p>
          <a:p>
            <a:pPr lvl="1">
              <a:buSzPct val="120000"/>
              <a:buFont typeface="Wingdings" panose="05000000000000000000" pitchFamily="2" charset="2"/>
              <a:buChar char="§"/>
            </a:pPr>
            <a:r>
              <a:rPr lang="en-GB" sz="1600" dirty="0">
                <a:latin typeface="Courier New" panose="02070309020205020404" pitchFamily="49" charset="0"/>
                <a:ea typeface="Calibri" panose="020F0502020204030204" pitchFamily="34" charset="0"/>
                <a:cs typeface="Courier New" panose="02070309020205020404" pitchFamily="49" charset="0"/>
              </a:rPr>
              <a:t>not frozen</a:t>
            </a:r>
          </a:p>
          <a:p>
            <a:pPr lvl="1">
              <a:buSzPct val="120000"/>
              <a:buFont typeface="Wingdings" panose="05000000000000000000" pitchFamily="2" charset="2"/>
              <a:buChar char="§"/>
            </a:pPr>
            <a:r>
              <a:rPr lang="en-GB" sz="1600" dirty="0">
                <a:ea typeface="Calibri" panose="020F0502020204030204" pitchFamily="34" charset="0"/>
                <a:cs typeface="Times New Roman" panose="02020603050405020304" pitchFamily="18" charset="0"/>
              </a:rPr>
              <a:t>It is clearer to use </a:t>
            </a:r>
            <a:r>
              <a:rPr lang="en-GB" sz="1600" dirty="0">
                <a:latin typeface="Courier New" panose="02070309020205020404" pitchFamily="49" charset="0"/>
                <a:ea typeface="Calibri" panose="020F0502020204030204" pitchFamily="34" charset="0"/>
                <a:cs typeface="Courier New" panose="02070309020205020404" pitchFamily="49" charset="0"/>
              </a:rPr>
              <a:t>not</a:t>
            </a:r>
            <a:r>
              <a:rPr lang="en-GB" sz="1600" dirty="0">
                <a:ea typeface="Calibri" panose="020F0502020204030204" pitchFamily="34" charset="0"/>
                <a:cs typeface="Times New Roman" panose="02020603050405020304" pitchFamily="18" charset="0"/>
              </a:rPr>
              <a:t> than to compare with </a:t>
            </a:r>
            <a:r>
              <a:rPr lang="en-GB" sz="1600" dirty="0">
                <a:latin typeface="Courier New" panose="02070309020205020404" pitchFamily="49" charset="0"/>
                <a:ea typeface="Calibri" panose="020F0502020204030204" pitchFamily="34" charset="0"/>
                <a:cs typeface="Courier New" panose="02070309020205020404" pitchFamily="49" charset="0"/>
              </a:rPr>
              <a:t>False</a:t>
            </a:r>
            <a:r>
              <a:rPr lang="en-GB" sz="1600" dirty="0">
                <a:ea typeface="Calibri" panose="020F0502020204030204" pitchFamily="34" charset="0"/>
                <a:cs typeface="Times New Roman" panose="02020603050405020304" pitchFamily="18" charset="0"/>
              </a:rPr>
              <a:t> </a:t>
            </a:r>
          </a:p>
          <a:p>
            <a:pPr lvl="1">
              <a:buSzPct val="120000"/>
              <a:buFont typeface="Wingdings" panose="05000000000000000000" pitchFamily="2" charset="2"/>
              <a:buChar char="§"/>
            </a:pPr>
            <a:endParaRPr lang="en-GB" sz="1600" dirty="0"/>
          </a:p>
          <a:p>
            <a:pPr>
              <a:buSzPct val="120000"/>
              <a:buFont typeface="Wingdings" panose="05000000000000000000" pitchFamily="2" charset="2"/>
              <a:buChar char="§"/>
            </a:pPr>
            <a:endParaRPr lang="en-GB" sz="2000" dirty="0"/>
          </a:p>
          <a:p>
            <a:pPr>
              <a:buSzPct val="120000"/>
              <a:buFont typeface="Wingdings" panose="05000000000000000000" pitchFamily="2" charset="2"/>
              <a:buChar char="§"/>
            </a:pPr>
            <a:endParaRPr lang="en-GB" sz="1600" dirty="0"/>
          </a:p>
          <a:p>
            <a:pPr>
              <a:buSzPct val="120000"/>
              <a:buFont typeface="Wingdings" panose="05000000000000000000" pitchFamily="2" charset="2"/>
              <a:buChar char="§"/>
            </a:pPr>
            <a:endParaRPr lang="en-GB" sz="2800" dirty="0"/>
          </a:p>
        </p:txBody>
      </p:sp>
    </p:spTree>
    <p:extLst>
      <p:ext uri="{BB962C8B-B14F-4D97-AF65-F5344CB8AC3E}">
        <p14:creationId xmlns:p14="http://schemas.microsoft.com/office/powerpoint/2010/main" val="36180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The Operators and, or</a:t>
            </a:r>
          </a:p>
        </p:txBody>
      </p:sp>
      <p:sp>
        <p:nvSpPr>
          <p:cNvPr id="8" name="Content Placeholder 7"/>
          <p:cNvSpPr>
            <a:spLocks noGrp="1"/>
          </p:cNvSpPr>
          <p:nvPr>
            <p:ph idx="1"/>
          </p:nvPr>
        </p:nvSpPr>
        <p:spPr>
          <a:xfrm>
            <a:off x="467544" y="1916832"/>
            <a:ext cx="6264696" cy="3384376"/>
          </a:xfrm>
        </p:spPr>
        <p:txBody>
          <a:bodyPr/>
          <a:lstStyle/>
          <a:p>
            <a:pPr>
              <a:buSzPct val="120000"/>
              <a:buFont typeface="Wingdings" panose="05000000000000000000" pitchFamily="2" charset="2"/>
              <a:buChar char="§"/>
            </a:pPr>
            <a:r>
              <a:rPr lang="en-GB" sz="2400" dirty="0"/>
              <a:t>Avoid confusing the operators </a:t>
            </a:r>
            <a:r>
              <a:rPr lang="en-GB" sz="2400" dirty="0">
                <a:solidFill>
                  <a:srgbClr val="FF0000"/>
                </a:solidFill>
                <a:latin typeface="Courier New" panose="02070309020205020404" pitchFamily="49" charset="0"/>
                <a:cs typeface="Courier New" panose="02070309020205020404" pitchFamily="49" charset="0"/>
              </a:rPr>
              <a:t>and</a:t>
            </a:r>
            <a:r>
              <a:rPr lang="en-GB" sz="2400" dirty="0"/>
              <a:t>, </a:t>
            </a:r>
            <a:r>
              <a:rPr lang="en-GB" sz="2400" dirty="0">
                <a:solidFill>
                  <a:srgbClr val="FF0000"/>
                </a:solidFill>
                <a:latin typeface="Courier New" panose="02070309020205020404" pitchFamily="49" charset="0"/>
                <a:cs typeface="Courier New" panose="02070309020205020404" pitchFamily="49" charset="0"/>
              </a:rPr>
              <a:t>or</a:t>
            </a:r>
          </a:p>
          <a:p>
            <a:pPr marL="0" indent="0">
              <a:buSzPct val="120000"/>
              <a:buNone/>
            </a:pPr>
            <a:endParaRPr lang="en-GB" sz="2400" dirty="0"/>
          </a:p>
          <a:p>
            <a:pPr>
              <a:buSzPct val="120000"/>
              <a:buFont typeface="Wingdings" panose="05000000000000000000" pitchFamily="2" charset="2"/>
              <a:buChar char="§"/>
            </a:pPr>
            <a:r>
              <a:rPr lang="en-GB" sz="2400" dirty="0"/>
              <a:t>E.g. x in the range 0 to 100 inclusive</a:t>
            </a:r>
          </a:p>
          <a:p>
            <a:pPr marL="0" indent="0">
              <a:buSzPct val="120000"/>
              <a:buNone/>
            </a:pPr>
            <a:r>
              <a:rPr lang="en-GB" sz="2400" dirty="0"/>
              <a:t>	0 &lt;= x </a:t>
            </a:r>
            <a:r>
              <a:rPr lang="en-GB" sz="2400" dirty="0">
                <a:solidFill>
                  <a:srgbClr val="FF0000"/>
                </a:solidFill>
                <a:latin typeface="Courier New" panose="02070309020205020404" pitchFamily="49" charset="0"/>
                <a:cs typeface="Courier New" panose="02070309020205020404" pitchFamily="49" charset="0"/>
              </a:rPr>
              <a:t>and</a:t>
            </a:r>
            <a:r>
              <a:rPr lang="en-GB" sz="2400" dirty="0"/>
              <a:t> x &lt;= 100</a:t>
            </a:r>
          </a:p>
          <a:p>
            <a:pPr marL="0" indent="0">
              <a:buSzPct val="120000"/>
              <a:buNone/>
            </a:pPr>
            <a:endParaRPr lang="en-GB" sz="2400" dirty="0"/>
          </a:p>
          <a:p>
            <a:pPr>
              <a:buSzPct val="120000"/>
              <a:buFont typeface="Wingdings" panose="05000000000000000000" pitchFamily="2" charset="2"/>
              <a:buChar char="§"/>
            </a:pPr>
            <a:r>
              <a:rPr lang="en-GB" sz="2400" dirty="0"/>
              <a:t>E.g. x outside the range 0 to 100 inclusive</a:t>
            </a:r>
          </a:p>
          <a:p>
            <a:pPr marL="0" indent="0">
              <a:buSzPct val="120000"/>
              <a:buNone/>
            </a:pPr>
            <a:r>
              <a:rPr lang="en-GB" sz="2400" dirty="0"/>
              <a:t>	x &lt; 0 </a:t>
            </a:r>
            <a:r>
              <a:rPr lang="en-GB" sz="2400" dirty="0">
                <a:solidFill>
                  <a:srgbClr val="FF0000"/>
                </a:solidFill>
                <a:latin typeface="Courier New" panose="02070309020205020404" pitchFamily="49" charset="0"/>
                <a:cs typeface="Courier New" panose="02070309020205020404" pitchFamily="49" charset="0"/>
              </a:rPr>
              <a:t>or</a:t>
            </a:r>
            <a:r>
              <a:rPr lang="en-GB" sz="2400" dirty="0"/>
              <a:t> x &gt; 100</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26</a:t>
            </a:fld>
            <a:endParaRPr lang="en-GB" altLang="en-US">
              <a:solidFill>
                <a:srgbClr val="000000"/>
              </a:solidFill>
            </a:endParaRPr>
          </a:p>
        </p:txBody>
      </p:sp>
      <p:pic>
        <p:nvPicPr>
          <p:cNvPr id="3074" name="Picture 2" descr="http://www.drdriving.org/images/both-la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323927"/>
            <a:ext cx="1512168" cy="22775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0026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Chaining Relational Operators</a:t>
            </a:r>
          </a:p>
        </p:txBody>
      </p:sp>
      <p:sp>
        <p:nvSpPr>
          <p:cNvPr id="8" name="Content Placeholder 7"/>
          <p:cNvSpPr>
            <a:spLocks noGrp="1"/>
          </p:cNvSpPr>
          <p:nvPr>
            <p:ph idx="1"/>
          </p:nvPr>
        </p:nvSpPr>
        <p:spPr>
          <a:xfrm>
            <a:off x="914400" y="2132856"/>
            <a:ext cx="8104115" cy="4030947"/>
          </a:xfrm>
        </p:spPr>
        <p:txBody>
          <a:bodyPr/>
          <a:lstStyle/>
          <a:p>
            <a:pPr>
              <a:buSzPct val="120000"/>
              <a:buFont typeface="Wingdings" panose="05000000000000000000" pitchFamily="2" charset="2"/>
              <a:buChar char="§"/>
            </a:pPr>
            <a:r>
              <a:rPr lang="en-GB" sz="2400" dirty="0"/>
              <a:t>The expression</a:t>
            </a:r>
          </a:p>
          <a:p>
            <a:pPr marL="0" indent="0">
              <a:buSzPct val="120000"/>
              <a:buNone/>
            </a:pPr>
            <a:r>
              <a:rPr lang="en-GB" sz="2400" dirty="0"/>
              <a:t>	</a:t>
            </a:r>
            <a:r>
              <a:rPr lang="en-GB" sz="2400" dirty="0">
                <a:latin typeface="Courier New" panose="02070309020205020404" pitchFamily="49" charset="0"/>
                <a:cs typeface="Courier New" panose="02070309020205020404" pitchFamily="49" charset="0"/>
              </a:rPr>
              <a:t>0 &lt;= value &lt;= 100</a:t>
            </a:r>
          </a:p>
          <a:p>
            <a:pPr marL="0" indent="0">
              <a:buSzPct val="120000"/>
              <a:buNone/>
            </a:pPr>
            <a:r>
              <a:rPr lang="en-GB" sz="2400" dirty="0"/>
              <a:t>    is equivalent in Python to</a:t>
            </a:r>
          </a:p>
          <a:p>
            <a:pPr marL="0" indent="0">
              <a:buSzPct val="120000"/>
              <a:buNone/>
            </a:pPr>
            <a:r>
              <a:rPr lang="en-GB" sz="2400" dirty="0"/>
              <a:t>	</a:t>
            </a:r>
            <a:r>
              <a:rPr lang="en-GB" sz="2400" dirty="0">
                <a:latin typeface="Courier New" panose="02070309020205020404" pitchFamily="49" charset="0"/>
                <a:cs typeface="Courier New" panose="02070309020205020404" pitchFamily="49" charset="0"/>
              </a:rPr>
              <a:t>value &gt;= 0 </a:t>
            </a:r>
            <a:r>
              <a:rPr lang="en-GB" sz="2400" dirty="0">
                <a:solidFill>
                  <a:srgbClr val="FF0000"/>
                </a:solidFill>
                <a:latin typeface="Courier New" panose="02070309020205020404" pitchFamily="49" charset="0"/>
                <a:cs typeface="Courier New" panose="02070309020205020404" pitchFamily="49" charset="0"/>
              </a:rPr>
              <a:t>and</a:t>
            </a:r>
            <a:r>
              <a:rPr lang="en-GB" sz="2400" dirty="0">
                <a:latin typeface="Courier New" panose="02070309020205020404" pitchFamily="49" charset="0"/>
                <a:cs typeface="Courier New" panose="02070309020205020404" pitchFamily="49" charset="0"/>
              </a:rPr>
              <a:t> value &lt;= 100</a:t>
            </a:r>
          </a:p>
          <a:p>
            <a:pPr>
              <a:buSzPct val="120000"/>
              <a:buFont typeface="Wingdings" panose="05000000000000000000" pitchFamily="2" charset="2"/>
              <a:buChar char="§"/>
            </a:pPr>
            <a:endParaRPr lang="en-GB" sz="2400" dirty="0"/>
          </a:p>
          <a:p>
            <a:pPr>
              <a:buSzPct val="120000"/>
              <a:buFont typeface="Wingdings" panose="05000000000000000000" pitchFamily="2" charset="2"/>
              <a:buChar char="§"/>
            </a:pPr>
            <a:r>
              <a:rPr lang="en-GB" sz="2400" dirty="0"/>
              <a:t>The expression</a:t>
            </a:r>
          </a:p>
          <a:p>
            <a:pPr marL="0" indent="0">
              <a:buSzPct val="120000"/>
              <a:buNone/>
            </a:pPr>
            <a:r>
              <a:rPr lang="en-GB" sz="2400" dirty="0">
                <a:latin typeface="Courier New" panose="02070309020205020404" pitchFamily="49" charset="0"/>
                <a:cs typeface="Courier New" panose="02070309020205020404" pitchFamily="49" charset="0"/>
              </a:rPr>
              <a:t>	a &lt; x &gt; b</a:t>
            </a:r>
          </a:p>
          <a:p>
            <a:pPr marL="0" indent="0">
              <a:buSzPct val="120000"/>
              <a:buNone/>
            </a:pPr>
            <a:r>
              <a:rPr lang="en-GB" sz="2400" dirty="0"/>
              <a:t>    is equivalent to</a:t>
            </a:r>
          </a:p>
          <a:p>
            <a:pPr marL="0" indent="0">
              <a:buSzPct val="120000"/>
              <a:buNone/>
            </a:pPr>
            <a:r>
              <a:rPr lang="en-GB" sz="2400" dirty="0">
                <a:latin typeface="Courier New" panose="02070309020205020404" pitchFamily="49" charset="0"/>
                <a:cs typeface="Courier New" panose="02070309020205020404" pitchFamily="49" charset="0"/>
              </a:rPr>
              <a:t> 	a &lt; x </a:t>
            </a:r>
            <a:r>
              <a:rPr lang="en-GB" sz="2400" dirty="0">
                <a:solidFill>
                  <a:srgbClr val="FF0000"/>
                </a:solidFill>
                <a:latin typeface="Courier New" panose="02070309020205020404" pitchFamily="49" charset="0"/>
                <a:cs typeface="Courier New" panose="02070309020205020404" pitchFamily="49" charset="0"/>
              </a:rPr>
              <a:t>and</a:t>
            </a:r>
            <a:r>
              <a:rPr lang="en-GB" sz="2400" dirty="0">
                <a:latin typeface="Courier New" panose="02070309020205020404" pitchFamily="49" charset="0"/>
                <a:cs typeface="Courier New" panose="02070309020205020404" pitchFamily="49" charset="0"/>
              </a:rPr>
              <a:t> x &gt; b</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27</a:t>
            </a:fld>
            <a:endParaRPr lang="en-GB" altLang="en-US">
              <a:solidFill>
                <a:srgbClr val="000000"/>
              </a:solidFill>
            </a:endParaRPr>
          </a:p>
        </p:txBody>
      </p:sp>
      <p:sp>
        <p:nvSpPr>
          <p:cNvPr id="2" name="TextBox 1"/>
          <p:cNvSpPr txBox="1"/>
          <p:nvPr/>
        </p:nvSpPr>
        <p:spPr>
          <a:xfrm>
            <a:off x="5220072" y="4168830"/>
            <a:ext cx="2160240" cy="2185214"/>
          </a:xfrm>
          <a:prstGeom prst="rect">
            <a:avLst/>
          </a:prstGeom>
          <a:noFill/>
        </p:spPr>
        <p:txBody>
          <a:bodyPr wrap="square" rtlCol="0">
            <a:spAutoFit/>
          </a:bodyPr>
          <a:lstStyle/>
          <a:p>
            <a:pPr marL="342900" indent="-342900">
              <a:buClr>
                <a:srgbClr val="0000FF"/>
              </a:buClr>
              <a:buFont typeface="Wingdings" panose="05000000000000000000" pitchFamily="2" charset="2"/>
              <a:buChar char="§"/>
            </a:pPr>
            <a:r>
              <a:rPr lang="en-GB" dirty="0"/>
              <a:t>Example:</a:t>
            </a:r>
          </a:p>
          <a:p>
            <a:r>
              <a:rPr lang="en-GB" sz="1600" dirty="0">
                <a:solidFill>
                  <a:srgbClr val="0000FF"/>
                </a:solidFill>
                <a:latin typeface="Courier New" panose="02070309020205020404" pitchFamily="49" charset="0"/>
                <a:cs typeface="Courier New" panose="02070309020205020404" pitchFamily="49" charset="0"/>
              </a:rPr>
              <a:t>x = 9</a:t>
            </a:r>
          </a:p>
          <a:p>
            <a:pPr marL="342900" indent="-342900">
              <a:buFont typeface="Arial" panose="020B0604020202020204" pitchFamily="34" charset="0"/>
              <a:buChar char="•"/>
            </a:pPr>
            <a:r>
              <a:rPr lang="en-GB" sz="1600" dirty="0">
                <a:solidFill>
                  <a:srgbClr val="0000FF"/>
                </a:solidFill>
                <a:latin typeface="Courier New" panose="02070309020205020404" pitchFamily="49" charset="0"/>
                <a:cs typeface="Courier New" panose="02070309020205020404" pitchFamily="49" charset="0"/>
              </a:rPr>
              <a:t>3 &lt; x &gt; 8</a:t>
            </a:r>
          </a:p>
          <a:p>
            <a:pPr marL="800100" lvl="1" indent="-342900">
              <a:buFont typeface="Arial" panose="020B0604020202020204" pitchFamily="34" charset="0"/>
              <a:buChar char="•"/>
            </a:pPr>
            <a:r>
              <a:rPr lang="en-GB" sz="1600" dirty="0">
                <a:latin typeface="Courier New" panose="02070309020205020404" pitchFamily="49" charset="0"/>
                <a:cs typeface="Courier New" panose="02070309020205020404" pitchFamily="49" charset="0"/>
              </a:rPr>
              <a:t>True</a:t>
            </a:r>
          </a:p>
          <a:p>
            <a:pPr marL="342900" indent="-342900">
              <a:buFont typeface="Arial" panose="020B0604020202020204" pitchFamily="34" charset="0"/>
              <a:buChar char="•"/>
            </a:pPr>
            <a:r>
              <a:rPr lang="en-GB" sz="1600" dirty="0">
                <a:solidFill>
                  <a:srgbClr val="0000FF"/>
                </a:solidFill>
                <a:latin typeface="Courier New" panose="02070309020205020404" pitchFamily="49" charset="0"/>
                <a:cs typeface="Courier New" panose="02070309020205020404" pitchFamily="49" charset="0"/>
              </a:rPr>
              <a:t>8 &lt; x &gt; 3</a:t>
            </a:r>
          </a:p>
          <a:p>
            <a:pPr marL="800100" lvl="1" indent="-342900">
              <a:buFont typeface="Arial" panose="020B0604020202020204" pitchFamily="34" charset="0"/>
              <a:buChar char="•"/>
            </a:pPr>
            <a:r>
              <a:rPr lang="en-GB" sz="1600" dirty="0">
                <a:latin typeface="Courier New" panose="02070309020205020404" pitchFamily="49" charset="0"/>
                <a:cs typeface="Courier New" panose="02070309020205020404" pitchFamily="49" charset="0"/>
              </a:rPr>
              <a:t>True</a:t>
            </a:r>
          </a:p>
          <a:p>
            <a:pPr marL="342900" indent="-342900">
              <a:buFont typeface="Arial" panose="020B0604020202020204" pitchFamily="34" charset="0"/>
              <a:buChar char="•"/>
            </a:pPr>
            <a:r>
              <a:rPr lang="en-GB" sz="1600" dirty="0">
                <a:solidFill>
                  <a:srgbClr val="0000FF"/>
                </a:solidFill>
                <a:latin typeface="Courier New" panose="02070309020205020404" pitchFamily="49" charset="0"/>
                <a:cs typeface="Courier New" panose="02070309020205020404" pitchFamily="49" charset="0"/>
              </a:rPr>
              <a:t>3 &lt; x &gt; 9</a:t>
            </a:r>
          </a:p>
          <a:p>
            <a:pPr marL="800100" lvl="1" indent="-342900">
              <a:buFont typeface="Arial" panose="020B0604020202020204" pitchFamily="34" charset="0"/>
              <a:buChar char="•"/>
            </a:pPr>
            <a:r>
              <a:rPr lang="en-GB" sz="1600" dirty="0">
                <a:latin typeface="Courier New" panose="02070309020205020404" pitchFamily="49" charset="0"/>
                <a:cs typeface="Courier New" panose="02070309020205020404" pitchFamily="49" charset="0"/>
              </a:rPr>
              <a:t>False</a:t>
            </a:r>
          </a:p>
        </p:txBody>
      </p:sp>
    </p:spTree>
    <p:extLst>
      <p:ext uri="{BB962C8B-B14F-4D97-AF65-F5344CB8AC3E}">
        <p14:creationId xmlns:p14="http://schemas.microsoft.com/office/powerpoint/2010/main" val="79773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Short Circuit Evaluation</a:t>
            </a:r>
          </a:p>
        </p:txBody>
      </p:sp>
      <p:sp>
        <p:nvSpPr>
          <p:cNvPr id="8" name="Content Placeholder 7"/>
          <p:cNvSpPr>
            <a:spLocks noGrp="1"/>
          </p:cNvSpPr>
          <p:nvPr>
            <p:ph idx="1"/>
          </p:nvPr>
        </p:nvSpPr>
        <p:spPr>
          <a:xfrm>
            <a:off x="467544" y="1916832"/>
            <a:ext cx="8676456" cy="4030947"/>
          </a:xfrm>
        </p:spPr>
        <p:txBody>
          <a:bodyPr/>
          <a:lstStyle/>
          <a:p>
            <a:pPr>
              <a:buSzPct val="120000"/>
              <a:buFont typeface="Wingdings" panose="05000000000000000000" pitchFamily="2" charset="2"/>
              <a:buChar char="§"/>
            </a:pPr>
            <a:r>
              <a:rPr lang="en-GB" sz="2400" dirty="0"/>
              <a:t>Logical expressions </a:t>
            </a:r>
            <a:r>
              <a:rPr lang="en-GB" sz="2400" dirty="0">
                <a:latin typeface="Courier New"/>
                <a:cs typeface="Courier New"/>
              </a:rPr>
              <a:t>x and y </a:t>
            </a:r>
            <a:r>
              <a:rPr lang="en-GB" sz="2400" dirty="0"/>
              <a:t>and </a:t>
            </a:r>
            <a:r>
              <a:rPr lang="en-GB" sz="2400" dirty="0">
                <a:latin typeface="Courier New"/>
                <a:cs typeface="Courier New"/>
              </a:rPr>
              <a:t>x or y </a:t>
            </a:r>
            <a:r>
              <a:rPr lang="en-GB" sz="2400" dirty="0"/>
              <a:t>are evaluated </a:t>
            </a:r>
            <a:r>
              <a:rPr lang="en-GB" sz="2400" dirty="0">
                <a:solidFill>
                  <a:srgbClr val="FF0000"/>
                </a:solidFill>
              </a:rPr>
              <a:t>left to right</a:t>
            </a:r>
            <a:r>
              <a:rPr lang="en-GB" sz="2400" dirty="0"/>
              <a:t>. </a:t>
            </a:r>
          </a:p>
          <a:p>
            <a:pPr>
              <a:buSzPct val="120000"/>
              <a:buFont typeface="Wingdings" panose="05000000000000000000" pitchFamily="2" charset="2"/>
              <a:buChar char="§"/>
            </a:pPr>
            <a:r>
              <a:rPr lang="en-GB" sz="2400" dirty="0"/>
              <a:t>Evaluation </a:t>
            </a:r>
            <a:r>
              <a:rPr lang="en-GB" sz="2400" dirty="0">
                <a:solidFill>
                  <a:srgbClr val="FF0000"/>
                </a:solidFill>
              </a:rPr>
              <a:t>stops</a:t>
            </a:r>
            <a:r>
              <a:rPr lang="en-GB" sz="2400" dirty="0"/>
              <a:t> when the value of the expression is known.</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400" dirty="0"/>
              <a:t>Examples:</a:t>
            </a:r>
          </a:p>
          <a:p>
            <a:pPr marL="0" indent="0">
              <a:buSzPct val="120000"/>
              <a:buNone/>
            </a:pPr>
            <a:r>
              <a:rPr lang="en-GB" sz="2400" dirty="0"/>
              <a:t>	True </a:t>
            </a:r>
            <a:r>
              <a:rPr lang="en-GB" sz="2400" dirty="0">
                <a:latin typeface="Courier New" panose="02070309020205020404" pitchFamily="49" charset="0"/>
                <a:cs typeface="Courier New" panose="02070309020205020404" pitchFamily="49" charset="0"/>
              </a:rPr>
              <a:t>or</a:t>
            </a:r>
            <a:r>
              <a:rPr lang="en-GB" sz="2400" dirty="0"/>
              <a:t> Anything         </a:t>
            </a:r>
          </a:p>
          <a:p>
            <a:pPr marL="0" indent="0">
              <a:buSzPct val="120000"/>
              <a:buNone/>
            </a:pPr>
            <a:r>
              <a:rPr lang="en-GB" sz="2400" dirty="0"/>
              <a:t>		# True</a:t>
            </a:r>
          </a:p>
          <a:p>
            <a:pPr marL="0" indent="0">
              <a:buSzPct val="120000"/>
              <a:buNone/>
            </a:pPr>
            <a:r>
              <a:rPr lang="en-GB" sz="2400" dirty="0"/>
              <a:t>	False </a:t>
            </a:r>
            <a:r>
              <a:rPr lang="en-GB" sz="2400" dirty="0">
                <a:latin typeface="Courier New" panose="02070309020205020404" pitchFamily="49" charset="0"/>
                <a:cs typeface="Courier New" panose="02070309020205020404" pitchFamily="49" charset="0"/>
              </a:rPr>
              <a:t>and</a:t>
            </a:r>
            <a:r>
              <a:rPr lang="en-GB" sz="2400" dirty="0"/>
              <a:t> Anything      </a:t>
            </a:r>
          </a:p>
          <a:p>
            <a:pPr marL="0" indent="0">
              <a:buSzPct val="120000"/>
              <a:buNone/>
            </a:pPr>
            <a:r>
              <a:rPr lang="en-GB" sz="2400" dirty="0"/>
              <a:t>		# False</a:t>
            </a:r>
          </a:p>
          <a:p>
            <a:pPr marL="0" indent="0">
              <a:buSzPct val="120000"/>
              <a:buNone/>
            </a:pPr>
            <a:r>
              <a:rPr lang="en-GB" sz="2400" dirty="0"/>
              <a:t>    	</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28</a:t>
            </a:fld>
            <a:endParaRPr lang="en-GB" altLang="en-US">
              <a:solidFill>
                <a:srgbClr val="000000"/>
              </a:solidFill>
            </a:endParaRPr>
          </a:p>
        </p:txBody>
      </p:sp>
      <p:sp>
        <p:nvSpPr>
          <p:cNvPr id="10" name="Rectangle 9"/>
          <p:cNvSpPr/>
          <p:nvPr/>
        </p:nvSpPr>
        <p:spPr bwMode="auto">
          <a:xfrm>
            <a:off x="4579404" y="4237868"/>
            <a:ext cx="1144724" cy="28803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412759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Short Circuit Evaluation</a:t>
            </a:r>
          </a:p>
        </p:txBody>
      </p:sp>
      <p:sp>
        <p:nvSpPr>
          <p:cNvPr id="8" name="Content Placeholder 7"/>
          <p:cNvSpPr>
            <a:spLocks noGrp="1"/>
          </p:cNvSpPr>
          <p:nvPr>
            <p:ph idx="1"/>
          </p:nvPr>
        </p:nvSpPr>
        <p:spPr>
          <a:xfrm>
            <a:off x="467544" y="1759558"/>
            <a:ext cx="8676456" cy="4030947"/>
          </a:xfrm>
        </p:spPr>
        <p:txBody>
          <a:bodyPr/>
          <a:lstStyle/>
          <a:p>
            <a:pPr>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400" dirty="0"/>
              <a:t>Another example:</a:t>
            </a:r>
          </a:p>
          <a:p>
            <a:pPr lvl="1">
              <a:buSzPct val="120000"/>
              <a:buFont typeface="Wingdings" panose="05000000000000000000" pitchFamily="2" charset="2"/>
              <a:buChar char="§"/>
            </a:pPr>
            <a:r>
              <a:rPr lang="en-GB" sz="2000" dirty="0"/>
              <a:t>fun() is a user-defined function</a:t>
            </a:r>
          </a:p>
          <a:p>
            <a:pPr lvl="2">
              <a:buSzPct val="120000"/>
              <a:buFont typeface="Wingdings" panose="05000000000000000000" pitchFamily="2" charset="2"/>
              <a:buChar char="§"/>
            </a:pPr>
            <a:r>
              <a:rPr lang="en-GB" sz="1800" dirty="0"/>
              <a:t>It will print "Yes" in the shell and return True </a:t>
            </a:r>
          </a:p>
          <a:p>
            <a:pPr lvl="1">
              <a:buSzPct val="120000"/>
              <a:buFont typeface="Wingdings" panose="05000000000000000000" pitchFamily="2" charset="2"/>
              <a:buChar char="§"/>
            </a:pPr>
            <a:r>
              <a:rPr lang="en-GB" sz="2000" dirty="0"/>
              <a:t>What will the following statements do in the shell?</a:t>
            </a:r>
          </a:p>
          <a:p>
            <a:pPr lvl="2">
              <a:buSzPct val="120000"/>
              <a:buFont typeface="Wingdings" panose="05000000000000000000" pitchFamily="2" charset="2"/>
              <a:buChar char="§"/>
            </a:pPr>
            <a:r>
              <a:rPr lang="en-GB" sz="1600" dirty="0"/>
              <a:t>True </a:t>
            </a:r>
            <a:r>
              <a:rPr lang="en-GB" sz="1600" dirty="0">
                <a:latin typeface="Courier New" panose="02070309020205020404" pitchFamily="49" charset="0"/>
                <a:cs typeface="Courier New" panose="02070309020205020404" pitchFamily="49" charset="0"/>
              </a:rPr>
              <a:t>and</a:t>
            </a:r>
            <a:r>
              <a:rPr lang="en-GB" sz="1600" dirty="0"/>
              <a:t> fun()</a:t>
            </a:r>
          </a:p>
          <a:p>
            <a:pPr lvl="3">
              <a:buSzPct val="120000"/>
              <a:buFont typeface="Wingdings" panose="05000000000000000000" pitchFamily="2" charset="2"/>
              <a:buChar char="§"/>
            </a:pPr>
            <a:r>
              <a:rPr lang="en-GB" sz="1200" dirty="0"/>
              <a:t>Print "Yes", True</a:t>
            </a:r>
          </a:p>
          <a:p>
            <a:pPr lvl="2">
              <a:buSzPct val="120000"/>
              <a:buFont typeface="Wingdings" panose="05000000000000000000" pitchFamily="2" charset="2"/>
              <a:buChar char="§"/>
            </a:pPr>
            <a:r>
              <a:rPr lang="en-GB" sz="1600" dirty="0"/>
              <a:t>False </a:t>
            </a:r>
            <a:r>
              <a:rPr lang="en-GB" sz="1600" dirty="0">
                <a:latin typeface="Courier New" panose="02070309020205020404" pitchFamily="49" charset="0"/>
                <a:cs typeface="Courier New" panose="02070309020205020404" pitchFamily="49" charset="0"/>
              </a:rPr>
              <a:t>and</a:t>
            </a:r>
            <a:r>
              <a:rPr lang="en-GB" sz="1600" dirty="0"/>
              <a:t> fun()</a:t>
            </a:r>
          </a:p>
          <a:p>
            <a:pPr lvl="3">
              <a:buSzPct val="120000"/>
              <a:buFont typeface="Wingdings" panose="05000000000000000000" pitchFamily="2" charset="2"/>
              <a:buChar char="§"/>
            </a:pPr>
            <a:r>
              <a:rPr lang="en-GB" sz="1200" dirty="0"/>
              <a:t>No print, False</a:t>
            </a:r>
          </a:p>
          <a:p>
            <a:pPr lvl="2">
              <a:buSzPct val="120000"/>
              <a:buFont typeface="Wingdings" panose="05000000000000000000" pitchFamily="2" charset="2"/>
              <a:buChar char="§"/>
            </a:pPr>
            <a:r>
              <a:rPr lang="en-GB" sz="1600" dirty="0"/>
              <a:t>True </a:t>
            </a:r>
            <a:r>
              <a:rPr lang="en-GB" sz="1600" dirty="0">
                <a:latin typeface="Courier New" panose="02070309020205020404" pitchFamily="49" charset="0"/>
                <a:cs typeface="Courier New" panose="02070309020205020404" pitchFamily="49" charset="0"/>
              </a:rPr>
              <a:t>or</a:t>
            </a:r>
            <a:r>
              <a:rPr lang="en-GB" sz="1600" dirty="0"/>
              <a:t> fun()</a:t>
            </a:r>
          </a:p>
          <a:p>
            <a:pPr lvl="3">
              <a:buSzPct val="120000"/>
              <a:buFont typeface="Wingdings" panose="05000000000000000000" pitchFamily="2" charset="2"/>
              <a:buChar char="§"/>
            </a:pPr>
            <a:r>
              <a:rPr lang="en-GB" sz="1200" dirty="0"/>
              <a:t>No print, True</a:t>
            </a:r>
          </a:p>
          <a:p>
            <a:pPr lvl="2">
              <a:buSzPct val="120000"/>
              <a:buFont typeface="Wingdings" panose="05000000000000000000" pitchFamily="2" charset="2"/>
              <a:buChar char="§"/>
            </a:pPr>
            <a:r>
              <a:rPr lang="en-GB" sz="1600" dirty="0"/>
              <a:t>False </a:t>
            </a:r>
            <a:r>
              <a:rPr lang="en-GB" sz="1600" dirty="0">
                <a:latin typeface="Courier New" panose="02070309020205020404" pitchFamily="49" charset="0"/>
                <a:cs typeface="Courier New" panose="02070309020205020404" pitchFamily="49" charset="0"/>
              </a:rPr>
              <a:t>or </a:t>
            </a:r>
            <a:r>
              <a:rPr lang="en-GB" sz="1600" dirty="0"/>
              <a:t>fun()</a:t>
            </a:r>
          </a:p>
          <a:p>
            <a:pPr lvl="3">
              <a:buSzPct val="120000"/>
              <a:buFont typeface="Wingdings" panose="05000000000000000000" pitchFamily="2" charset="2"/>
              <a:buChar char="§"/>
            </a:pPr>
            <a:r>
              <a:rPr lang="en-GB" sz="1200" dirty="0"/>
              <a:t>Print "Yes", True</a:t>
            </a:r>
          </a:p>
          <a:p>
            <a:pPr>
              <a:buSzPct val="120000"/>
              <a:buFont typeface="Wingdings" panose="05000000000000000000" pitchFamily="2" charset="2"/>
              <a:buChar char="§"/>
            </a:pPr>
            <a:r>
              <a:rPr lang="en-GB" sz="2400" dirty="0"/>
              <a:t>Yet another example:</a:t>
            </a:r>
          </a:p>
          <a:p>
            <a:pPr lvl="1">
              <a:buSzPct val="120000"/>
              <a:buFont typeface="Wingdings" panose="05000000000000000000" pitchFamily="2" charset="2"/>
              <a:buChar char="§"/>
            </a:pPr>
            <a:r>
              <a:rPr lang="en-GB" sz="2000" dirty="0"/>
              <a:t>quantity &gt; 0 </a:t>
            </a:r>
            <a:r>
              <a:rPr lang="en-GB" sz="2000" dirty="0">
                <a:latin typeface="Courier New" panose="02070309020205020404" pitchFamily="49" charset="0"/>
                <a:cs typeface="Courier New" panose="02070309020205020404" pitchFamily="49" charset="0"/>
              </a:rPr>
              <a:t>and</a:t>
            </a:r>
            <a:r>
              <a:rPr lang="en-GB" sz="2000" dirty="0"/>
              <a:t> price/quantity &lt; 10</a:t>
            </a:r>
          </a:p>
          <a:p>
            <a:pPr lvl="2">
              <a:buSzPct val="120000"/>
              <a:buFont typeface="Wingdings" panose="05000000000000000000" pitchFamily="2" charset="2"/>
              <a:buChar char="§"/>
            </a:pPr>
            <a:r>
              <a:rPr lang="en-GB" sz="1800" dirty="0"/>
              <a:t># False if quantity == 0</a:t>
            </a:r>
          </a:p>
          <a:p>
            <a:pPr>
              <a:buSzPct val="120000"/>
              <a:buFont typeface="Wingdings" panose="05000000000000000000" pitchFamily="2" charset="2"/>
              <a:buChar char="§"/>
            </a:pPr>
            <a:endParaRPr lang="en-GB" sz="2400" dirty="0"/>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29</a:t>
            </a:fld>
            <a:endParaRPr lang="en-GB" altLang="en-US" dirty="0">
              <a:solidFill>
                <a:srgbClr val="000000"/>
              </a:solidFill>
            </a:endParaRPr>
          </a:p>
        </p:txBody>
      </p:sp>
    </p:spTree>
    <p:extLst>
      <p:ext uri="{BB962C8B-B14F-4D97-AF65-F5344CB8AC3E}">
        <p14:creationId xmlns:p14="http://schemas.microsoft.com/office/powerpoint/2010/main" val="1080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sz="4000" dirty="0"/>
              <a:t>Revision: Strings Indexing</a:t>
            </a:r>
          </a:p>
        </p:txBody>
      </p:sp>
      <p:sp>
        <p:nvSpPr>
          <p:cNvPr id="8" name="Content Placeholder 7"/>
          <p:cNvSpPr>
            <a:spLocks noGrp="1"/>
          </p:cNvSpPr>
          <p:nvPr>
            <p:ph idx="1"/>
          </p:nvPr>
        </p:nvSpPr>
        <p:spPr>
          <a:xfrm>
            <a:off x="395536" y="1988840"/>
            <a:ext cx="8813851" cy="3384376"/>
          </a:xfrm>
        </p:spPr>
        <p:txBody>
          <a:bodyPr/>
          <a:lstStyle/>
          <a:p>
            <a:pPr>
              <a:buSzPct val="120000"/>
              <a:buFont typeface="Wingdings" panose="05000000000000000000" pitchFamily="2" charset="2"/>
              <a:buChar char="§"/>
            </a:pPr>
            <a:r>
              <a:rPr lang="en-GB" sz="2400" dirty="0"/>
              <a:t>How are strings indexed?		</a:t>
            </a:r>
          </a:p>
          <a:p>
            <a:pPr lvl="1">
              <a:buSzPct val="120000"/>
              <a:buFont typeface="Wingdings" panose="05000000000000000000" pitchFamily="2" charset="2"/>
              <a:buChar char="§"/>
            </a:pPr>
            <a:r>
              <a:rPr lang="en-GB" sz="2000" dirty="0"/>
              <a:t>From left to right, starting from 0</a:t>
            </a:r>
          </a:p>
          <a:p>
            <a:pPr>
              <a:buSzPct val="120000"/>
              <a:buFont typeface="Wingdings" panose="05000000000000000000" pitchFamily="2" charset="2"/>
              <a:buChar char="§"/>
            </a:pPr>
            <a:r>
              <a:rPr lang="en-GB" sz="2400" dirty="0"/>
              <a:t>How are individual characters obtained?</a:t>
            </a:r>
          </a:p>
          <a:p>
            <a:pPr lvl="1">
              <a:buSzPct val="120000"/>
              <a:buFont typeface="Wingdings" panose="05000000000000000000" pitchFamily="2" charset="2"/>
              <a:buChar char="§"/>
            </a:pPr>
            <a:r>
              <a:rPr lang="en-GB" sz="2000" dirty="0"/>
              <a:t>using [index], e.g.  "Cakes"[1]     </a:t>
            </a:r>
          </a:p>
          <a:p>
            <a:pPr lvl="1">
              <a:buSzPct val="120000"/>
              <a:buFont typeface="Wingdings" panose="05000000000000000000" pitchFamily="2" charset="2"/>
              <a:buChar char="§"/>
            </a:pPr>
            <a:r>
              <a:rPr lang="en-GB" sz="2000" dirty="0"/>
              <a:t># value "a"	</a:t>
            </a:r>
            <a:r>
              <a:rPr lang="en-GB" sz="2400" dirty="0"/>
              <a:t>	</a:t>
            </a:r>
          </a:p>
          <a:p>
            <a:pPr>
              <a:buSzPct val="120000"/>
              <a:buFont typeface="Wingdings" panose="05000000000000000000" pitchFamily="2" charset="2"/>
              <a:buChar char="§"/>
            </a:pPr>
            <a:r>
              <a:rPr lang="en-GB" sz="2400" dirty="0"/>
              <a:t>How to obtain individual characters using negative indices?</a:t>
            </a:r>
          </a:p>
          <a:p>
            <a:pPr lvl="1">
              <a:buSzPct val="120000"/>
              <a:buFont typeface="Wingdings" panose="05000000000000000000" pitchFamily="2" charset="2"/>
              <a:buChar char="§"/>
            </a:pPr>
            <a:r>
              <a:rPr lang="en-GB" sz="2000" dirty="0"/>
              <a:t>"Cakes"[-3]   </a:t>
            </a:r>
          </a:p>
          <a:p>
            <a:pPr lvl="1">
              <a:buSzPct val="120000"/>
              <a:buFont typeface="Wingdings" panose="05000000000000000000" pitchFamily="2" charset="2"/>
              <a:buChar char="§"/>
            </a:pPr>
            <a:r>
              <a:rPr lang="en-GB" sz="2000" dirty="0"/>
              <a:t> # value "k"</a:t>
            </a:r>
          </a:p>
          <a:p>
            <a:pPr>
              <a:buSzPct val="120000"/>
              <a:buFont typeface="Wingdings" panose="05000000000000000000" pitchFamily="2" charset="2"/>
              <a:buChar char="§"/>
            </a:pPr>
            <a:r>
              <a:rPr lang="en-GB" sz="2400" dirty="0"/>
              <a:t>Valid indices for "Cakes"</a:t>
            </a:r>
          </a:p>
          <a:p>
            <a:pPr lvl="1">
              <a:buSzPct val="120000"/>
              <a:buFont typeface="Wingdings" panose="05000000000000000000" pitchFamily="2" charset="2"/>
              <a:buChar char="§"/>
            </a:pPr>
            <a:r>
              <a:rPr lang="en-GB" sz="2000" dirty="0"/>
              <a:t>-5?    5?     0?    2.0? </a:t>
            </a:r>
          </a:p>
          <a:p>
            <a:pPr lvl="1">
              <a:buSzPct val="120000"/>
              <a:buFont typeface="Wingdings" panose="05000000000000000000" pitchFamily="2" charset="2"/>
              <a:buChar char="§"/>
            </a:pPr>
            <a:r>
              <a:rPr lang="en-GB" sz="2000" dirty="0"/>
              <a:t>-5, -4, -3, -2, -1, 0, 1, 2, 3, 4</a:t>
            </a:r>
          </a:p>
        </p:txBody>
      </p:sp>
      <p:sp>
        <p:nvSpPr>
          <p:cNvPr id="5" name="Footer Placeholder 4"/>
          <p:cNvSpPr>
            <a:spLocks noGrp="1"/>
          </p:cNvSpPr>
          <p:nvPr>
            <p:ph type="ftr" sz="quarter" idx="11"/>
          </p:nvPr>
        </p:nvSpPr>
        <p:spPr/>
        <p:txBody>
          <a:bodyPr/>
          <a:lstStyle/>
          <a:p>
            <a:pPr>
              <a:defRPr/>
            </a:pPr>
            <a:r>
              <a:rPr lang="en-GB" dirty="0"/>
              <a:t>PFE Section 2.4.4</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pPr/>
              <a:t>3</a:t>
            </a:fld>
            <a:endParaRPr lang="en-GB" altLang="en-US"/>
          </a:p>
        </p:txBody>
      </p:sp>
    </p:spTree>
    <p:extLst>
      <p:ext uri="{BB962C8B-B14F-4D97-AF65-F5344CB8AC3E}">
        <p14:creationId xmlns:p14="http://schemas.microsoft.com/office/powerpoint/2010/main" val="278975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De Morgan’s Law</a:t>
            </a:r>
          </a:p>
        </p:txBody>
      </p:sp>
      <p:sp>
        <p:nvSpPr>
          <p:cNvPr id="8" name="Content Placeholder 7"/>
          <p:cNvSpPr>
            <a:spLocks noGrp="1"/>
          </p:cNvSpPr>
          <p:nvPr>
            <p:ph idx="1"/>
          </p:nvPr>
        </p:nvSpPr>
        <p:spPr>
          <a:xfrm>
            <a:off x="683568" y="1916833"/>
            <a:ext cx="8104115" cy="2520279"/>
          </a:xfrm>
        </p:spPr>
        <p:txBody>
          <a:bodyPr/>
          <a:lstStyle/>
          <a:p>
            <a:pPr>
              <a:buSzPct val="120000"/>
              <a:buFont typeface="Wingdings" panose="05000000000000000000" pitchFamily="2" charset="2"/>
              <a:buChar char="§"/>
            </a:pPr>
            <a:r>
              <a:rPr lang="en-GB" sz="2400" dirty="0"/>
              <a:t>Motivation example</a:t>
            </a:r>
          </a:p>
          <a:p>
            <a:pPr>
              <a:buSzPct val="120000"/>
              <a:buFont typeface="Wingdings" panose="05000000000000000000" pitchFamily="2" charset="2"/>
              <a:buChar char="§"/>
            </a:pPr>
            <a:endParaRPr lang="en-GB" sz="800" dirty="0"/>
          </a:p>
          <a:p>
            <a:pPr marL="0" indent="0">
              <a:buSzPct val="120000"/>
              <a:buNone/>
            </a:pPr>
            <a:r>
              <a:rPr lang="en-GB" sz="2400" dirty="0"/>
              <a:t>Charge a higher shipping rate if the destination is </a:t>
            </a:r>
            <a:r>
              <a:rPr lang="en-GB" sz="2400" dirty="0">
                <a:solidFill>
                  <a:srgbClr val="00B050"/>
                </a:solidFill>
              </a:rPr>
              <a:t>not</a:t>
            </a:r>
            <a:r>
              <a:rPr lang="en-GB" sz="2400" dirty="0"/>
              <a:t> within the </a:t>
            </a:r>
            <a:r>
              <a:rPr lang="en-GB" sz="2400" dirty="0">
                <a:solidFill>
                  <a:srgbClr val="0070C0"/>
                </a:solidFill>
              </a:rPr>
              <a:t>continental United States </a:t>
            </a:r>
          </a:p>
          <a:p>
            <a:pPr lvl="1">
              <a:buSzPct val="120000"/>
              <a:buFont typeface="Wingdings" panose="05000000000000000000" pitchFamily="2" charset="2"/>
              <a:buChar char="§"/>
            </a:pPr>
            <a:r>
              <a:rPr lang="en-GB" sz="2000" dirty="0"/>
              <a:t>Not US</a:t>
            </a:r>
          </a:p>
          <a:p>
            <a:pPr lvl="1">
              <a:buSzPct val="120000"/>
              <a:buFont typeface="Wingdings" panose="05000000000000000000" pitchFamily="2" charset="2"/>
              <a:buChar char="§"/>
            </a:pPr>
            <a:r>
              <a:rPr lang="en-GB" sz="2000" dirty="0"/>
              <a:t>part of the US, but not continental: Alaska and Hawaii</a:t>
            </a:r>
          </a:p>
          <a:p>
            <a:pPr marL="0" indent="0">
              <a:buSzPct val="120000"/>
              <a:buNone/>
            </a:pPr>
            <a:endParaRPr lang="en-GB" sz="800" dirty="0"/>
          </a:p>
          <a:p>
            <a:pPr marL="0" indent="0">
              <a:buSzPct val="120000"/>
              <a:buNone/>
            </a:pPr>
            <a:r>
              <a:rPr lang="en-GB" sz="2000" dirty="0">
                <a:solidFill>
                  <a:srgbClr val="FF0000"/>
                </a:solidFill>
                <a:cs typeface="Courier New"/>
              </a:rPr>
              <a:t>if </a:t>
            </a:r>
            <a:r>
              <a:rPr lang="en-GB" sz="2000" b="1" dirty="0">
                <a:solidFill>
                  <a:srgbClr val="00B050"/>
                </a:solidFill>
                <a:latin typeface="Courier New" panose="02070309020205020404" pitchFamily="49" charset="0"/>
                <a:cs typeface="Courier New" panose="02070309020205020404" pitchFamily="49" charset="0"/>
              </a:rPr>
              <a:t>not</a:t>
            </a:r>
            <a:r>
              <a:rPr lang="en-GB" sz="2000" dirty="0">
                <a:solidFill>
                  <a:srgbClr val="FF0000"/>
                </a:solidFill>
                <a:cs typeface="Courier New"/>
              </a:rPr>
              <a:t> (</a:t>
            </a:r>
            <a:r>
              <a:rPr lang="en-GB" sz="2000" dirty="0">
                <a:solidFill>
                  <a:srgbClr val="0070C0"/>
                </a:solidFill>
                <a:cs typeface="Courier New"/>
              </a:rPr>
              <a:t>country == "USA" and state != "AK" and state != "HI"</a:t>
            </a:r>
            <a:r>
              <a:rPr lang="en-GB" sz="2000" dirty="0">
                <a:solidFill>
                  <a:srgbClr val="FF0000"/>
                </a:solidFill>
                <a:cs typeface="Courier New"/>
              </a:rPr>
              <a:t>) :</a:t>
            </a:r>
          </a:p>
          <a:p>
            <a:pPr marL="0" indent="0">
              <a:buSzPct val="120000"/>
              <a:buNone/>
            </a:pPr>
            <a:r>
              <a:rPr lang="en-GB" sz="2000" dirty="0">
                <a:solidFill>
                  <a:srgbClr val="FF0000"/>
                </a:solidFill>
                <a:cs typeface="Courier New"/>
              </a:rPr>
              <a:t>	</a:t>
            </a:r>
            <a:r>
              <a:rPr lang="en-GB" sz="2000" dirty="0" err="1">
                <a:solidFill>
                  <a:srgbClr val="FF0000"/>
                </a:solidFill>
                <a:cs typeface="Courier New"/>
              </a:rPr>
              <a:t>shippingCharge</a:t>
            </a:r>
            <a:r>
              <a:rPr lang="en-GB" sz="2000" dirty="0">
                <a:solidFill>
                  <a:srgbClr val="FF0000"/>
                </a:solidFill>
                <a:cs typeface="Courier New"/>
              </a:rPr>
              <a:t> = 20.00</a:t>
            </a:r>
          </a:p>
          <a:p>
            <a:pPr marL="0" indent="0">
              <a:buSzPct val="120000"/>
              <a:buNone/>
            </a:pPr>
            <a:endParaRPr lang="en-GB" sz="2000" dirty="0">
              <a:solidFill>
                <a:srgbClr val="FF0000"/>
              </a:solidFill>
              <a:cs typeface="Courier New"/>
            </a:endParaRPr>
          </a:p>
          <a:p>
            <a:pPr marL="0" indent="0">
              <a:buSzPct val="120000"/>
              <a:buNone/>
            </a:pPr>
            <a:r>
              <a:rPr lang="en-GB" sz="2000" dirty="0">
                <a:cs typeface="Courier New"/>
              </a:rPr>
              <a:t>When </a:t>
            </a:r>
            <a:r>
              <a:rPr lang="en-GB" sz="2000" dirty="0">
                <a:solidFill>
                  <a:srgbClr val="00B050"/>
                </a:solidFill>
                <a:latin typeface="Courier New" panose="02070309020205020404" pitchFamily="49" charset="0"/>
                <a:cs typeface="Courier New" panose="02070309020205020404" pitchFamily="49" charset="0"/>
              </a:rPr>
              <a:t>not</a:t>
            </a:r>
            <a:r>
              <a:rPr lang="en-GB" sz="2000" dirty="0">
                <a:cs typeface="Courier New"/>
              </a:rPr>
              <a:t> is applied on the </a:t>
            </a:r>
            <a:r>
              <a:rPr lang="en-GB" sz="2000" dirty="0">
                <a:solidFill>
                  <a:srgbClr val="FF0000"/>
                </a:solidFill>
                <a:cs typeface="Courier New"/>
              </a:rPr>
              <a:t>outermost</a:t>
            </a:r>
            <a:r>
              <a:rPr lang="en-GB" sz="2000" dirty="0">
                <a:cs typeface="Courier New"/>
              </a:rPr>
              <a:t> level of the condition, it becomes </a:t>
            </a:r>
            <a:r>
              <a:rPr lang="en-GB" sz="2000" dirty="0">
                <a:solidFill>
                  <a:srgbClr val="FF0000"/>
                </a:solidFill>
                <a:cs typeface="Courier New"/>
              </a:rPr>
              <a:t>harder to understand </a:t>
            </a:r>
            <a:r>
              <a:rPr lang="en-GB" sz="2000" dirty="0">
                <a:cs typeface="Courier New"/>
              </a:rPr>
              <a:t>what it means.</a:t>
            </a:r>
          </a:p>
          <a:p>
            <a:pPr>
              <a:buSzPct val="120000"/>
              <a:buFont typeface="Wingdings" panose="05000000000000000000" pitchFamily="2" charset="2"/>
              <a:buChar char="§"/>
            </a:pPr>
            <a:endParaRPr lang="en-GB" sz="800" dirty="0"/>
          </a:p>
          <a:p>
            <a:pPr marL="0" indent="0">
              <a:buSzPct val="120000"/>
              <a:buNone/>
            </a:pPr>
            <a:endParaRPr lang="en-GB" sz="2000" dirty="0"/>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30</a:t>
            </a:fld>
            <a:endParaRPr lang="en-GB" altLang="en-US" dirty="0">
              <a:solidFill>
                <a:srgbClr val="000000"/>
              </a:solidFill>
            </a:endParaRPr>
          </a:p>
        </p:txBody>
      </p:sp>
    </p:spTree>
    <p:extLst>
      <p:ext uri="{BB962C8B-B14F-4D97-AF65-F5344CB8AC3E}">
        <p14:creationId xmlns:p14="http://schemas.microsoft.com/office/powerpoint/2010/main" val="3837680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De Morgan’s Law</a:t>
            </a:r>
          </a:p>
        </p:txBody>
      </p:sp>
      <p:sp>
        <p:nvSpPr>
          <p:cNvPr id="8" name="Content Placeholder 7"/>
          <p:cNvSpPr>
            <a:spLocks noGrp="1"/>
          </p:cNvSpPr>
          <p:nvPr>
            <p:ph idx="1"/>
          </p:nvPr>
        </p:nvSpPr>
        <p:spPr>
          <a:xfrm>
            <a:off x="827584" y="1918333"/>
            <a:ext cx="8496944" cy="4535003"/>
          </a:xfrm>
        </p:spPr>
        <p:txBody>
          <a:bodyPr/>
          <a:lstStyle/>
          <a:p>
            <a:pPr>
              <a:buSzPct val="120000"/>
              <a:buFont typeface="Wingdings" panose="05000000000000000000" pitchFamily="2" charset="2"/>
              <a:buChar char="§"/>
            </a:pPr>
            <a:r>
              <a:rPr lang="en-GB" sz="2400" dirty="0"/>
              <a:t>It tells us how to negate </a:t>
            </a:r>
            <a:r>
              <a:rPr lang="en-GB" sz="2400" dirty="0">
                <a:latin typeface="Courier New"/>
                <a:cs typeface="Courier New"/>
              </a:rPr>
              <a:t>and</a:t>
            </a:r>
            <a:r>
              <a:rPr lang="en-GB" sz="2400" dirty="0"/>
              <a:t> and </a:t>
            </a:r>
            <a:r>
              <a:rPr lang="en-GB" sz="2400" dirty="0">
                <a:latin typeface="Courier New"/>
                <a:cs typeface="Courier New"/>
              </a:rPr>
              <a:t>or</a:t>
            </a:r>
            <a:r>
              <a:rPr lang="en-GB" sz="2400" dirty="0"/>
              <a:t> conditions</a:t>
            </a:r>
          </a:p>
          <a:p>
            <a:pPr>
              <a:buSzPct val="120000"/>
              <a:buFont typeface="Wingdings" panose="05000000000000000000" pitchFamily="2" charset="2"/>
              <a:buChar char="§"/>
            </a:pPr>
            <a:r>
              <a:rPr lang="en-GB" sz="2400" dirty="0"/>
              <a:t>Version 1</a:t>
            </a:r>
          </a:p>
          <a:p>
            <a:pPr marL="0" indent="0">
              <a:buSzPct val="120000"/>
              <a:buNone/>
            </a:pPr>
            <a:r>
              <a:rPr lang="en-GB" sz="2400" dirty="0"/>
              <a:t>  </a:t>
            </a:r>
            <a:r>
              <a:rPr lang="en-GB" sz="2400" dirty="0">
                <a:latin typeface="Courier New"/>
                <a:cs typeface="Courier New"/>
              </a:rPr>
              <a:t>not(A </a:t>
            </a:r>
            <a:r>
              <a:rPr lang="en-GB" sz="2400" dirty="0">
                <a:solidFill>
                  <a:srgbClr val="FF0000"/>
                </a:solidFill>
                <a:latin typeface="Courier New"/>
                <a:cs typeface="Courier New"/>
              </a:rPr>
              <a:t>and</a:t>
            </a:r>
            <a:r>
              <a:rPr lang="en-GB" sz="2400" dirty="0">
                <a:latin typeface="Courier New"/>
                <a:cs typeface="Courier New"/>
              </a:rPr>
              <a:t> B) </a:t>
            </a:r>
            <a:r>
              <a:rPr lang="en-GB" sz="2400" dirty="0"/>
              <a:t>is the same as </a:t>
            </a:r>
            <a:r>
              <a:rPr lang="en-GB" sz="2400" dirty="0">
                <a:latin typeface="Courier New"/>
                <a:cs typeface="Courier New"/>
              </a:rPr>
              <a:t>(not A) </a:t>
            </a:r>
            <a:r>
              <a:rPr lang="en-GB" sz="2400" dirty="0">
                <a:solidFill>
                  <a:srgbClr val="FF0000"/>
                </a:solidFill>
                <a:latin typeface="Courier New"/>
                <a:cs typeface="Courier New"/>
              </a:rPr>
              <a:t>or</a:t>
            </a:r>
            <a:r>
              <a:rPr lang="en-GB" sz="2400" dirty="0">
                <a:latin typeface="Courier New"/>
                <a:cs typeface="Courier New"/>
              </a:rPr>
              <a:t> (not B)</a:t>
            </a:r>
          </a:p>
          <a:p>
            <a:pPr>
              <a:buSzPct val="120000"/>
              <a:buFont typeface="Wingdings" panose="05000000000000000000" pitchFamily="2" charset="2"/>
              <a:buChar char="§"/>
            </a:pPr>
            <a:r>
              <a:rPr lang="en-GB" sz="2400" dirty="0"/>
              <a:t>Version 2</a:t>
            </a:r>
          </a:p>
          <a:p>
            <a:pPr marL="0" indent="0">
              <a:buSzPct val="120000"/>
              <a:buNone/>
            </a:pPr>
            <a:r>
              <a:rPr lang="en-GB" sz="2400" dirty="0"/>
              <a:t>  </a:t>
            </a:r>
            <a:r>
              <a:rPr lang="en-GB" sz="2400" dirty="0">
                <a:latin typeface="Courier New"/>
                <a:cs typeface="Courier New"/>
              </a:rPr>
              <a:t>not(A </a:t>
            </a:r>
            <a:r>
              <a:rPr lang="en-GB" sz="2400" dirty="0">
                <a:solidFill>
                  <a:srgbClr val="FF0000"/>
                </a:solidFill>
                <a:latin typeface="Courier New"/>
                <a:cs typeface="Courier New"/>
              </a:rPr>
              <a:t>or</a:t>
            </a:r>
            <a:r>
              <a:rPr lang="en-GB" sz="2400" dirty="0">
                <a:latin typeface="Courier New"/>
                <a:cs typeface="Courier New"/>
              </a:rPr>
              <a:t> B) </a:t>
            </a:r>
            <a:r>
              <a:rPr lang="en-GB" sz="2400" dirty="0"/>
              <a:t>is the same as </a:t>
            </a:r>
            <a:r>
              <a:rPr lang="en-GB" sz="2400" dirty="0">
                <a:latin typeface="Courier New"/>
                <a:cs typeface="Courier New"/>
              </a:rPr>
              <a:t>(not A) </a:t>
            </a:r>
            <a:r>
              <a:rPr lang="en-GB" sz="2400" dirty="0">
                <a:solidFill>
                  <a:srgbClr val="FF0000"/>
                </a:solidFill>
                <a:latin typeface="Courier New"/>
                <a:cs typeface="Courier New"/>
              </a:rPr>
              <a:t>and</a:t>
            </a:r>
            <a:r>
              <a:rPr lang="en-GB" sz="2400" dirty="0">
                <a:latin typeface="Courier New"/>
                <a:cs typeface="Courier New"/>
              </a:rPr>
              <a:t> (not B)</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400" dirty="0"/>
              <a:t>To prove Version 2 from Version 1, write</a:t>
            </a:r>
          </a:p>
          <a:p>
            <a:pPr marL="0" indent="0">
              <a:buSzPct val="120000"/>
              <a:buNone/>
            </a:pPr>
            <a:r>
              <a:rPr lang="en-GB" sz="2400" dirty="0"/>
              <a:t>   </a:t>
            </a:r>
            <a:r>
              <a:rPr lang="en-GB" sz="2200" dirty="0">
                <a:latin typeface="Courier New" panose="02070309020205020404" pitchFamily="49" charset="0"/>
                <a:cs typeface="Courier New" panose="02070309020205020404" pitchFamily="49" charset="0"/>
              </a:rPr>
              <a:t>not (</a:t>
            </a:r>
            <a:r>
              <a:rPr lang="en-GB" sz="2400" dirty="0">
                <a:solidFill>
                  <a:srgbClr val="FF0000"/>
                </a:solidFill>
                <a:latin typeface="Courier New"/>
                <a:cs typeface="Courier New"/>
              </a:rPr>
              <a:t>A</a:t>
            </a:r>
            <a:r>
              <a:rPr lang="en-GB" sz="2200" dirty="0">
                <a:latin typeface="Courier New" panose="02070309020205020404" pitchFamily="49" charset="0"/>
                <a:cs typeface="Courier New" panose="02070309020205020404" pitchFamily="49" charset="0"/>
              </a:rPr>
              <a:t> or </a:t>
            </a:r>
            <a:r>
              <a:rPr lang="en-GB" sz="2400" dirty="0">
                <a:solidFill>
                  <a:srgbClr val="FF0000"/>
                </a:solidFill>
                <a:latin typeface="Courier New"/>
                <a:cs typeface="Courier New"/>
              </a:rPr>
              <a:t>B</a:t>
            </a:r>
            <a:r>
              <a:rPr lang="en-GB" sz="2200" dirty="0">
                <a:latin typeface="Courier New" panose="02070309020205020404" pitchFamily="49" charset="0"/>
                <a:cs typeface="Courier New" panose="02070309020205020404" pitchFamily="49" charset="0"/>
              </a:rPr>
              <a:t>) </a:t>
            </a:r>
          </a:p>
          <a:p>
            <a:pPr marL="0" indent="0">
              <a:buSzPct val="120000"/>
              <a:buNone/>
            </a:pPr>
            <a:r>
              <a:rPr lang="en-GB" sz="2200" dirty="0">
                <a:latin typeface="Courier New" panose="02070309020205020404" pitchFamily="49" charset="0"/>
                <a:cs typeface="Courier New" panose="02070309020205020404" pitchFamily="49" charset="0"/>
              </a:rPr>
              <a:t>= not (</a:t>
            </a:r>
            <a:r>
              <a:rPr lang="en-GB" sz="2400" dirty="0">
                <a:solidFill>
                  <a:srgbClr val="FF0000"/>
                </a:solidFill>
                <a:latin typeface="Courier New"/>
                <a:cs typeface="Courier New"/>
              </a:rPr>
              <a:t>not not A</a:t>
            </a:r>
            <a:r>
              <a:rPr lang="en-GB" sz="2200" dirty="0">
                <a:latin typeface="Courier New" panose="02070309020205020404" pitchFamily="49" charset="0"/>
                <a:cs typeface="Courier New" panose="02070309020205020404" pitchFamily="49" charset="0"/>
              </a:rPr>
              <a:t> or </a:t>
            </a:r>
            <a:r>
              <a:rPr lang="en-GB" sz="2400" dirty="0">
                <a:solidFill>
                  <a:srgbClr val="FF0000"/>
                </a:solidFill>
                <a:latin typeface="Courier New"/>
                <a:cs typeface="Courier New"/>
              </a:rPr>
              <a:t>not not B</a:t>
            </a:r>
            <a:r>
              <a:rPr lang="en-GB" sz="2200" dirty="0">
                <a:latin typeface="Courier New" panose="02070309020205020404" pitchFamily="49" charset="0"/>
                <a:cs typeface="Courier New" panose="02070309020205020404" pitchFamily="49" charset="0"/>
              </a:rPr>
              <a:t>) </a:t>
            </a:r>
            <a:r>
              <a:rPr lang="en-GB" sz="2400" dirty="0"/>
              <a:t>#not not = identity</a:t>
            </a:r>
          </a:p>
          <a:p>
            <a:pPr marL="0" indent="0">
              <a:buSzPct val="120000"/>
              <a:buNone/>
            </a:pPr>
            <a:r>
              <a:rPr lang="en-GB" sz="2200" dirty="0">
                <a:latin typeface="Courier New" panose="02070309020205020404" pitchFamily="49" charset="0"/>
                <a:cs typeface="Courier New" panose="02070309020205020404" pitchFamily="49" charset="0"/>
              </a:rPr>
              <a:t>= not </a:t>
            </a:r>
            <a:r>
              <a:rPr lang="en-GB" sz="2400" dirty="0" err="1">
                <a:solidFill>
                  <a:srgbClr val="FF0000"/>
                </a:solidFill>
                <a:latin typeface="Courier New"/>
                <a:cs typeface="Courier New"/>
              </a:rPr>
              <a:t>not</a:t>
            </a:r>
            <a:r>
              <a:rPr lang="en-GB" sz="2200" dirty="0">
                <a:latin typeface="Courier New" panose="02070309020205020404" pitchFamily="49" charset="0"/>
                <a:cs typeface="Courier New" panose="02070309020205020404" pitchFamily="49" charset="0"/>
              </a:rPr>
              <a:t> (not A </a:t>
            </a:r>
            <a:r>
              <a:rPr lang="en-GB" sz="2400" dirty="0">
                <a:solidFill>
                  <a:srgbClr val="FF0000"/>
                </a:solidFill>
                <a:latin typeface="Courier New"/>
                <a:cs typeface="Courier New"/>
              </a:rPr>
              <a:t>and</a:t>
            </a:r>
            <a:r>
              <a:rPr lang="en-GB" sz="2200" dirty="0">
                <a:latin typeface="Courier New" panose="02070309020205020404" pitchFamily="49" charset="0"/>
                <a:cs typeface="Courier New" panose="02070309020205020404" pitchFamily="49" charset="0"/>
              </a:rPr>
              <a:t> not B)     </a:t>
            </a:r>
            <a:r>
              <a:rPr lang="en-GB" sz="2400" dirty="0"/>
              <a:t># apply Version 1</a:t>
            </a:r>
          </a:p>
          <a:p>
            <a:pPr marL="0" indent="0">
              <a:buSzPct val="120000"/>
              <a:buNone/>
            </a:pPr>
            <a:r>
              <a:rPr lang="en-GB" sz="2200" dirty="0">
                <a:latin typeface="Courier New" panose="02070309020205020404" pitchFamily="49" charset="0"/>
                <a:cs typeface="Courier New" panose="02070309020205020404" pitchFamily="49" charset="0"/>
              </a:rPr>
              <a:t>= not A and not B 	</a:t>
            </a:r>
            <a:r>
              <a:rPr lang="en-GB" sz="2400" dirty="0"/>
              <a:t>	      	#not </a:t>
            </a:r>
            <a:r>
              <a:rPr lang="en-GB" sz="2400" dirty="0" err="1"/>
              <a:t>not</a:t>
            </a:r>
            <a:r>
              <a:rPr lang="en-GB" sz="2400" dirty="0"/>
              <a:t> = identity</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31</a:t>
            </a:fld>
            <a:endParaRPr lang="en-GB" altLang="en-US">
              <a:solidFill>
                <a:srgbClr val="000000"/>
              </a:solidFill>
            </a:endParaRPr>
          </a:p>
        </p:txBody>
      </p:sp>
    </p:spTree>
    <p:extLst>
      <p:ext uri="{BB962C8B-B14F-4D97-AF65-F5344CB8AC3E}">
        <p14:creationId xmlns:p14="http://schemas.microsoft.com/office/powerpoint/2010/main" val="24644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Example of De Morgan’s Law</a:t>
            </a:r>
          </a:p>
        </p:txBody>
      </p:sp>
      <p:sp>
        <p:nvSpPr>
          <p:cNvPr id="8" name="Content Placeholder 7"/>
          <p:cNvSpPr>
            <a:spLocks noGrp="1"/>
          </p:cNvSpPr>
          <p:nvPr>
            <p:ph idx="1"/>
          </p:nvPr>
        </p:nvSpPr>
        <p:spPr>
          <a:xfrm>
            <a:off x="683568" y="1916833"/>
            <a:ext cx="8104115" cy="2520279"/>
          </a:xfrm>
        </p:spPr>
        <p:txBody>
          <a:bodyPr/>
          <a:lstStyle/>
          <a:p>
            <a:pPr>
              <a:buSzPct val="120000"/>
              <a:buFont typeface="Wingdings" panose="05000000000000000000" pitchFamily="2" charset="2"/>
              <a:buChar char="§"/>
            </a:pPr>
            <a:r>
              <a:rPr lang="en-GB" sz="2000" dirty="0"/>
              <a:t>Charge a higher shipping rate if the destination is not within the continental United States </a:t>
            </a:r>
          </a:p>
          <a:p>
            <a:pPr lvl="1">
              <a:buSzPct val="120000"/>
              <a:buFont typeface="Wingdings" panose="05000000000000000000" pitchFamily="2" charset="2"/>
              <a:buChar char="§"/>
            </a:pPr>
            <a:r>
              <a:rPr lang="en-GB" sz="1600" dirty="0"/>
              <a:t>part of the US, but not continental: Alaska and Hawaii</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000" dirty="0">
                <a:solidFill>
                  <a:srgbClr val="FF0000"/>
                </a:solidFill>
              </a:rPr>
              <a:t>if </a:t>
            </a:r>
            <a:r>
              <a:rPr lang="en-GB" sz="2000" b="1" dirty="0">
                <a:latin typeface="Courier New" panose="02070309020205020404" pitchFamily="49" charset="0"/>
                <a:cs typeface="Courier New" panose="02070309020205020404" pitchFamily="49" charset="0"/>
              </a:rPr>
              <a:t>not</a:t>
            </a:r>
            <a:r>
              <a:rPr lang="en-GB" sz="2000" dirty="0">
                <a:solidFill>
                  <a:srgbClr val="FF0000"/>
                </a:solidFill>
              </a:rPr>
              <a:t> (country == "USA" </a:t>
            </a:r>
            <a:r>
              <a:rPr lang="en-GB" sz="2000" dirty="0">
                <a:latin typeface="Courier New" panose="02070309020205020404" pitchFamily="49" charset="0"/>
                <a:cs typeface="Courier New" panose="02070309020205020404" pitchFamily="49" charset="0"/>
              </a:rPr>
              <a:t>and</a:t>
            </a:r>
            <a:r>
              <a:rPr lang="en-GB" sz="2000" dirty="0">
                <a:solidFill>
                  <a:srgbClr val="FF0000"/>
                </a:solidFill>
              </a:rPr>
              <a:t> state != "AK" </a:t>
            </a:r>
            <a:r>
              <a:rPr lang="en-GB" sz="2000" dirty="0">
                <a:latin typeface="Courier New" panose="02070309020205020404" pitchFamily="49" charset="0"/>
                <a:cs typeface="Courier New" panose="02070309020205020404" pitchFamily="49" charset="0"/>
              </a:rPr>
              <a:t>and</a:t>
            </a:r>
            <a:r>
              <a:rPr lang="en-GB" sz="2000" dirty="0">
                <a:solidFill>
                  <a:srgbClr val="FF0000"/>
                </a:solidFill>
              </a:rPr>
              <a:t> state != "HI") :</a:t>
            </a:r>
          </a:p>
          <a:p>
            <a:pPr marL="0" indent="0">
              <a:buSzPct val="120000"/>
              <a:buNone/>
            </a:pPr>
            <a:r>
              <a:rPr lang="en-GB" sz="2000" dirty="0">
                <a:solidFill>
                  <a:srgbClr val="FF0000"/>
                </a:solidFill>
              </a:rPr>
              <a:t>	</a:t>
            </a:r>
            <a:r>
              <a:rPr lang="en-GB" sz="2000" dirty="0" err="1">
                <a:solidFill>
                  <a:srgbClr val="FF0000"/>
                </a:solidFill>
              </a:rPr>
              <a:t>shippingCharge</a:t>
            </a:r>
            <a:r>
              <a:rPr lang="en-GB" sz="2000" dirty="0">
                <a:solidFill>
                  <a:srgbClr val="FF0000"/>
                </a:solidFill>
              </a:rPr>
              <a:t> = 20.00</a:t>
            </a:r>
          </a:p>
          <a:p>
            <a:pPr>
              <a:buSzPct val="120000"/>
              <a:buFont typeface="Wingdings" panose="05000000000000000000" pitchFamily="2" charset="2"/>
              <a:buChar char="§"/>
            </a:pPr>
            <a:endParaRPr lang="en-GB" sz="800" dirty="0">
              <a:solidFill>
                <a:srgbClr val="0000FF"/>
              </a:solidFill>
            </a:endParaRPr>
          </a:p>
          <a:p>
            <a:pPr>
              <a:buSzPct val="120000"/>
              <a:buFont typeface="Wingdings" panose="05000000000000000000" pitchFamily="2" charset="2"/>
              <a:buChar char="§"/>
            </a:pPr>
            <a:r>
              <a:rPr lang="en-GB" sz="2000" dirty="0">
                <a:solidFill>
                  <a:srgbClr val="0000FF"/>
                </a:solidFill>
              </a:rPr>
              <a:t>if(country </a:t>
            </a:r>
            <a:r>
              <a:rPr lang="en-GB" sz="2000" dirty="0"/>
              <a:t>!=</a:t>
            </a:r>
            <a:r>
              <a:rPr lang="en-GB" sz="2000" dirty="0">
                <a:solidFill>
                  <a:srgbClr val="0000FF"/>
                </a:solidFill>
              </a:rPr>
              <a:t> "USA" </a:t>
            </a:r>
            <a:r>
              <a:rPr lang="en-GB" sz="2000" dirty="0">
                <a:latin typeface="Courier New" panose="02070309020205020404" pitchFamily="49" charset="0"/>
                <a:cs typeface="Courier New" panose="02070309020205020404" pitchFamily="49" charset="0"/>
              </a:rPr>
              <a:t>or</a:t>
            </a:r>
            <a:r>
              <a:rPr lang="en-GB" sz="2000" dirty="0">
                <a:solidFill>
                  <a:srgbClr val="0000FF"/>
                </a:solidFill>
              </a:rPr>
              <a:t> state </a:t>
            </a:r>
            <a:r>
              <a:rPr lang="en-GB" sz="2000" dirty="0"/>
              <a:t>==</a:t>
            </a:r>
            <a:r>
              <a:rPr lang="en-GB" sz="2000" dirty="0">
                <a:solidFill>
                  <a:srgbClr val="0000FF"/>
                </a:solidFill>
              </a:rPr>
              <a:t> "AK" </a:t>
            </a:r>
            <a:r>
              <a:rPr lang="en-GB" sz="2000" dirty="0">
                <a:latin typeface="Courier New" panose="02070309020205020404" pitchFamily="49" charset="0"/>
                <a:cs typeface="Courier New" panose="02070309020205020404" pitchFamily="49" charset="0"/>
              </a:rPr>
              <a:t>or</a:t>
            </a:r>
            <a:r>
              <a:rPr lang="en-GB" sz="2000" dirty="0">
                <a:solidFill>
                  <a:srgbClr val="0000FF"/>
                </a:solidFill>
              </a:rPr>
              <a:t> state </a:t>
            </a:r>
            <a:r>
              <a:rPr lang="en-GB" sz="2000" dirty="0"/>
              <a:t>==</a:t>
            </a:r>
            <a:r>
              <a:rPr lang="en-GB" sz="2000" dirty="0">
                <a:solidFill>
                  <a:srgbClr val="0000FF"/>
                </a:solidFill>
              </a:rPr>
              <a:t> "HI") :</a:t>
            </a:r>
          </a:p>
          <a:p>
            <a:pPr marL="0" indent="0">
              <a:buSzPct val="120000"/>
              <a:buNone/>
            </a:pPr>
            <a:r>
              <a:rPr lang="en-GB" sz="2000" dirty="0">
                <a:solidFill>
                  <a:srgbClr val="0000FF"/>
                </a:solidFill>
              </a:rPr>
              <a:t>	</a:t>
            </a:r>
            <a:r>
              <a:rPr lang="en-GB" sz="2000" dirty="0" err="1">
                <a:solidFill>
                  <a:srgbClr val="0000FF"/>
                </a:solidFill>
              </a:rPr>
              <a:t>shippingCharge</a:t>
            </a:r>
            <a:r>
              <a:rPr lang="en-GB" sz="2000" dirty="0">
                <a:solidFill>
                  <a:srgbClr val="0000FF"/>
                </a:solidFill>
              </a:rPr>
              <a:t> = 20.00</a:t>
            </a:r>
          </a:p>
          <a:p>
            <a:pPr marL="0" indent="0">
              <a:buSzPct val="120000"/>
              <a:buNone/>
            </a:pPr>
            <a:endParaRPr lang="en-GB" sz="800" dirty="0"/>
          </a:p>
          <a:p>
            <a:pPr marL="0" indent="0">
              <a:buSzPct val="120000"/>
              <a:buNone/>
            </a:pPr>
            <a:r>
              <a:rPr lang="en-GB" sz="2000" dirty="0"/>
              <a:t>   </a:t>
            </a:r>
            <a:r>
              <a:rPr lang="en-GB" sz="2000" dirty="0">
                <a:solidFill>
                  <a:srgbClr val="008000"/>
                </a:solidFill>
              </a:rPr>
              <a:t> Usually it is a good idea to push negations to the innermost level </a:t>
            </a:r>
          </a:p>
          <a:p>
            <a:pPr marL="0" indent="0">
              <a:buSzPct val="120000"/>
              <a:buNone/>
            </a:pPr>
            <a:endParaRPr lang="en-GB" sz="2000" dirty="0"/>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32</a:t>
            </a:fld>
            <a:endParaRPr lang="en-GB" altLang="en-US">
              <a:solidFill>
                <a:srgbClr val="000000"/>
              </a:solidFill>
            </a:endParaRPr>
          </a:p>
        </p:txBody>
      </p:sp>
    </p:spTree>
    <p:extLst>
      <p:ext uri="{BB962C8B-B14F-4D97-AF65-F5344CB8AC3E}">
        <p14:creationId xmlns:p14="http://schemas.microsoft.com/office/powerpoint/2010/main" val="341704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PFE Review Question R3.20</a:t>
            </a:r>
          </a:p>
        </p:txBody>
      </p:sp>
      <p:sp>
        <p:nvSpPr>
          <p:cNvPr id="8" name="Content Placeholder 7"/>
          <p:cNvSpPr>
            <a:spLocks noGrp="1"/>
          </p:cNvSpPr>
          <p:nvPr>
            <p:ph idx="1"/>
          </p:nvPr>
        </p:nvSpPr>
        <p:spPr>
          <a:xfrm>
            <a:off x="582685" y="2276872"/>
            <a:ext cx="8104115" cy="4047728"/>
          </a:xfrm>
        </p:spPr>
        <p:txBody>
          <a:bodyPr/>
          <a:lstStyle/>
          <a:p>
            <a:pPr>
              <a:buSzPct val="120000"/>
              <a:buFont typeface="Wingdings" panose="05000000000000000000" pitchFamily="2" charset="2"/>
              <a:buChar char="§"/>
            </a:pPr>
            <a:r>
              <a:rPr lang="en-GB" sz="2000" dirty="0"/>
              <a:t>Of the following pairs of strings, which comes first in lexicographic order?</a:t>
            </a:r>
          </a:p>
          <a:p>
            <a:pPr marL="0" indent="0">
              <a:buSzPct val="120000"/>
              <a:buNone/>
            </a:pPr>
            <a:r>
              <a:rPr lang="en-GB" sz="2000" dirty="0"/>
              <a:t>	"Tom", "Jerry"</a:t>
            </a:r>
          </a:p>
          <a:p>
            <a:pPr marL="0" indent="0">
              <a:buSzPct val="120000"/>
              <a:buNone/>
            </a:pPr>
            <a:r>
              <a:rPr lang="en-GB" sz="2000" dirty="0"/>
              <a:t>	"Tom</a:t>
            </a:r>
            <a:r>
              <a:rPr lang="en-GB" sz="2000" dirty="0">
                <a:solidFill>
                  <a:srgbClr val="000000"/>
                </a:solidFill>
              </a:rPr>
              <a:t>"</a:t>
            </a:r>
            <a:r>
              <a:rPr lang="en-GB" sz="2000" dirty="0"/>
              <a:t>, "Tomato"</a:t>
            </a:r>
          </a:p>
          <a:p>
            <a:pPr marL="0" indent="0">
              <a:buSzPct val="120000"/>
              <a:buNone/>
            </a:pPr>
            <a:r>
              <a:rPr lang="en-GB" sz="2000" dirty="0"/>
              <a:t>	"church", "Churchill"</a:t>
            </a:r>
          </a:p>
          <a:p>
            <a:pPr marL="0" indent="0">
              <a:buSzPct val="120000"/>
              <a:buNone/>
            </a:pPr>
            <a:r>
              <a:rPr lang="en-GB" sz="2000" dirty="0"/>
              <a:t>	"car manufacturer", "carburettor"</a:t>
            </a:r>
          </a:p>
          <a:p>
            <a:pPr marL="0" indent="0">
              <a:buSzPct val="120000"/>
              <a:buNone/>
            </a:pPr>
            <a:r>
              <a:rPr lang="en-GB" sz="2000" dirty="0"/>
              <a:t>	"36", "A1"</a:t>
            </a:r>
          </a:p>
          <a:p>
            <a:pPr marL="0" indent="0">
              <a:buSzPct val="120000"/>
              <a:buNone/>
            </a:pPr>
            <a:r>
              <a:rPr lang="en-GB" sz="2000" dirty="0"/>
              <a:t>	"36", "a1"</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R3.20</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33</a:t>
            </a:fld>
            <a:endParaRPr lang="en-GB" altLang="en-US">
              <a:solidFill>
                <a:srgbClr val="000000"/>
              </a:solidFill>
            </a:endParaRPr>
          </a:p>
        </p:txBody>
      </p:sp>
      <p:sp>
        <p:nvSpPr>
          <p:cNvPr id="2" name="TextBox 1"/>
          <p:cNvSpPr txBox="1"/>
          <p:nvPr/>
        </p:nvSpPr>
        <p:spPr>
          <a:xfrm>
            <a:off x="899592" y="2924944"/>
            <a:ext cx="408585" cy="2677656"/>
          </a:xfrm>
          <a:prstGeom prst="rect">
            <a:avLst/>
          </a:prstGeom>
          <a:noFill/>
        </p:spPr>
        <p:txBody>
          <a:bodyPr wrap="none" rtlCol="0">
            <a:spAutoFit/>
          </a:bodyPr>
          <a:lstStyle/>
          <a:p>
            <a:r>
              <a:rPr lang="en-US" dirty="0"/>
              <a:t>&gt;</a:t>
            </a:r>
          </a:p>
          <a:p>
            <a:r>
              <a:rPr lang="en-US" dirty="0"/>
              <a:t>&lt;</a:t>
            </a:r>
          </a:p>
          <a:p>
            <a:r>
              <a:rPr lang="en-US" dirty="0"/>
              <a:t>&gt;</a:t>
            </a:r>
          </a:p>
          <a:p>
            <a:r>
              <a:rPr lang="en-US" dirty="0"/>
              <a:t>&lt;</a:t>
            </a:r>
          </a:p>
          <a:p>
            <a:r>
              <a:rPr lang="en-US" dirty="0"/>
              <a:t>&lt;</a:t>
            </a:r>
          </a:p>
          <a:p>
            <a:r>
              <a:rPr lang="en-US" dirty="0"/>
              <a:t>&lt;</a:t>
            </a:r>
          </a:p>
          <a:p>
            <a:endParaRPr lang="en-US" dirty="0"/>
          </a:p>
        </p:txBody>
      </p:sp>
    </p:spTree>
    <p:extLst>
      <p:ext uri="{BB962C8B-B14F-4D97-AF65-F5344CB8AC3E}">
        <p14:creationId xmlns:p14="http://schemas.microsoft.com/office/powerpoint/2010/main" val="360263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a:t>Examples</a:t>
            </a:r>
            <a:endParaRPr lang="en-GB" dirty="0"/>
          </a:p>
        </p:txBody>
      </p:sp>
      <p:sp>
        <p:nvSpPr>
          <p:cNvPr id="8" name="Content Placeholder 7"/>
          <p:cNvSpPr>
            <a:spLocks noGrp="1"/>
          </p:cNvSpPr>
          <p:nvPr>
            <p:ph idx="1"/>
          </p:nvPr>
        </p:nvSpPr>
        <p:spPr>
          <a:xfrm>
            <a:off x="467544" y="2204865"/>
            <a:ext cx="8104115" cy="2160240"/>
          </a:xfrm>
        </p:spPr>
        <p:txBody>
          <a:bodyPr/>
          <a:lstStyle/>
          <a:p>
            <a:pPr>
              <a:buSzPct val="120000"/>
              <a:buFont typeface="Wingdings" panose="05000000000000000000" pitchFamily="2" charset="2"/>
              <a:buChar char="§"/>
            </a:pPr>
            <a:r>
              <a:rPr lang="en-GB" sz="2000" dirty="0"/>
              <a:t>Let x, y, z be variables with integer values. Construct a Boolean expression that is True if and only if exactly one of x, y, z is equal to zero.</a:t>
            </a:r>
          </a:p>
          <a:p>
            <a:pPr marL="0" indent="0">
              <a:buSzPct val="120000"/>
              <a:buNone/>
            </a:pPr>
            <a:endParaRPr lang="en-GB" sz="2000" dirty="0"/>
          </a:p>
          <a:p>
            <a:pPr>
              <a:buSzPct val="120000"/>
              <a:buFont typeface="Wingdings" panose="05000000000000000000" pitchFamily="2" charset="2"/>
              <a:buChar char="§"/>
            </a:pPr>
            <a:r>
              <a:rPr lang="en-GB" sz="2000" dirty="0"/>
              <a:t>Construct a Boolean expression with the following truth table, using one or more of the operators and, or, not.</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34</a:t>
            </a:fld>
            <a:endParaRPr lang="en-GB" altLang="en-US">
              <a:solidFill>
                <a:srgbClr val="000000"/>
              </a:solidFill>
            </a:endParaRPr>
          </a:p>
        </p:txBody>
      </p:sp>
      <p:graphicFrame>
        <p:nvGraphicFramePr>
          <p:cNvPr id="2" name="Table 1"/>
          <p:cNvGraphicFramePr>
            <a:graphicFrameLocks noGrp="1"/>
          </p:cNvGraphicFramePr>
          <p:nvPr/>
        </p:nvGraphicFramePr>
        <p:xfrm>
          <a:off x="2819400" y="4581128"/>
          <a:ext cx="3096344" cy="1467485"/>
        </p:xfrm>
        <a:graphic>
          <a:graphicData uri="http://schemas.openxmlformats.org/drawingml/2006/table">
            <a:tbl>
              <a:tblPr firstRow="1" firstCol="1" bandRow="1"/>
              <a:tblGrid>
                <a:gridCol w="8640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440161">
                  <a:extLst>
                    <a:ext uri="{9D8B030D-6E8A-4147-A177-3AD203B41FA5}">
                      <a16:colId xmlns:a16="http://schemas.microsoft.com/office/drawing/2014/main" val="20002"/>
                    </a:ext>
                  </a:extLst>
                </a:gridCol>
              </a:tblGrid>
              <a:tr h="0">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Expression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14679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a:t>Examples</a:t>
            </a:r>
            <a:endParaRPr lang="en-GB" dirty="0"/>
          </a:p>
        </p:txBody>
      </p:sp>
      <p:sp>
        <p:nvSpPr>
          <p:cNvPr id="8" name="Content Placeholder 7"/>
          <p:cNvSpPr>
            <a:spLocks noGrp="1"/>
          </p:cNvSpPr>
          <p:nvPr>
            <p:ph idx="1"/>
          </p:nvPr>
        </p:nvSpPr>
        <p:spPr>
          <a:xfrm>
            <a:off x="467544" y="2204864"/>
            <a:ext cx="8104115" cy="3816423"/>
          </a:xfrm>
        </p:spPr>
        <p:txBody>
          <a:bodyPr/>
          <a:lstStyle/>
          <a:p>
            <a:pPr>
              <a:buSzPct val="120000"/>
              <a:buFont typeface="Wingdings" panose="05000000000000000000" pitchFamily="2" charset="2"/>
              <a:buChar char="§"/>
            </a:pPr>
            <a:r>
              <a:rPr lang="en-GB" sz="2000" dirty="0"/>
              <a:t>Let x, y, z be variables with integer values. Construct a Boolean expression that is True if and only if exactly one of x, y, z is equal to zero.</a:t>
            </a:r>
          </a:p>
          <a:p>
            <a:pPr>
              <a:buSzPct val="120000"/>
              <a:buFont typeface="Wingdings" panose="05000000000000000000" pitchFamily="2" charset="2"/>
              <a:buChar char="§"/>
            </a:pPr>
            <a:endParaRPr lang="en-GB" sz="2000" dirty="0"/>
          </a:p>
          <a:p>
            <a:pPr>
              <a:buSzPct val="120000"/>
              <a:buFont typeface="Wingdings" panose="05000000000000000000" pitchFamily="2" charset="2"/>
              <a:buChar char="§"/>
            </a:pPr>
            <a:r>
              <a:rPr lang="en-GB" sz="2000" dirty="0"/>
              <a:t>(x==0 and y!=0 and z!=0) </a:t>
            </a:r>
          </a:p>
          <a:p>
            <a:pPr marL="0" indent="0">
              <a:buSzPct val="120000"/>
              <a:buNone/>
            </a:pPr>
            <a:r>
              <a:rPr lang="en-GB" sz="2000" dirty="0"/>
              <a:t>or (x!=0 and y==0 and z!=0) </a:t>
            </a:r>
          </a:p>
          <a:p>
            <a:pPr marL="0" indent="0">
              <a:buSzPct val="120000"/>
              <a:buNone/>
            </a:pPr>
            <a:r>
              <a:rPr lang="en-GB" sz="2000" dirty="0"/>
              <a:t>or (x!=0 and y!=0 and z==0) </a:t>
            </a:r>
          </a:p>
          <a:p>
            <a:pPr marL="0" indent="0">
              <a:buSzPct val="120000"/>
              <a:buNone/>
            </a:pPr>
            <a:endParaRPr lang="en-GB" sz="2000" dirty="0"/>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35</a:t>
            </a:fld>
            <a:endParaRPr lang="en-GB" altLang="en-US">
              <a:solidFill>
                <a:srgbClr val="000000"/>
              </a:solidFill>
            </a:endParaRPr>
          </a:p>
        </p:txBody>
      </p:sp>
    </p:spTree>
    <p:extLst>
      <p:ext uri="{BB962C8B-B14F-4D97-AF65-F5344CB8AC3E}">
        <p14:creationId xmlns:p14="http://schemas.microsoft.com/office/powerpoint/2010/main" val="685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a:t>Examples</a:t>
            </a:r>
            <a:endParaRPr lang="en-GB" dirty="0"/>
          </a:p>
        </p:txBody>
      </p:sp>
      <p:sp>
        <p:nvSpPr>
          <p:cNvPr id="8" name="Content Placeholder 7"/>
          <p:cNvSpPr>
            <a:spLocks noGrp="1"/>
          </p:cNvSpPr>
          <p:nvPr>
            <p:ph idx="1"/>
          </p:nvPr>
        </p:nvSpPr>
        <p:spPr>
          <a:xfrm>
            <a:off x="467544" y="1628800"/>
            <a:ext cx="8104115" cy="2160240"/>
          </a:xfrm>
        </p:spPr>
        <p:txBody>
          <a:bodyPr/>
          <a:lstStyle/>
          <a:p>
            <a:pPr marL="0" indent="0">
              <a:buSzPct val="120000"/>
              <a:buNone/>
            </a:pPr>
            <a:endParaRPr lang="en-GB" sz="2000" dirty="0"/>
          </a:p>
          <a:p>
            <a:pPr>
              <a:buSzPct val="120000"/>
              <a:buFont typeface="Wingdings" panose="05000000000000000000" pitchFamily="2" charset="2"/>
              <a:buChar char="§"/>
            </a:pPr>
            <a:r>
              <a:rPr lang="en-GB" sz="2000" dirty="0"/>
              <a:t>Construct a Boolean expression with the following truth table, using one or more of the operators and, or, not.</a:t>
            </a:r>
          </a:p>
          <a:p>
            <a:pPr>
              <a:buSzPct val="120000"/>
              <a:buFont typeface="Wingdings" panose="05000000000000000000" pitchFamily="2" charset="2"/>
              <a:buChar char="§"/>
            </a:pPr>
            <a:endParaRPr lang="en-GB" sz="2000" dirty="0"/>
          </a:p>
          <a:p>
            <a:pPr>
              <a:buSzPct val="120000"/>
              <a:buFont typeface="Wingdings" panose="05000000000000000000" pitchFamily="2" charset="2"/>
              <a:buChar char="§"/>
            </a:pPr>
            <a:endParaRPr lang="en-GB" sz="2000" dirty="0"/>
          </a:p>
          <a:p>
            <a:pPr>
              <a:buSzPct val="120000"/>
              <a:buFont typeface="Wingdings" panose="05000000000000000000" pitchFamily="2" charset="2"/>
              <a:buChar char="§"/>
            </a:pPr>
            <a:endParaRPr lang="en-GB" sz="2000" dirty="0"/>
          </a:p>
          <a:p>
            <a:pPr>
              <a:buSzPct val="120000"/>
              <a:buFont typeface="Wingdings" panose="05000000000000000000" pitchFamily="2" charset="2"/>
              <a:buChar char="§"/>
            </a:pPr>
            <a:endParaRPr lang="en-GB" sz="2000" dirty="0"/>
          </a:p>
          <a:p>
            <a:pPr>
              <a:buSzPct val="120000"/>
              <a:buFont typeface="Wingdings" panose="05000000000000000000" pitchFamily="2" charset="2"/>
              <a:buChar char="§"/>
            </a:pPr>
            <a:endParaRPr lang="en-GB" sz="2000" dirty="0"/>
          </a:p>
          <a:p>
            <a:pPr>
              <a:buSzPct val="120000"/>
              <a:buFont typeface="Wingdings" panose="05000000000000000000" pitchFamily="2" charset="2"/>
              <a:buChar char="§"/>
            </a:pPr>
            <a:r>
              <a:rPr lang="en-GB" sz="2000" dirty="0"/>
              <a:t>(A and not B) or (not A and B)</a:t>
            </a:r>
          </a:p>
          <a:p>
            <a:pPr>
              <a:buSzPct val="120000"/>
              <a:buFont typeface="Wingdings" panose="05000000000000000000" pitchFamily="2" charset="2"/>
              <a:buChar char="§"/>
            </a:pPr>
            <a:r>
              <a:rPr lang="en-GB" sz="2000" dirty="0"/>
              <a:t>(A or B) and not (A and B)</a:t>
            </a:r>
          </a:p>
          <a:p>
            <a:pPr>
              <a:buSzPct val="120000"/>
              <a:buFont typeface="Wingdings" panose="05000000000000000000" pitchFamily="2" charset="2"/>
              <a:buChar char="§"/>
            </a:pPr>
            <a:r>
              <a:rPr lang="en-GB" sz="2000" dirty="0"/>
              <a:t>(A or B) and (not A or not B)</a:t>
            </a:r>
          </a:p>
          <a:p>
            <a:pPr>
              <a:buSzPct val="120000"/>
              <a:buFont typeface="Wingdings" panose="05000000000000000000" pitchFamily="2" charset="2"/>
              <a:buChar char="§"/>
            </a:pPr>
            <a:endParaRPr lang="en-GB" sz="2000" dirty="0"/>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3.7</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36</a:t>
            </a:fld>
            <a:endParaRPr lang="en-GB" altLang="en-US">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54366345"/>
              </p:ext>
            </p:extLst>
          </p:nvPr>
        </p:nvGraphicFramePr>
        <p:xfrm>
          <a:off x="2411760" y="2780928"/>
          <a:ext cx="3096344" cy="1467485"/>
        </p:xfrm>
        <a:graphic>
          <a:graphicData uri="http://schemas.openxmlformats.org/drawingml/2006/table">
            <a:tbl>
              <a:tblPr firstRow="1" firstCol="1" bandRow="1"/>
              <a:tblGrid>
                <a:gridCol w="864095">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440161">
                  <a:extLst>
                    <a:ext uri="{9D8B030D-6E8A-4147-A177-3AD203B41FA5}">
                      <a16:colId xmlns:a16="http://schemas.microsoft.com/office/drawing/2014/main" val="20002"/>
                    </a:ext>
                  </a:extLst>
                </a:gridCol>
              </a:tblGrid>
              <a:tr h="0">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Expression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True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mn-lt"/>
                          <a:ea typeface="Calibri" panose="020F0502020204030204" pitchFamily="34" charset="0"/>
                          <a:cs typeface="Times New Roman" panose="02020603050405020304" pitchFamily="18" charset="0"/>
                        </a:rPr>
                        <a:t> False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p:cNvSpPr txBox="1"/>
          <p:nvPr/>
        </p:nvSpPr>
        <p:spPr>
          <a:xfrm>
            <a:off x="6660232" y="2780928"/>
            <a:ext cx="1826792" cy="461665"/>
          </a:xfrm>
          <a:prstGeom prst="rect">
            <a:avLst/>
          </a:prstGeom>
          <a:noFill/>
        </p:spPr>
        <p:txBody>
          <a:bodyPr wrap="none" rtlCol="0">
            <a:spAutoFit/>
          </a:bodyPr>
          <a:lstStyle/>
          <a:p>
            <a:r>
              <a:rPr lang="en-US" dirty="0">
                <a:solidFill>
                  <a:srgbClr val="FF0000"/>
                </a:solidFill>
              </a:rPr>
              <a:t>exclusive or</a:t>
            </a:r>
          </a:p>
        </p:txBody>
      </p:sp>
    </p:spTree>
    <p:extLst>
      <p:ext uri="{BB962C8B-B14F-4D97-AF65-F5344CB8AC3E}">
        <p14:creationId xmlns:p14="http://schemas.microsoft.com/office/powerpoint/2010/main" val="276269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Saturday Sessions</a:t>
            </a:r>
          </a:p>
        </p:txBody>
      </p:sp>
      <p:sp>
        <p:nvSpPr>
          <p:cNvPr id="3" name="Content Placeholder 2"/>
          <p:cNvSpPr>
            <a:spLocks noGrp="1"/>
          </p:cNvSpPr>
          <p:nvPr>
            <p:ph idx="1"/>
          </p:nvPr>
        </p:nvSpPr>
        <p:spPr>
          <a:xfrm>
            <a:off x="539551" y="1985169"/>
            <a:ext cx="8404423" cy="4114800"/>
          </a:xfrm>
        </p:spPr>
        <p:txBody>
          <a:bodyPr/>
          <a:lstStyle/>
          <a:p>
            <a:r>
              <a:rPr lang="en-GB" sz="2800" dirty="0"/>
              <a:t>One-to-one session </a:t>
            </a:r>
          </a:p>
          <a:p>
            <a:pPr lvl="1"/>
            <a:r>
              <a:rPr lang="en-GB" dirty="0"/>
              <a:t>Help with your Python questions</a:t>
            </a:r>
          </a:p>
          <a:p>
            <a:r>
              <a:rPr lang="en-GB" sz="2800" dirty="0"/>
              <a:t>Every Saturday </a:t>
            </a:r>
          </a:p>
          <a:p>
            <a:pPr lvl="1"/>
            <a:r>
              <a:rPr lang="en-GB" sz="2400" dirty="0" smtClean="0"/>
              <a:t>Until 28</a:t>
            </a:r>
            <a:r>
              <a:rPr lang="en-GB" sz="2400" baseline="30000" dirty="0" smtClean="0"/>
              <a:t>th</a:t>
            </a:r>
            <a:r>
              <a:rPr lang="en-GB" sz="2400" dirty="0" smtClean="0"/>
              <a:t> March</a:t>
            </a:r>
            <a:endParaRPr lang="en-GB" sz="2400" dirty="0"/>
          </a:p>
          <a:p>
            <a:r>
              <a:rPr lang="en-GB" sz="2800" dirty="0"/>
              <a:t>20-min time slots</a:t>
            </a:r>
          </a:p>
          <a:p>
            <a:pPr lvl="1"/>
            <a:r>
              <a:rPr lang="en-GB" sz="2000" dirty="0"/>
              <a:t>15:00, 15:20, 15:40, 16:00, 16:20, 16:40, 17:00, 17:20, 17:40</a:t>
            </a:r>
          </a:p>
          <a:p>
            <a:r>
              <a:rPr lang="en-GB" sz="2800" dirty="0"/>
              <a:t>Venue: </a:t>
            </a:r>
            <a:r>
              <a:rPr lang="en-GB" sz="2400" dirty="0" smtClean="0"/>
              <a:t>MAL 151</a:t>
            </a:r>
            <a:endParaRPr lang="en-GB" sz="2400" dirty="0"/>
          </a:p>
          <a:p>
            <a:r>
              <a:rPr lang="en-GB" sz="2800" dirty="0"/>
              <a:t>Tutor: </a:t>
            </a:r>
            <a:r>
              <a:rPr lang="en-GB" sz="2400" dirty="0" smtClean="0"/>
              <a:t>Donal</a:t>
            </a:r>
            <a:endParaRPr lang="en-GB" sz="2400" dirty="0"/>
          </a:p>
          <a:p>
            <a:r>
              <a:rPr lang="en-GB" sz="2800" dirty="0"/>
              <a:t>Free, but you need to book first</a:t>
            </a:r>
          </a:p>
        </p:txBody>
      </p:sp>
      <p:sp>
        <p:nvSpPr>
          <p:cNvPr id="4" name="Footer Placeholder 3"/>
          <p:cNvSpPr>
            <a:spLocks noGrp="1"/>
          </p:cNvSpPr>
          <p:nvPr>
            <p:ph type="ftr" sz="quarter" idx="11"/>
          </p:nvPr>
        </p:nvSpPr>
        <p:spPr/>
        <p:txBody>
          <a:bodyPr/>
          <a:lstStyle/>
          <a:p>
            <a:pPr>
              <a:defRPr/>
            </a:pPr>
            <a:r>
              <a:rPr lang="en-GB"/>
              <a:t>Birkbeck College, U. London</a:t>
            </a:r>
          </a:p>
        </p:txBody>
      </p:sp>
      <p:sp>
        <p:nvSpPr>
          <p:cNvPr id="5" name="Slide Number Placeholder 4"/>
          <p:cNvSpPr>
            <a:spLocks noGrp="1"/>
          </p:cNvSpPr>
          <p:nvPr>
            <p:ph type="sldNum" sz="quarter" idx="12"/>
          </p:nvPr>
        </p:nvSpPr>
        <p:spPr/>
        <p:txBody>
          <a:bodyPr/>
          <a:lstStyle/>
          <a:p>
            <a:pPr>
              <a:defRPr/>
            </a:pPr>
            <a:fld id="{EBCFA743-A3CE-44DC-8B48-1816CCC33C68}" type="slidenum">
              <a:rPr lang="en-GB" altLang="en-US" smtClean="0"/>
              <a:pPr>
                <a:defRPr/>
              </a:pPr>
              <a:t>37</a:t>
            </a:fld>
            <a:endParaRPr lang="en-GB" altLang="en-US"/>
          </a:p>
        </p:txBody>
      </p:sp>
    </p:spTree>
    <p:extLst>
      <p:ext uri="{BB962C8B-B14F-4D97-AF65-F5344CB8AC3E}">
        <p14:creationId xmlns:p14="http://schemas.microsoft.com/office/powerpoint/2010/main" val="2693233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Book</a:t>
            </a:r>
          </a:p>
        </p:txBody>
      </p:sp>
      <p:sp>
        <p:nvSpPr>
          <p:cNvPr id="3" name="Content Placeholder 2"/>
          <p:cNvSpPr>
            <a:spLocks noGrp="1"/>
          </p:cNvSpPr>
          <p:nvPr>
            <p:ph idx="1"/>
          </p:nvPr>
        </p:nvSpPr>
        <p:spPr>
          <a:xfrm>
            <a:off x="539552" y="1985169"/>
            <a:ext cx="8147248" cy="4114800"/>
          </a:xfrm>
        </p:spPr>
        <p:txBody>
          <a:bodyPr/>
          <a:lstStyle/>
          <a:p>
            <a:r>
              <a:rPr lang="en-GB" sz="2800" dirty="0"/>
              <a:t>By email</a:t>
            </a:r>
          </a:p>
          <a:p>
            <a:pPr lvl="1"/>
            <a:r>
              <a:rPr lang="en-GB" sz="2400" dirty="0"/>
              <a:t>Put “Booking Out Of Hours Session” in the title </a:t>
            </a:r>
          </a:p>
          <a:p>
            <a:pPr lvl="1"/>
            <a:r>
              <a:rPr lang="en-GB" sz="2400" dirty="0"/>
              <a:t>State which week you want</a:t>
            </a:r>
          </a:p>
          <a:p>
            <a:r>
              <a:rPr lang="en-GB" sz="2800" dirty="0"/>
              <a:t>First come first served</a:t>
            </a:r>
          </a:p>
          <a:p>
            <a:pPr lvl="1"/>
            <a:r>
              <a:rPr lang="en-GB" sz="2000" dirty="0"/>
              <a:t>You may state which slot you prefer, but not always available</a:t>
            </a:r>
          </a:p>
          <a:p>
            <a:r>
              <a:rPr lang="en-GB" sz="2800" dirty="0">
                <a:solidFill>
                  <a:srgbClr val="FF0000"/>
                </a:solidFill>
              </a:rPr>
              <a:t>Book at least one working day in advance</a:t>
            </a:r>
          </a:p>
          <a:p>
            <a:pPr lvl="1"/>
            <a:r>
              <a:rPr lang="en-GB" sz="2000" dirty="0"/>
              <a:t>The latest a booking can be made will be on the </a:t>
            </a:r>
            <a:r>
              <a:rPr lang="en-GB" sz="2000" dirty="0">
                <a:solidFill>
                  <a:srgbClr val="FF0000"/>
                </a:solidFill>
              </a:rPr>
              <a:t>Thursday</a:t>
            </a:r>
            <a:r>
              <a:rPr lang="en-GB" sz="2000" dirty="0"/>
              <a:t> of that week</a:t>
            </a:r>
          </a:p>
          <a:p>
            <a:r>
              <a:rPr lang="en-GB" sz="2800" dirty="0"/>
              <a:t>Which email account?</a:t>
            </a:r>
          </a:p>
          <a:p>
            <a:pPr lvl="1"/>
            <a:r>
              <a:rPr lang="en-GB" sz="2400" u="sng" dirty="0">
                <a:hlinkClick r:id="rId2" tooltip="mailto:fd@dcs.bbk.ac.uk"/>
              </a:rPr>
              <a:t>fd@dcs.bbk.ac.uk</a:t>
            </a:r>
            <a:endParaRPr lang="en-GB" sz="2400" dirty="0"/>
          </a:p>
        </p:txBody>
      </p:sp>
      <p:sp>
        <p:nvSpPr>
          <p:cNvPr id="4" name="Footer Placeholder 3"/>
          <p:cNvSpPr>
            <a:spLocks noGrp="1"/>
          </p:cNvSpPr>
          <p:nvPr>
            <p:ph type="ftr" sz="quarter" idx="11"/>
          </p:nvPr>
        </p:nvSpPr>
        <p:spPr/>
        <p:txBody>
          <a:bodyPr/>
          <a:lstStyle/>
          <a:p>
            <a:pPr>
              <a:defRPr/>
            </a:pPr>
            <a:r>
              <a:rPr lang="en-GB"/>
              <a:t>Birkbeck College, U. London</a:t>
            </a:r>
          </a:p>
        </p:txBody>
      </p:sp>
      <p:sp>
        <p:nvSpPr>
          <p:cNvPr id="5" name="Slide Number Placeholder 4"/>
          <p:cNvSpPr>
            <a:spLocks noGrp="1"/>
          </p:cNvSpPr>
          <p:nvPr>
            <p:ph type="sldNum" sz="quarter" idx="12"/>
          </p:nvPr>
        </p:nvSpPr>
        <p:spPr/>
        <p:txBody>
          <a:bodyPr/>
          <a:lstStyle/>
          <a:p>
            <a:pPr>
              <a:defRPr/>
            </a:pPr>
            <a:fld id="{EBCFA743-A3CE-44DC-8B48-1816CCC33C68}" type="slidenum">
              <a:rPr lang="en-GB" altLang="en-US" smtClean="0"/>
              <a:pPr>
                <a:defRPr/>
              </a:pPr>
              <a:t>38</a:t>
            </a:fld>
            <a:endParaRPr lang="en-GB" altLang="en-US"/>
          </a:p>
        </p:txBody>
      </p:sp>
    </p:spTree>
    <p:extLst>
      <p:ext uri="{BB962C8B-B14F-4D97-AF65-F5344CB8AC3E}">
        <p14:creationId xmlns:p14="http://schemas.microsoft.com/office/powerpoint/2010/main" val="294565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sz="4000" dirty="0"/>
              <a:t>Revision: Escape Sequences</a:t>
            </a:r>
          </a:p>
        </p:txBody>
      </p:sp>
      <p:sp>
        <p:nvSpPr>
          <p:cNvPr id="8" name="Content Placeholder 7"/>
          <p:cNvSpPr>
            <a:spLocks noGrp="1"/>
          </p:cNvSpPr>
          <p:nvPr>
            <p:ph idx="1"/>
          </p:nvPr>
        </p:nvSpPr>
        <p:spPr>
          <a:xfrm>
            <a:off x="748542" y="1916832"/>
            <a:ext cx="8104115" cy="3384376"/>
          </a:xfrm>
        </p:spPr>
        <p:txBody>
          <a:bodyPr/>
          <a:lstStyle/>
          <a:p>
            <a:pPr>
              <a:buSzPct val="120000"/>
              <a:buFont typeface="Wingdings" panose="05000000000000000000" pitchFamily="2" charset="2"/>
              <a:buChar char="§"/>
            </a:pPr>
            <a:r>
              <a:rPr lang="en-GB" sz="2000" dirty="0"/>
              <a:t>\"    </a:t>
            </a:r>
          </a:p>
          <a:p>
            <a:pPr lvl="1">
              <a:buSzPct val="120000"/>
              <a:buFont typeface="Wingdings" panose="05000000000000000000" pitchFamily="2" charset="2"/>
              <a:buChar char="§"/>
            </a:pPr>
            <a:r>
              <a:rPr lang="en-GB" sz="2000" dirty="0"/>
              <a:t>include the character double quote in a string</a:t>
            </a:r>
          </a:p>
          <a:p>
            <a:pPr lvl="1">
              <a:buSzPct val="120000"/>
              <a:buFont typeface="Wingdings" panose="05000000000000000000" pitchFamily="2" charset="2"/>
              <a:buChar char="§"/>
            </a:pPr>
            <a:r>
              <a:rPr lang="en-GB" sz="2000" dirty="0"/>
              <a:t>e.g.  "a\"b"     </a:t>
            </a:r>
            <a:r>
              <a:rPr lang="en-GB" sz="2000" dirty="0" err="1"/>
              <a:t>len</a:t>
            </a:r>
            <a:r>
              <a:rPr lang="en-GB" sz="2000" dirty="0"/>
              <a:t>("a\"b" )=?       print("a\"b")  ?</a:t>
            </a:r>
          </a:p>
          <a:p>
            <a:pPr lvl="1">
              <a:buSzPct val="120000"/>
              <a:buFont typeface="Wingdings" panose="05000000000000000000" pitchFamily="2" charset="2"/>
              <a:buChar char="§"/>
            </a:pPr>
            <a:r>
              <a:rPr lang="en-GB" sz="2000" dirty="0" err="1"/>
              <a:t>len</a:t>
            </a:r>
            <a:r>
              <a:rPr lang="en-GB" sz="2000" dirty="0"/>
              <a:t>("a\"b" )= 3,      result is     </a:t>
            </a:r>
            <a:r>
              <a:rPr lang="en-GB" sz="2000" dirty="0" err="1"/>
              <a:t>a"b</a:t>
            </a:r>
            <a:endParaRPr lang="en-GB" sz="2000" dirty="0"/>
          </a:p>
          <a:p>
            <a:pPr>
              <a:buSzPct val="120000"/>
              <a:buFont typeface="Wingdings" panose="05000000000000000000" pitchFamily="2" charset="2"/>
              <a:buChar char="§"/>
            </a:pPr>
            <a:r>
              <a:rPr lang="en-GB" sz="2000" dirty="0"/>
              <a:t>\n   </a:t>
            </a:r>
          </a:p>
          <a:p>
            <a:pPr lvl="1">
              <a:buSzPct val="120000"/>
              <a:buFont typeface="Wingdings" panose="05000000000000000000" pitchFamily="2" charset="2"/>
              <a:buChar char="§"/>
            </a:pPr>
            <a:r>
              <a:rPr lang="en-GB" sz="2000" dirty="0"/>
              <a:t>new line</a:t>
            </a:r>
          </a:p>
          <a:p>
            <a:pPr lvl="1">
              <a:buSzPct val="120000"/>
              <a:buFont typeface="Wingdings" panose="05000000000000000000" pitchFamily="2" charset="2"/>
              <a:buChar char="§"/>
            </a:pPr>
            <a:r>
              <a:rPr lang="en-GB" sz="2000" dirty="0"/>
              <a:t>e.g. "*\n*",      </a:t>
            </a:r>
            <a:r>
              <a:rPr lang="en-GB" sz="2000" dirty="0" err="1"/>
              <a:t>len</a:t>
            </a:r>
            <a:r>
              <a:rPr lang="en-GB" sz="2000" dirty="0"/>
              <a:t>("*\n*")=?      print("*\n*")  ?</a:t>
            </a:r>
          </a:p>
          <a:p>
            <a:pPr lvl="1">
              <a:buSzPct val="120000"/>
              <a:buFont typeface="Wingdings" panose="05000000000000000000" pitchFamily="2" charset="2"/>
              <a:buChar char="§"/>
            </a:pPr>
            <a:r>
              <a:rPr lang="en-GB" sz="2000" dirty="0" err="1"/>
              <a:t>len</a:t>
            </a:r>
            <a:r>
              <a:rPr lang="en-GB" sz="2000" dirty="0"/>
              <a:t>("*\n*")=3        result is     	*</a:t>
            </a:r>
          </a:p>
          <a:p>
            <a:pPr marL="457200" lvl="1" indent="0">
              <a:buSzPct val="120000"/>
              <a:buNone/>
            </a:pPr>
            <a:r>
              <a:rPr lang="en-GB" sz="2000" dirty="0"/>
              <a:t>					*</a:t>
            </a:r>
          </a:p>
          <a:p>
            <a:pPr>
              <a:buSzPct val="120000"/>
              <a:buFont typeface="Wingdings" panose="05000000000000000000" pitchFamily="2" charset="2"/>
              <a:buChar char="§"/>
            </a:pPr>
            <a:r>
              <a:rPr lang="en-GB" sz="2000" dirty="0"/>
              <a:t>\\    </a:t>
            </a:r>
          </a:p>
          <a:p>
            <a:pPr lvl="1">
              <a:buSzPct val="120000"/>
              <a:buFont typeface="Wingdings" panose="05000000000000000000" pitchFamily="2" charset="2"/>
              <a:buChar char="§"/>
            </a:pPr>
            <a:r>
              <a:rPr lang="en-GB" sz="2000" dirty="0"/>
              <a:t>include the character backslash in a string</a:t>
            </a:r>
          </a:p>
          <a:p>
            <a:pPr lvl="1">
              <a:buSzPct val="120000"/>
              <a:buFont typeface="Wingdings" panose="05000000000000000000" pitchFamily="2" charset="2"/>
              <a:buChar char="§"/>
            </a:pPr>
            <a:r>
              <a:rPr lang="en-GB" sz="2000" dirty="0"/>
              <a:t>e.g.  "a\\b"     </a:t>
            </a:r>
            <a:r>
              <a:rPr lang="en-GB" sz="2000" dirty="0" err="1"/>
              <a:t>len</a:t>
            </a:r>
            <a:r>
              <a:rPr lang="en-GB" sz="2000" dirty="0"/>
              <a:t>("a\\b" )=?    print("a\\b")  ?  </a:t>
            </a:r>
          </a:p>
          <a:p>
            <a:pPr lvl="1">
              <a:buSzPct val="120000"/>
              <a:buFont typeface="Wingdings" panose="05000000000000000000" pitchFamily="2" charset="2"/>
              <a:buChar char="§"/>
            </a:pPr>
            <a:r>
              <a:rPr lang="en-GB" sz="2000" dirty="0" err="1"/>
              <a:t>len</a:t>
            </a:r>
            <a:r>
              <a:rPr lang="en-GB" sz="2000" dirty="0"/>
              <a:t>("a\\b" )= 3,      result is     a\b</a:t>
            </a:r>
          </a:p>
          <a:p>
            <a:pPr lvl="1">
              <a:buSzPct val="120000"/>
              <a:buFont typeface="Wingdings" panose="05000000000000000000" pitchFamily="2" charset="2"/>
              <a:buChar char="§"/>
            </a:pPr>
            <a:endParaRPr lang="en-GB" sz="2000" dirty="0"/>
          </a:p>
          <a:p>
            <a:pPr marL="0" indent="0">
              <a:buSzPct val="120000"/>
              <a:buNone/>
            </a:pPr>
            <a:endParaRPr lang="en-GB" sz="2000" dirty="0"/>
          </a:p>
        </p:txBody>
      </p:sp>
      <p:sp>
        <p:nvSpPr>
          <p:cNvPr id="5" name="Footer Placeholder 4"/>
          <p:cNvSpPr>
            <a:spLocks noGrp="1"/>
          </p:cNvSpPr>
          <p:nvPr>
            <p:ph type="ftr" sz="quarter" idx="11"/>
          </p:nvPr>
        </p:nvSpPr>
        <p:spPr>
          <a:xfrm>
            <a:off x="5957057" y="6324600"/>
            <a:ext cx="2895600" cy="457200"/>
          </a:xfrm>
        </p:spPr>
        <p:txBody>
          <a:bodyPr/>
          <a:lstStyle/>
          <a:p>
            <a:pPr>
              <a:defRPr/>
            </a:pPr>
            <a:r>
              <a:rPr lang="en-GB" dirty="0">
                <a:solidFill>
                  <a:srgbClr val="000000"/>
                </a:solidFill>
              </a:rPr>
              <a:t>PFE Section 2.4</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4</a:t>
            </a:fld>
            <a:endParaRPr lang="en-GB" altLang="en-US">
              <a:solidFill>
                <a:srgbClr val="000000"/>
              </a:solidFill>
            </a:endParaRPr>
          </a:p>
        </p:txBody>
      </p:sp>
    </p:spTree>
    <p:extLst>
      <p:ext uri="{BB962C8B-B14F-4D97-AF65-F5344CB8AC3E}">
        <p14:creationId xmlns:p14="http://schemas.microsoft.com/office/powerpoint/2010/main" val="336638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Revision: Format Specifiers</a:t>
            </a:r>
            <a:endParaRPr lang="en-GB" sz="4000" dirty="0"/>
          </a:p>
        </p:txBody>
      </p:sp>
      <p:sp>
        <p:nvSpPr>
          <p:cNvPr id="8" name="Content Placeholder 7"/>
          <p:cNvSpPr>
            <a:spLocks noGrp="1"/>
          </p:cNvSpPr>
          <p:nvPr>
            <p:ph idx="1"/>
          </p:nvPr>
        </p:nvSpPr>
        <p:spPr>
          <a:xfrm>
            <a:off x="755576" y="2026345"/>
            <a:ext cx="7917879" cy="4032448"/>
          </a:xfrm>
        </p:spPr>
        <p:txBody>
          <a:bodyPr/>
          <a:lstStyle/>
          <a:p>
            <a:pPr>
              <a:buSzPct val="120000"/>
              <a:buFont typeface="Wingdings" panose="05000000000000000000" pitchFamily="2" charset="2"/>
              <a:buChar char="§"/>
            </a:pPr>
            <a:r>
              <a:rPr lang="en-GB" sz="2000" dirty="0"/>
              <a:t>%5d, 	e.g. print("%5d" % 56)             </a:t>
            </a:r>
          </a:p>
          <a:p>
            <a:pPr lvl="1">
              <a:buSzPct val="120000"/>
              <a:buFont typeface="Wingdings" panose="05000000000000000000" pitchFamily="2" charset="2"/>
              <a:buChar char="§"/>
            </a:pPr>
            <a:r>
              <a:rPr lang="en-GB" sz="1600" dirty="0"/>
              <a:t># three spaces then 56</a:t>
            </a:r>
          </a:p>
          <a:p>
            <a:pPr lvl="1">
              <a:buSzPct val="120000"/>
              <a:buFont typeface="Wingdings" panose="05000000000000000000" pitchFamily="2" charset="2"/>
              <a:buChar char="§"/>
            </a:pPr>
            <a:r>
              <a:rPr lang="en-GB" sz="1600" dirty="0"/>
              <a:t>%5d place an integer right justified in a field of 5 characters</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000" dirty="0"/>
              <a:t>%8.2f, 	e.g. print("%8.2f" % -586.189)  </a:t>
            </a:r>
          </a:p>
          <a:p>
            <a:pPr lvl="1">
              <a:buSzPct val="120000"/>
              <a:buFont typeface="Wingdings" panose="05000000000000000000" pitchFamily="2" charset="2"/>
              <a:buChar char="§"/>
            </a:pPr>
            <a:r>
              <a:rPr lang="en-GB" sz="1600" dirty="0"/>
              <a:t># one space then -586.19</a:t>
            </a:r>
          </a:p>
          <a:p>
            <a:pPr lvl="1">
              <a:buSzPct val="120000"/>
              <a:buFont typeface="Wingdings" panose="05000000000000000000" pitchFamily="2" charset="2"/>
              <a:buChar char="§"/>
            </a:pPr>
            <a:r>
              <a:rPr lang="en-GB" sz="1600" dirty="0"/>
              <a:t>%8.2f place a floating point number with two digits after the decimal point right justified in a field of 8 characters. The decimal point and the – sign, if present, each count as characters</a:t>
            </a:r>
          </a:p>
          <a:p>
            <a:pPr>
              <a:buSzPct val="120000"/>
              <a:buFont typeface="Wingdings" panose="05000000000000000000" pitchFamily="2" charset="2"/>
              <a:buChar char="§"/>
            </a:pPr>
            <a:endParaRPr lang="en-GB" sz="800" dirty="0"/>
          </a:p>
          <a:p>
            <a:pPr>
              <a:buSzPct val="120000"/>
              <a:buFont typeface="Wingdings" panose="05000000000000000000" pitchFamily="2" charset="2"/>
              <a:buChar char="§"/>
            </a:pPr>
            <a:r>
              <a:rPr lang="en-GB" sz="2000" dirty="0"/>
              <a:t>%-9s,	e.g. print("%-9s" % "Hello")       </a:t>
            </a:r>
          </a:p>
          <a:p>
            <a:pPr lvl="1">
              <a:buSzPct val="120000"/>
              <a:buFont typeface="Wingdings" panose="05000000000000000000" pitchFamily="2" charset="2"/>
              <a:buChar char="§"/>
            </a:pPr>
            <a:r>
              <a:rPr lang="en-GB" sz="1600" dirty="0"/>
              <a:t># Hello then four spaces</a:t>
            </a:r>
          </a:p>
          <a:p>
            <a:pPr lvl="1">
              <a:buSzPct val="120000"/>
              <a:buFont typeface="Wingdings" panose="05000000000000000000" pitchFamily="2" charset="2"/>
              <a:buChar char="§"/>
            </a:pPr>
            <a:r>
              <a:rPr lang="en-GB" sz="1600" dirty="0"/>
              <a:t>%-9s place a string left justified in a field of 9 characters</a:t>
            </a:r>
          </a:p>
          <a:p>
            <a:pPr>
              <a:buSzPct val="120000"/>
              <a:buFont typeface="Wingdings" panose="05000000000000000000" pitchFamily="2" charset="2"/>
              <a:buChar char="§"/>
            </a:pPr>
            <a:endParaRPr lang="en-GB" sz="2800" dirty="0"/>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2.5.3</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5</a:t>
            </a:fld>
            <a:endParaRPr lang="en-GB" altLang="en-US" dirty="0">
              <a:solidFill>
                <a:srgbClr val="000000"/>
              </a:solidFill>
            </a:endParaRPr>
          </a:p>
        </p:txBody>
      </p:sp>
    </p:spTree>
    <p:extLst>
      <p:ext uri="{BB962C8B-B14F-4D97-AF65-F5344CB8AC3E}">
        <p14:creationId xmlns:p14="http://schemas.microsoft.com/office/powerpoint/2010/main" val="145760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Relational Operators</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3.2</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6</a:t>
            </a:fld>
            <a:endParaRPr lang="en-GB" altLang="en-US">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582210318"/>
              </p:ext>
            </p:extLst>
          </p:nvPr>
        </p:nvGraphicFramePr>
        <p:xfrm>
          <a:off x="1720983" y="2477165"/>
          <a:ext cx="6159234" cy="3130807"/>
        </p:xfrm>
        <a:graphic>
          <a:graphicData uri="http://schemas.openxmlformats.org/drawingml/2006/table">
            <a:tbl>
              <a:tblPr firstRow="1" firstCol="1" bandRow="1"/>
              <a:tblGrid>
                <a:gridCol w="1404837">
                  <a:extLst>
                    <a:ext uri="{9D8B030D-6E8A-4147-A177-3AD203B41FA5}">
                      <a16:colId xmlns:a16="http://schemas.microsoft.com/office/drawing/2014/main" val="20000"/>
                    </a:ext>
                  </a:extLst>
                </a:gridCol>
                <a:gridCol w="1498749">
                  <a:extLst>
                    <a:ext uri="{9D8B030D-6E8A-4147-A177-3AD203B41FA5}">
                      <a16:colId xmlns:a16="http://schemas.microsoft.com/office/drawing/2014/main" val="20001"/>
                    </a:ext>
                  </a:extLst>
                </a:gridCol>
                <a:gridCol w="3255648">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Python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Math Notation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Description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4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4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4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4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7178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Relational Operators</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3.2</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7</a:t>
            </a:fld>
            <a:endParaRPr lang="en-GB" altLang="en-US">
              <a:solidFill>
                <a:srgbClr val="000000"/>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56423967"/>
                  </p:ext>
                </p:extLst>
              </p:nvPr>
            </p:nvGraphicFramePr>
            <p:xfrm>
              <a:off x="1720983" y="2477165"/>
              <a:ext cx="6159234" cy="1565403"/>
            </p:xfrm>
            <a:graphic>
              <a:graphicData uri="http://schemas.openxmlformats.org/drawingml/2006/table">
                <a:tbl>
                  <a:tblPr firstRow="1" firstCol="1" bandRow="1"/>
                  <a:tblGrid>
                    <a:gridCol w="1404837">
                      <a:extLst>
                        <a:ext uri="{9D8B030D-6E8A-4147-A177-3AD203B41FA5}">
                          <a16:colId xmlns:a16="http://schemas.microsoft.com/office/drawing/2014/main" val="20000"/>
                        </a:ext>
                      </a:extLst>
                    </a:gridCol>
                    <a:gridCol w="1498749">
                      <a:extLst>
                        <a:ext uri="{9D8B030D-6E8A-4147-A177-3AD203B41FA5}">
                          <a16:colId xmlns:a16="http://schemas.microsoft.com/office/drawing/2014/main" val="20001"/>
                        </a:ext>
                      </a:extLst>
                    </a:gridCol>
                    <a:gridCol w="3255648">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Python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Math Notation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Description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GB" sz="2400" i="1" smtClean="0">
                                  <a:solidFill>
                                    <a:srgbClr val="0070C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GB" sz="24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 or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56423967"/>
                  </p:ext>
                </p:extLst>
              </p:nvPr>
            </p:nvGraphicFramePr>
            <p:xfrm>
              <a:off x="1720983" y="2477165"/>
              <a:ext cx="6159234" cy="1565403"/>
            </p:xfrm>
            <a:graphic>
              <a:graphicData uri="http://schemas.openxmlformats.org/drawingml/2006/table">
                <a:tbl>
                  <a:tblPr firstRow="1" firstCol="1" bandRow="1"/>
                  <a:tblGrid>
                    <a:gridCol w="1404837">
                      <a:extLst>
                        <a:ext uri="{9D8B030D-6E8A-4147-A177-3AD203B41FA5}">
                          <a16:colId xmlns:a16="http://schemas.microsoft.com/office/drawing/2014/main" val="20000"/>
                        </a:ext>
                      </a:extLst>
                    </a:gridCol>
                    <a:gridCol w="1498749">
                      <a:extLst>
                        <a:ext uri="{9D8B030D-6E8A-4147-A177-3AD203B41FA5}">
                          <a16:colId xmlns:a16="http://schemas.microsoft.com/office/drawing/2014/main" val="20001"/>
                        </a:ext>
                      </a:extLst>
                    </a:gridCol>
                    <a:gridCol w="3255648">
                      <a:extLst>
                        <a:ext uri="{9D8B030D-6E8A-4147-A177-3AD203B41FA5}">
                          <a16:colId xmlns:a16="http://schemas.microsoft.com/office/drawing/2014/main" val="20002"/>
                        </a:ext>
                      </a:extLst>
                    </a:gridCol>
                  </a:tblGrid>
                  <a:tr h="782701">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Python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Math Notation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Description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1351">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1351">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94309" t="-323077" r="-217886" b="-35385"/>
                          </a:stretch>
                        </a:blipFill>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 or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314285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Relational Operators</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3.2</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8</a:t>
            </a:fld>
            <a:endParaRPr lang="en-GB" altLang="en-US">
              <a:solidFill>
                <a:srgbClr val="000000"/>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978068138"/>
                  </p:ext>
                </p:extLst>
              </p:nvPr>
            </p:nvGraphicFramePr>
            <p:xfrm>
              <a:off x="1720983" y="2477165"/>
              <a:ext cx="6159234" cy="2348105"/>
            </p:xfrm>
            <a:graphic>
              <a:graphicData uri="http://schemas.openxmlformats.org/drawingml/2006/table">
                <a:tbl>
                  <a:tblPr firstRow="1" firstCol="1" bandRow="1"/>
                  <a:tblGrid>
                    <a:gridCol w="1404837">
                      <a:extLst>
                        <a:ext uri="{9D8B030D-6E8A-4147-A177-3AD203B41FA5}">
                          <a16:colId xmlns:a16="http://schemas.microsoft.com/office/drawing/2014/main" val="20000"/>
                        </a:ext>
                      </a:extLst>
                    </a:gridCol>
                    <a:gridCol w="1498749">
                      <a:extLst>
                        <a:ext uri="{9D8B030D-6E8A-4147-A177-3AD203B41FA5}">
                          <a16:colId xmlns:a16="http://schemas.microsoft.com/office/drawing/2014/main" val="20001"/>
                        </a:ext>
                      </a:extLst>
                    </a:gridCol>
                    <a:gridCol w="3255648">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Python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Math Notation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Description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GB" sz="2400" i="1" smtClean="0">
                                  <a:solidFill>
                                    <a:srgbClr val="0070C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GB" sz="24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 or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Less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GB" sz="2400" i="1" smtClean="0">
                                  <a:solidFill>
                                    <a:srgbClr val="00B05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GB" sz="24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Less than or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978068138"/>
                  </p:ext>
                </p:extLst>
              </p:nvPr>
            </p:nvGraphicFramePr>
            <p:xfrm>
              <a:off x="1720983" y="2477165"/>
              <a:ext cx="6159234" cy="2348105"/>
            </p:xfrm>
            <a:graphic>
              <a:graphicData uri="http://schemas.openxmlformats.org/drawingml/2006/table">
                <a:tbl>
                  <a:tblPr firstRow="1" firstCol="1" bandRow="1"/>
                  <a:tblGrid>
                    <a:gridCol w="1404837">
                      <a:extLst>
                        <a:ext uri="{9D8B030D-6E8A-4147-A177-3AD203B41FA5}">
                          <a16:colId xmlns:a16="http://schemas.microsoft.com/office/drawing/2014/main" val="20000"/>
                        </a:ext>
                      </a:extLst>
                    </a:gridCol>
                    <a:gridCol w="1498749">
                      <a:extLst>
                        <a:ext uri="{9D8B030D-6E8A-4147-A177-3AD203B41FA5}">
                          <a16:colId xmlns:a16="http://schemas.microsoft.com/office/drawing/2014/main" val="20001"/>
                        </a:ext>
                      </a:extLst>
                    </a:gridCol>
                    <a:gridCol w="3255648">
                      <a:extLst>
                        <a:ext uri="{9D8B030D-6E8A-4147-A177-3AD203B41FA5}">
                          <a16:colId xmlns:a16="http://schemas.microsoft.com/office/drawing/2014/main" val="20002"/>
                        </a:ext>
                      </a:extLst>
                    </a:gridCol>
                  </a:tblGrid>
                  <a:tr h="782701">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Python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Math Notation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Description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1351">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1351">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94309" t="-328125" r="-217886" b="-239063"/>
                          </a:stretch>
                        </a:blipFill>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 or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351">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Less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1351">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94309" t="-529688" r="-217886" b="-37500"/>
                          </a:stretch>
                        </a:blipFill>
                      </a:tcPr>
                    </a:tc>
                    <a:tc>
                      <a:txBody>
                        <a:bodyPr/>
                        <a:lstStyle/>
                        <a:p>
                          <a:pPr algn="l">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Less than or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594850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GB" dirty="0"/>
              <a:t>Relational Operators</a:t>
            </a:r>
          </a:p>
        </p:txBody>
      </p:sp>
      <p:sp>
        <p:nvSpPr>
          <p:cNvPr id="5" name="Footer Placeholder 4"/>
          <p:cNvSpPr>
            <a:spLocks noGrp="1"/>
          </p:cNvSpPr>
          <p:nvPr>
            <p:ph type="ftr" sz="quarter" idx="11"/>
          </p:nvPr>
        </p:nvSpPr>
        <p:spPr/>
        <p:txBody>
          <a:bodyPr/>
          <a:lstStyle/>
          <a:p>
            <a:pPr>
              <a:defRPr/>
            </a:pPr>
            <a:r>
              <a:rPr lang="en-GB" dirty="0">
                <a:solidFill>
                  <a:srgbClr val="000000"/>
                </a:solidFill>
              </a:rPr>
              <a:t>PFE Section 3.2</a:t>
            </a:r>
          </a:p>
        </p:txBody>
      </p:sp>
      <p:sp>
        <p:nvSpPr>
          <p:cNvPr id="6" name="Slide Number Placeholder 5"/>
          <p:cNvSpPr>
            <a:spLocks noGrp="1"/>
          </p:cNvSpPr>
          <p:nvPr>
            <p:ph type="sldNum" sz="quarter" idx="12"/>
          </p:nvPr>
        </p:nvSpPr>
        <p:spPr/>
        <p:txBody>
          <a:bodyPr/>
          <a:lstStyle/>
          <a:p>
            <a:fld id="{C97E77DA-E9A8-4806-97C9-32DFE40BF776}" type="slidenum">
              <a:rPr lang="en-GB" altLang="en-US" smtClean="0">
                <a:solidFill>
                  <a:srgbClr val="000000"/>
                </a:solidFill>
              </a:rPr>
              <a:pPr/>
              <a:t>9</a:t>
            </a:fld>
            <a:endParaRPr lang="en-GB" altLang="en-US">
              <a:solidFill>
                <a:srgbClr val="000000"/>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820576398"/>
                  </p:ext>
                </p:extLst>
              </p:nvPr>
            </p:nvGraphicFramePr>
            <p:xfrm>
              <a:off x="1720983" y="2477165"/>
              <a:ext cx="6159234" cy="3130807"/>
            </p:xfrm>
            <a:graphic>
              <a:graphicData uri="http://schemas.openxmlformats.org/drawingml/2006/table">
                <a:tbl>
                  <a:tblPr firstRow="1" firstCol="1" bandRow="1"/>
                  <a:tblGrid>
                    <a:gridCol w="1404837">
                      <a:extLst>
                        <a:ext uri="{9D8B030D-6E8A-4147-A177-3AD203B41FA5}">
                          <a16:colId xmlns:a16="http://schemas.microsoft.com/office/drawing/2014/main" val="20000"/>
                        </a:ext>
                      </a:extLst>
                    </a:gridCol>
                    <a:gridCol w="1498749">
                      <a:extLst>
                        <a:ext uri="{9D8B030D-6E8A-4147-A177-3AD203B41FA5}">
                          <a16:colId xmlns:a16="http://schemas.microsoft.com/office/drawing/2014/main" val="20001"/>
                        </a:ext>
                      </a:extLst>
                    </a:gridCol>
                    <a:gridCol w="3255648">
                      <a:extLst>
                        <a:ext uri="{9D8B030D-6E8A-4147-A177-3AD203B41FA5}">
                          <a16:colId xmlns:a16="http://schemas.microsoft.com/office/drawing/2014/main" val="20002"/>
                        </a:ext>
                      </a:extLst>
                    </a:gridCol>
                  </a:tblGrid>
                  <a:tr h="0">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Python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Math Notation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Description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GB" sz="2400" i="1" smtClean="0">
                                  <a:solidFill>
                                    <a:srgbClr val="0070C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GB" sz="24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 or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Less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GB" sz="2400" i="1" smtClean="0">
                                  <a:solidFill>
                                    <a:srgbClr val="00B05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GB" sz="2400" dirty="0">
                            <a:solidFill>
                              <a:srgbClr val="00B05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Less than or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n-GB" sz="2400" i="1"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GB" sz="24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Not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820576398"/>
                  </p:ext>
                </p:extLst>
              </p:nvPr>
            </p:nvGraphicFramePr>
            <p:xfrm>
              <a:off x="1720983" y="2477165"/>
              <a:ext cx="6159234" cy="3130807"/>
            </p:xfrm>
            <a:graphic>
              <a:graphicData uri="http://schemas.openxmlformats.org/drawingml/2006/table">
                <a:tbl>
                  <a:tblPr firstRow="1" firstCol="1" bandRow="1"/>
                  <a:tblGrid>
                    <a:gridCol w="1404837">
                      <a:extLst>
                        <a:ext uri="{9D8B030D-6E8A-4147-A177-3AD203B41FA5}">
                          <a16:colId xmlns:a16="http://schemas.microsoft.com/office/drawing/2014/main" val="20000"/>
                        </a:ext>
                      </a:extLst>
                    </a:gridCol>
                    <a:gridCol w="1498749">
                      <a:extLst>
                        <a:ext uri="{9D8B030D-6E8A-4147-A177-3AD203B41FA5}">
                          <a16:colId xmlns:a16="http://schemas.microsoft.com/office/drawing/2014/main" val="20001"/>
                        </a:ext>
                      </a:extLst>
                    </a:gridCol>
                    <a:gridCol w="3255648">
                      <a:extLst>
                        <a:ext uri="{9D8B030D-6E8A-4147-A177-3AD203B41FA5}">
                          <a16:colId xmlns:a16="http://schemas.microsoft.com/office/drawing/2014/main" val="20002"/>
                        </a:ext>
                      </a:extLst>
                    </a:gridCol>
                  </a:tblGrid>
                  <a:tr h="782701">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Python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 Math Notation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0" dirty="0">
                              <a:effectLst/>
                              <a:latin typeface="+mn-lt"/>
                              <a:ea typeface="Calibri" panose="020F0502020204030204" pitchFamily="34" charset="0"/>
                              <a:cs typeface="Times New Roman" panose="02020603050405020304" pitchFamily="18" charset="0"/>
                            </a:rPr>
                            <a:t>Description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1351">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1351">
                    <a:tc>
                      <a:txBody>
                        <a:bodyPr/>
                        <a:lstStyle/>
                        <a:p>
                          <a:pPr algn="ctr">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94309" t="-328125" r="-217886" b="-439063"/>
                          </a:stretch>
                        </a:blipFill>
                      </a:tcPr>
                    </a:tc>
                    <a:tc>
                      <a:txBody>
                        <a:bodyPr/>
                        <a:lstStyle/>
                        <a:p>
                          <a:pPr algn="l">
                            <a:lnSpc>
                              <a:spcPct val="107000"/>
                            </a:lnSpc>
                            <a:spcAft>
                              <a:spcPts val="0"/>
                            </a:spcAft>
                          </a:pPr>
                          <a:r>
                            <a:rPr lang="en-GB" sz="2400" dirty="0">
                              <a:solidFill>
                                <a:srgbClr val="0070C0"/>
                              </a:solidFill>
                              <a:effectLst/>
                              <a:latin typeface="+mn-lt"/>
                              <a:ea typeface="Calibri" panose="020F0502020204030204" pitchFamily="34" charset="0"/>
                              <a:cs typeface="Times New Roman" panose="02020603050405020304" pitchFamily="18" charset="0"/>
                            </a:rPr>
                            <a:t> Greater than or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351">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Less 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1351">
                    <a:tc>
                      <a:txBody>
                        <a:bodyPr/>
                        <a:lstStyle/>
                        <a:p>
                          <a:pPr algn="ctr">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94309" t="-528125" r="-217886" b="-239063"/>
                          </a:stretch>
                        </a:blipFill>
                      </a:tcPr>
                    </a:tc>
                    <a:tc>
                      <a:txBody>
                        <a:bodyPr/>
                        <a:lstStyle/>
                        <a:p>
                          <a:pPr algn="l">
                            <a:lnSpc>
                              <a:spcPct val="107000"/>
                            </a:lnSpc>
                            <a:spcAft>
                              <a:spcPts val="0"/>
                            </a:spcAft>
                          </a:pPr>
                          <a:r>
                            <a:rPr lang="en-GB" sz="2400" dirty="0">
                              <a:solidFill>
                                <a:srgbClr val="00B050"/>
                              </a:solidFill>
                              <a:effectLst/>
                              <a:latin typeface="+mn-lt"/>
                              <a:ea typeface="Calibri" panose="020F0502020204030204" pitchFamily="34" charset="0"/>
                              <a:cs typeface="Times New Roman" panose="02020603050405020304" pitchFamily="18" charset="0"/>
                            </a:rPr>
                            <a:t> Less than or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1351">
                    <a:tc>
                      <a:txBody>
                        <a:bodyPr/>
                        <a:lstStyle/>
                        <a:p>
                          <a:pPr algn="ct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1351">
                    <a:tc>
                      <a:txBody>
                        <a:bodyPr/>
                        <a:lstStyle/>
                        <a:p>
                          <a:pPr algn="ctr">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94309" t="-729688" r="-217886" b="-37500"/>
                          </a:stretch>
                        </a:blipFill>
                      </a:tcPr>
                    </a:tc>
                    <a:tc>
                      <a:txBody>
                        <a:bodyPr/>
                        <a:lstStyle/>
                        <a:p>
                          <a:pPr algn="l">
                            <a:lnSpc>
                              <a:spcPct val="107000"/>
                            </a:lnSpc>
                            <a:spcAft>
                              <a:spcPts val="0"/>
                            </a:spcAft>
                          </a:pPr>
                          <a:r>
                            <a:rPr lang="en-GB" sz="2400" dirty="0">
                              <a:solidFill>
                                <a:srgbClr val="FF0000"/>
                              </a:solidFill>
                              <a:effectLst/>
                              <a:latin typeface="+mn-lt"/>
                              <a:ea typeface="Calibri" panose="020F0502020204030204" pitchFamily="34" charset="0"/>
                              <a:cs typeface="Times New Roman" panose="02020603050405020304" pitchFamily="18" charset="0"/>
                            </a:rPr>
                            <a:t> Not equal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p:sp>
        <p:nvSpPr>
          <p:cNvPr id="8" name="TextBox 7">
            <a:extLst>
              <a:ext uri="{FF2B5EF4-FFF2-40B4-BE49-F238E27FC236}">
                <a16:creationId xmlns:a16="http://schemas.microsoft.com/office/drawing/2014/main" id="{039C9A41-8827-4B4B-AC75-7BD974B30EBA}"/>
              </a:ext>
            </a:extLst>
          </p:cNvPr>
          <p:cNvSpPr txBox="1"/>
          <p:nvPr/>
        </p:nvSpPr>
        <p:spPr>
          <a:xfrm>
            <a:off x="705492" y="5673442"/>
            <a:ext cx="7661008" cy="707886"/>
          </a:xfrm>
          <a:prstGeom prst="rect">
            <a:avLst/>
          </a:prstGeom>
          <a:noFill/>
        </p:spPr>
        <p:txBody>
          <a:bodyPr wrap="none" rtlCol="0">
            <a:spAutoFit/>
          </a:bodyPr>
          <a:lstStyle/>
          <a:p>
            <a:r>
              <a:rPr lang="en-GB" sz="2000" dirty="0"/>
              <a:t>The result of the comparing two values using relational operators:</a:t>
            </a:r>
          </a:p>
          <a:p>
            <a:r>
              <a:rPr lang="en-GB" sz="2000" dirty="0">
                <a:solidFill>
                  <a:srgbClr val="FF0000"/>
                </a:solidFill>
              </a:rPr>
              <a:t>True</a:t>
            </a:r>
            <a:r>
              <a:rPr lang="en-GB" sz="2000" dirty="0"/>
              <a:t> or </a:t>
            </a:r>
            <a:r>
              <a:rPr lang="en-GB" sz="2000" dirty="0">
                <a:solidFill>
                  <a:srgbClr val="FF0000"/>
                </a:solidFill>
              </a:rPr>
              <a:t>False</a:t>
            </a:r>
          </a:p>
        </p:txBody>
      </p:sp>
    </p:spTree>
    <p:extLst>
      <p:ext uri="{BB962C8B-B14F-4D97-AF65-F5344CB8AC3E}">
        <p14:creationId xmlns:p14="http://schemas.microsoft.com/office/powerpoint/2010/main" val="143343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11313</TotalTime>
  <Words>2276</Words>
  <Application>Microsoft Office PowerPoint</Application>
  <PresentationFormat>On-screen Show (4:3)</PresentationFormat>
  <Paragraphs>735</Paragraphs>
  <Slides>38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宋体</vt:lpstr>
      <vt:lpstr>Arial</vt:lpstr>
      <vt:lpstr>Calibri</vt:lpstr>
      <vt:lpstr>Cambria Math</vt:lpstr>
      <vt:lpstr>Courier New</vt:lpstr>
      <vt:lpstr>Tahoma</vt:lpstr>
      <vt:lpstr>Times New Roman</vt:lpstr>
      <vt:lpstr>Wingdings</vt:lpstr>
      <vt:lpstr>Blends</vt:lpstr>
      <vt:lpstr>Introduction to Programming</vt:lpstr>
      <vt:lpstr>Revision: Strings</vt:lpstr>
      <vt:lpstr>Revision: Strings Indexing</vt:lpstr>
      <vt:lpstr>Revision: Escape Sequences</vt:lpstr>
      <vt:lpstr>Revision: Format Specifiers</vt:lpstr>
      <vt:lpstr>Relational Operators</vt:lpstr>
      <vt:lpstr>Relational Operators</vt:lpstr>
      <vt:lpstr>Relational Operators</vt:lpstr>
      <vt:lpstr>Relational Operators</vt:lpstr>
      <vt:lpstr>Examples of Relational Operators</vt:lpstr>
      <vt:lpstr>Relational Operators and Strings</vt:lpstr>
      <vt:lpstr>Ordering of Single Characters</vt:lpstr>
      <vt:lpstr>ASCII Chart</vt:lpstr>
      <vt:lpstr>Extended ASCII Chart</vt:lpstr>
      <vt:lpstr>Lexicographic Ordering of Strings</vt:lpstr>
      <vt:lpstr>Summary of Lexicographic Ordering</vt:lpstr>
      <vt:lpstr>Boolean Variables</vt:lpstr>
      <vt:lpstr>Boolean Operators</vt:lpstr>
      <vt:lpstr>Truth Tables</vt:lpstr>
      <vt:lpstr>Boolean Operators</vt:lpstr>
      <vt:lpstr>Truth Tables</vt:lpstr>
      <vt:lpstr>Boolean Operators</vt:lpstr>
      <vt:lpstr>Truth Tables</vt:lpstr>
      <vt:lpstr>Boolean Operator Examples</vt:lpstr>
      <vt:lpstr>Boolean Operator Examples</vt:lpstr>
      <vt:lpstr>The Operators and, or</vt:lpstr>
      <vt:lpstr>Chaining Relational Operators</vt:lpstr>
      <vt:lpstr>Short Circuit Evaluation</vt:lpstr>
      <vt:lpstr>Short Circuit Evaluation</vt:lpstr>
      <vt:lpstr>De Morgan’s Law</vt:lpstr>
      <vt:lpstr>De Morgan’s Law</vt:lpstr>
      <vt:lpstr>Example of De Morgan’s Law</vt:lpstr>
      <vt:lpstr>PFE Review Question R3.20</vt:lpstr>
      <vt:lpstr>Examples</vt:lpstr>
      <vt:lpstr>Examples</vt:lpstr>
      <vt:lpstr>Examples</vt:lpstr>
      <vt:lpstr>Saturday Sessions</vt:lpstr>
      <vt:lpstr>How to Book</vt:lpstr>
    </vt:vector>
  </TitlesOfParts>
  <Company>Samsung Electronics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creator>sjmaybank</dc:creator>
  <cp:lastModifiedBy>Steve Maybank</cp:lastModifiedBy>
  <cp:revision>407</cp:revision>
  <cp:lastPrinted>2016-11-02T18:39:31Z</cp:lastPrinted>
  <dcterms:created xsi:type="dcterms:W3CDTF">2004-01-12T10:17:52Z</dcterms:created>
  <dcterms:modified xsi:type="dcterms:W3CDTF">2020-02-17T11:35:36Z</dcterms:modified>
</cp:coreProperties>
</file>