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99" r:id="rId2"/>
    <p:sldId id="301" r:id="rId3"/>
    <p:sldId id="336" r:id="rId4"/>
    <p:sldId id="302" r:id="rId5"/>
    <p:sldId id="339" r:id="rId6"/>
    <p:sldId id="304" r:id="rId7"/>
    <p:sldId id="305" r:id="rId8"/>
    <p:sldId id="306" r:id="rId9"/>
    <p:sldId id="340" r:id="rId10"/>
    <p:sldId id="309" r:id="rId11"/>
    <p:sldId id="310" r:id="rId12"/>
    <p:sldId id="313" r:id="rId13"/>
    <p:sldId id="330" r:id="rId14"/>
    <p:sldId id="316" r:id="rId15"/>
    <p:sldId id="341" r:id="rId16"/>
    <p:sldId id="317" r:id="rId17"/>
    <p:sldId id="319" r:id="rId18"/>
    <p:sldId id="320" r:id="rId19"/>
    <p:sldId id="322" r:id="rId20"/>
    <p:sldId id="331" r:id="rId21"/>
    <p:sldId id="333" r:id="rId22"/>
    <p:sldId id="334" r:id="rId23"/>
    <p:sldId id="335" r:id="rId24"/>
    <p:sldId id="342" r:id="rId25"/>
    <p:sldId id="323" r:id="rId26"/>
    <p:sldId id="326" r:id="rId27"/>
    <p:sldId id="329" r:id="rId28"/>
    <p:sldId id="338" r:id="rId29"/>
    <p:sldId id="328" r:id="rId30"/>
    <p:sldId id="337" r:id="rId31"/>
    <p:sldId id="343" r:id="rId32"/>
  </p:sldIdLst>
  <p:sldSz cx="9144000" cy="6858000" type="screen4x3"/>
  <p:notesSz cx="6934200" cy="9220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/>
    <p:restoredTop sz="74812" autoAdjust="0"/>
  </p:normalViewPr>
  <p:slideViewPr>
    <p:cSldViewPr>
      <p:cViewPr varScale="1">
        <p:scale>
          <a:sx n="88" d="100"/>
          <a:sy n="88" d="100"/>
        </p:scale>
        <p:origin x="9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88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B6224C-A622-45A7-B31D-43A2C28A85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379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B3D058-EB6C-466A-9B3F-6A5EB952A2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52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6C94BA-5FFE-4F92-BB32-B5C9F052C292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kumimoji="0" lang="en-GB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local variables: sum, </a:t>
            </a:r>
            <a:r>
              <a:rPr lang="en-US" dirty="0" err="1"/>
              <a:t>i</a:t>
            </a:r>
            <a:r>
              <a:rPr lang="en-US" dirty="0"/>
              <a:t>, square.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857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40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printer</a:t>
            </a:r>
          </a:p>
          <a:p>
            <a:r>
              <a:rPr lang="en-US" dirty="0" err="1"/>
              <a:t>coinPresser</a:t>
            </a:r>
            <a:endParaRPr lang="en-US" dirty="0"/>
          </a:p>
          <a:p>
            <a:r>
              <a:rPr lang="en-US" dirty="0" err="1"/>
              <a:t>drawFromHat</a:t>
            </a:r>
            <a:r>
              <a:rPr lang="en-US" dirty="0"/>
              <a:t> is a </a:t>
            </a:r>
            <a:r>
              <a:rPr lang="en-US" dirty="0" err="1"/>
              <a:t>randomised</a:t>
            </a:r>
            <a:r>
              <a:rPr lang="en-US" dirty="0"/>
              <a:t> function</a:t>
            </a:r>
          </a:p>
          <a:p>
            <a:r>
              <a:rPr lang="en-US" dirty="0"/>
              <a:t>timer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063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24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parameter is a variable in a method definition. When a method is called, the arguments are the data you pass into the method's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461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11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200" dirty="0" err="1">
                <a:latin typeface="Courier New"/>
                <a:cs typeface="Courier New"/>
              </a:rPr>
              <a:t>def</a:t>
            </a:r>
            <a:r>
              <a:rPr lang="en-GB" altLang="en-US" sz="1200" dirty="0">
                <a:latin typeface="Courier New"/>
                <a:cs typeface="Courier New"/>
              </a:rPr>
              <a:t> main() :    #main() is defined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result = </a:t>
            </a:r>
            <a:r>
              <a:rPr lang="en-GB" altLang="en-US" sz="1200" dirty="0" err="1">
                <a:latin typeface="Courier New"/>
                <a:cs typeface="Courier New"/>
              </a:rPr>
              <a:t>cubeVolume</a:t>
            </a:r>
            <a:r>
              <a:rPr lang="en-GB" altLang="en-US" sz="1200" dirty="0">
                <a:latin typeface="Courier New"/>
                <a:cs typeface="Courier New"/>
              </a:rPr>
              <a:t>(2)</a:t>
            </a:r>
          </a:p>
          <a:p>
            <a:pPr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print("A cube with side length 2 has volume" ,result)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500" dirty="0">
              <a:latin typeface="Courier New"/>
              <a:cs typeface="Courier New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500" dirty="0">
                <a:latin typeface="Courier New"/>
                <a:cs typeface="Courier New"/>
              </a:rPr>
              <a:t>main()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500" dirty="0">
              <a:latin typeface="Courier New"/>
              <a:cs typeface="Courier New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 err="1">
                <a:latin typeface="Courier New"/>
                <a:cs typeface="Courier New"/>
              </a:rPr>
              <a:t>def</a:t>
            </a:r>
            <a:r>
              <a:rPr lang="en-GB" altLang="en-US" sz="1200" dirty="0">
                <a:latin typeface="Courier New"/>
                <a:cs typeface="Courier New"/>
              </a:rPr>
              <a:t> </a:t>
            </a:r>
            <a:r>
              <a:rPr lang="en-GB" altLang="en-US" sz="1200" dirty="0" err="1">
                <a:latin typeface="Courier New"/>
                <a:cs typeface="Courier New"/>
              </a:rPr>
              <a:t>cubeVolume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 err="1">
                <a:latin typeface="Courier New"/>
                <a:cs typeface="Courier New"/>
              </a:rPr>
              <a:t>sideLength</a:t>
            </a:r>
            <a:r>
              <a:rPr lang="en-GB" altLang="en-US" sz="1200" dirty="0">
                <a:latin typeface="Courier New"/>
                <a:cs typeface="Courier New"/>
              </a:rPr>
              <a:t>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volume = </a:t>
            </a:r>
            <a:r>
              <a:rPr lang="en-GB" altLang="en-US" sz="1200" dirty="0" err="1">
                <a:latin typeface="Courier New"/>
                <a:cs typeface="Courier New"/>
              </a:rPr>
              <a:t>sideLength</a:t>
            </a:r>
            <a:r>
              <a:rPr lang="en-GB" altLang="en-US" sz="1200" dirty="0">
                <a:latin typeface="Courier New"/>
                <a:cs typeface="Courier New"/>
              </a:rPr>
              <a:t>**3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return volume</a:t>
            </a:r>
          </a:p>
          <a:p>
            <a:endParaRPr lang="en-GB" dirty="0"/>
          </a:p>
          <a:p>
            <a:r>
              <a:rPr lang="en-GB" dirty="0"/>
              <a:t>Compile</a:t>
            </a:r>
            <a:r>
              <a:rPr lang="en-GB" baseline="0" dirty="0"/>
              <a:t> time error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93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200" dirty="0" err="1">
                <a:latin typeface="Courier New"/>
                <a:cs typeface="Courier New"/>
              </a:rPr>
              <a:t>def</a:t>
            </a:r>
            <a:r>
              <a:rPr lang="en-GB" altLang="en-US" sz="1200" dirty="0">
                <a:latin typeface="Courier New"/>
                <a:cs typeface="Courier New"/>
              </a:rPr>
              <a:t> main() :    #main() is defined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result = </a:t>
            </a:r>
            <a:r>
              <a:rPr lang="en-GB" altLang="en-US" sz="1200" dirty="0" err="1">
                <a:latin typeface="Courier New"/>
                <a:cs typeface="Courier New"/>
              </a:rPr>
              <a:t>cubeVolume</a:t>
            </a:r>
            <a:r>
              <a:rPr lang="en-GB" altLang="en-US" sz="1200" dirty="0">
                <a:latin typeface="Courier New"/>
                <a:cs typeface="Courier New"/>
              </a:rPr>
              <a:t>(2)</a:t>
            </a:r>
          </a:p>
          <a:p>
            <a:pPr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print("A cube with side length 2 has volume" ,result)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500" dirty="0">
              <a:latin typeface="Courier New"/>
              <a:cs typeface="Courier New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500" dirty="0">
                <a:latin typeface="Courier New"/>
                <a:cs typeface="Courier New"/>
              </a:rPr>
              <a:t>main()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500" dirty="0">
              <a:latin typeface="Courier New"/>
              <a:cs typeface="Courier New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 err="1">
                <a:latin typeface="Courier New"/>
                <a:cs typeface="Courier New"/>
              </a:rPr>
              <a:t>def</a:t>
            </a:r>
            <a:r>
              <a:rPr lang="en-GB" altLang="en-US" sz="1200" dirty="0">
                <a:latin typeface="Courier New"/>
                <a:cs typeface="Courier New"/>
              </a:rPr>
              <a:t> </a:t>
            </a:r>
            <a:r>
              <a:rPr lang="en-GB" altLang="en-US" sz="1200" dirty="0" err="1">
                <a:latin typeface="Courier New"/>
                <a:cs typeface="Courier New"/>
              </a:rPr>
              <a:t>cubeVolume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 err="1">
                <a:latin typeface="Courier New"/>
                <a:cs typeface="Courier New"/>
              </a:rPr>
              <a:t>sideLength</a:t>
            </a:r>
            <a:r>
              <a:rPr lang="en-GB" altLang="en-US" sz="1200" dirty="0">
                <a:latin typeface="Courier New"/>
                <a:cs typeface="Courier New"/>
              </a:rPr>
              <a:t>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volume = </a:t>
            </a:r>
            <a:r>
              <a:rPr lang="en-GB" altLang="en-US" sz="1200" dirty="0" err="1">
                <a:latin typeface="Courier New"/>
                <a:cs typeface="Courier New"/>
              </a:rPr>
              <a:t>sideLength</a:t>
            </a:r>
            <a:r>
              <a:rPr lang="en-GB" altLang="en-US" sz="1200" dirty="0">
                <a:latin typeface="Courier New"/>
                <a:cs typeface="Courier New"/>
              </a:rPr>
              <a:t>**3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200" dirty="0">
                <a:latin typeface="Courier New"/>
                <a:cs typeface="Courier New"/>
              </a:rPr>
              <a:t>    return volume</a:t>
            </a:r>
          </a:p>
          <a:p>
            <a:endParaRPr lang="en-GB" dirty="0"/>
          </a:p>
          <a:p>
            <a:r>
              <a:rPr lang="en-GB" dirty="0"/>
              <a:t>Compile</a:t>
            </a:r>
            <a:r>
              <a:rPr lang="en-GB" baseline="0" dirty="0"/>
              <a:t> time error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97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82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f(2) = g(2)+</a:t>
            </a:r>
            <a:r>
              <a:rPr lang="en-US" dirty="0" err="1"/>
              <a:t>sqrt</a:t>
            </a:r>
            <a:r>
              <a:rPr lang="en-US" dirty="0"/>
              <a:t>(h(2)) === 36+sqrt(9)=39</a:t>
            </a:r>
          </a:p>
          <a:p>
            <a:r>
              <a:rPr lang="en-US" dirty="0"/>
              <a:t>g(2)=4*h(2) === 36</a:t>
            </a:r>
          </a:p>
          <a:p>
            <a:r>
              <a:rPr lang="en-US" dirty="0"/>
              <a:t>h(2)=2*2+k(2)-1   === 9</a:t>
            </a:r>
          </a:p>
          <a:p>
            <a:r>
              <a:rPr lang="en-US" dirty="0"/>
              <a:t>k(2)=2*3=6</a:t>
            </a:r>
          </a:p>
          <a:p>
            <a:endParaRPr lang="en-US" dirty="0"/>
          </a:p>
          <a:p>
            <a:r>
              <a:rPr lang="en-US" dirty="0"/>
              <a:t>g(h(2))=g(9)=4*h(9)===400</a:t>
            </a:r>
          </a:p>
          <a:p>
            <a:r>
              <a:rPr lang="en-US" dirty="0"/>
              <a:t>h(9)=9*9+k(9)-1===100</a:t>
            </a:r>
          </a:p>
          <a:p>
            <a:r>
              <a:rPr lang="en-US" dirty="0"/>
              <a:t>k(9)=2*10=20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3D058-EB6C-466A-9B3F-6A5EB952A277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227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1C8D-3456-4A5F-815E-62FD1DAB328E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90E3-A0BF-4CAB-9014-E4C72E0BEA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54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A02F-DC46-4A4E-A52E-CD1102CFFE0C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F4D8-41B7-43AF-84D4-C89A75AE87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4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BE61-38CF-4265-B384-68666DBF21E8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D6B5-2BD9-4F3E-B893-6E024EA8EA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220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9584-F6DF-4505-9F9E-8FCDF64B8BFB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2E26-7D57-4D11-B3BD-156C573E35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652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4ED1-918B-4C9F-914F-B501FF2F828F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5EB0B-52D1-40B9-A5C9-013DD72B94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5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7BDCF-01C4-4B9A-91BA-68F629F635E7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5D54-FA24-4570-9485-6284E79B57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94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CF528-224F-431B-A11B-5DAE2A455040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8AF7-8A60-4346-B99A-E9BA0DF820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159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0812-D197-4F80-87EA-618183ADCDB6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23677-7686-40EC-853D-CF2FA1F60B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28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E3B4-6A90-4A45-8D6B-A630E71DCC4E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C2B0-FA6B-4480-BAD5-245E9FCAE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02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5614-7BFB-4CE5-92BC-4A3297BD8893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76D7-6045-4740-BA16-8A53848C97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76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76D2B5C9-5179-4DB7-B631-6F79CEF82F3F}" type="datetimeFigureOut">
              <a:rPr lang="en-US"/>
              <a:pPr>
                <a:defRPr/>
              </a:pPr>
              <a:t>3/17/2020</a:t>
            </a:fld>
            <a:r>
              <a:rPr lang="en-US"/>
              <a:t>28 January 2011</a:t>
            </a:r>
            <a:endParaRPr lang="en-GB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41E9E2D-DC8C-4256-9B3F-7252B01CD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jmaybank@dcs.bbk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BE6DA2-BC67-4708-86B5-3DB1187B9F62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Introduction to Programming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76475"/>
            <a:ext cx="7772400" cy="38560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Department of Computer Science and Information Systems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/>
              <a:t>Lecturers: </a:t>
            </a:r>
            <a:r>
              <a:rPr lang="en-GB" altLang="en-US" sz="2000" dirty="0" err="1"/>
              <a:t>Tingting</a:t>
            </a:r>
            <a:r>
              <a:rPr lang="en-GB" altLang="en-US" sz="2000" dirty="0"/>
              <a:t> </a:t>
            </a:r>
            <a:r>
              <a:rPr lang="en-GB" altLang="en-US" sz="2000" dirty="0" smtClean="0"/>
              <a:t>Han and Steve Maybank</a:t>
            </a:r>
            <a:endParaRPr lang="en-GB" altLang="en-US" sz="20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smtClean="0">
                <a:hlinkClick r:id="rId3"/>
              </a:rPr>
              <a:t>sjmaybank@dcs.bbk.ac.uk</a:t>
            </a:r>
            <a:endParaRPr lang="en-GB" altLang="en-US" sz="200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 smtClean="0"/>
              <a:t>Autumn </a:t>
            </a:r>
            <a:r>
              <a:rPr lang="en-GB" altLang="en-US" sz="2000" dirty="0"/>
              <a:t>2019 and Spring 2020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Week 9: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47489" y="620688"/>
            <a:ext cx="7793037" cy="1143000"/>
          </a:xfrm>
        </p:spPr>
        <p:txBody>
          <a:bodyPr/>
          <a:lstStyle/>
          <a:p>
            <a:pPr algn="ctr"/>
            <a:r>
              <a:rPr lang="en-GB" altLang="en-US" dirty="0"/>
              <a:t>Functions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323527" y="2340756"/>
            <a:ext cx="8640960" cy="3406775"/>
          </a:xfrm>
        </p:spPr>
        <p:txBody>
          <a:bodyPr/>
          <a:lstStyle/>
          <a:p>
            <a:r>
              <a:rPr lang="en-GB" altLang="en-US" sz="2400" dirty="0"/>
              <a:t>A function is a sequence of instructions with a name.</a:t>
            </a:r>
          </a:p>
          <a:p>
            <a:endParaRPr lang="en-GB" altLang="en-US" sz="2400" dirty="0"/>
          </a:p>
          <a:p>
            <a:r>
              <a:rPr lang="en-GB" altLang="en-US" sz="2400" dirty="0"/>
              <a:t>When a function is called, the instructions are executed.</a:t>
            </a:r>
          </a:p>
          <a:p>
            <a:endParaRPr lang="en-GB" altLang="en-US" sz="2400" dirty="0"/>
          </a:p>
          <a:p>
            <a:r>
              <a:rPr lang="en-GB" altLang="en-US" sz="2400" dirty="0"/>
              <a:t>When the execution of the instructions is complete, the function may </a:t>
            </a:r>
            <a:r>
              <a:rPr lang="en-GB" altLang="en-US" sz="2400" dirty="0">
                <a:solidFill>
                  <a:srgbClr val="FF0000"/>
                </a:solidFill>
              </a:rPr>
              <a:t>return a value </a:t>
            </a:r>
            <a:r>
              <a:rPr lang="en-GB" altLang="en-US" sz="2400" dirty="0"/>
              <a:t>to the calling program.</a:t>
            </a:r>
          </a:p>
        </p:txBody>
      </p:sp>
      <p:sp>
        <p:nvSpPr>
          <p:cNvPr id="11269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5.1</a:t>
            </a:r>
          </a:p>
        </p:txBody>
      </p:sp>
      <p:sp>
        <p:nvSpPr>
          <p:cNvPr id="11270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EF4046D-B4F2-4F27-8B32-8E997549FDCF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/>
              <a:t>Example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67544" y="2133600"/>
            <a:ext cx="8295456" cy="3962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 dirty="0"/>
              <a:t>price = round(6.8275, 2)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function round is called with </a:t>
            </a:r>
            <a:r>
              <a:rPr lang="en-GB" altLang="en-US" sz="2000" dirty="0">
                <a:solidFill>
                  <a:srgbClr val="FF0000"/>
                </a:solidFill>
              </a:rPr>
              <a:t>arguments </a:t>
            </a:r>
            <a:r>
              <a:rPr lang="en-GB" altLang="en-US" sz="2000" dirty="0"/>
              <a:t>6.8275 and 2.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round </a:t>
            </a:r>
            <a:r>
              <a:rPr lang="en-GB" altLang="en-US" sz="2000" dirty="0">
                <a:solidFill>
                  <a:srgbClr val="FF0000"/>
                </a:solidFill>
              </a:rPr>
              <a:t>return</a:t>
            </a:r>
            <a:r>
              <a:rPr lang="en-GB" altLang="en-US" sz="2000" dirty="0"/>
              <a:t>s the number 6.83, which becomes the value of price.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computations within round are </a:t>
            </a:r>
            <a:r>
              <a:rPr lang="en-GB" altLang="en-US" sz="2000" dirty="0">
                <a:solidFill>
                  <a:srgbClr val="FF0000"/>
                </a:solidFill>
              </a:rPr>
              <a:t>hidden</a:t>
            </a:r>
            <a:r>
              <a:rPr lang="en-GB" altLang="en-US" sz="2000" dirty="0"/>
              <a:t> from the calling program.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800" dirty="0"/>
          </a:p>
        </p:txBody>
      </p:sp>
      <p:sp>
        <p:nvSpPr>
          <p:cNvPr id="12293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5.1</a:t>
            </a:r>
          </a:p>
        </p:txBody>
      </p:sp>
      <p:sp>
        <p:nvSpPr>
          <p:cNvPr id="12294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DBF0B81-2884-42CA-B747-6278EC9C5A60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Function Definition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988840"/>
            <a:ext cx="7128792" cy="352839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 b="1" dirty="0"/>
              <a:t>def</a:t>
            </a:r>
            <a:r>
              <a:rPr lang="en-GB" altLang="en-US" sz="2400" dirty="0"/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cubeVolume</a:t>
            </a:r>
            <a:r>
              <a:rPr lang="en-GB" altLang="en-US" sz="2400" dirty="0"/>
              <a:t>(</a:t>
            </a:r>
            <a:r>
              <a:rPr lang="en-GB" altLang="en-US" sz="2400" dirty="0" err="1">
                <a:solidFill>
                  <a:srgbClr val="0000FF"/>
                </a:solidFill>
              </a:rPr>
              <a:t>sideLength</a:t>
            </a:r>
            <a:r>
              <a:rPr lang="en-GB" altLang="en-US" sz="2400" dirty="0"/>
              <a:t>) :    # function header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/>
              <a:t>	volume = </a:t>
            </a:r>
            <a:r>
              <a:rPr lang="en-GB" altLang="en-US" sz="2400" dirty="0" err="1"/>
              <a:t>sideLength</a:t>
            </a:r>
            <a:r>
              <a:rPr lang="en-GB" altLang="en-US" sz="2400" dirty="0"/>
              <a:t>**3        # function body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/>
              <a:t>	</a:t>
            </a:r>
            <a:r>
              <a:rPr lang="en-GB" altLang="en-US" sz="2400" b="1" dirty="0"/>
              <a:t>return</a:t>
            </a:r>
            <a:r>
              <a:rPr lang="en-GB" altLang="en-US" sz="2400" dirty="0"/>
              <a:t> volume                      # function body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/>
              <a:t># </a:t>
            </a:r>
            <a:r>
              <a:rPr lang="en-GB" altLang="en-US" sz="2400" dirty="0">
                <a:solidFill>
                  <a:srgbClr val="FF0000"/>
                </a:solidFill>
              </a:rPr>
              <a:t>name of function: </a:t>
            </a:r>
            <a:r>
              <a:rPr lang="en-GB" altLang="en-US" sz="2400" dirty="0" err="1">
                <a:solidFill>
                  <a:srgbClr val="FF0000"/>
                </a:solidFill>
              </a:rPr>
              <a:t>cubeVolume</a:t>
            </a:r>
            <a:endParaRPr lang="en-GB" alt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/>
              <a:t># </a:t>
            </a:r>
            <a:r>
              <a:rPr lang="en-GB" altLang="en-US" sz="2400" dirty="0">
                <a:solidFill>
                  <a:srgbClr val="0000FF"/>
                </a:solidFill>
              </a:rPr>
              <a:t>Name of parameter variable: </a:t>
            </a:r>
            <a:r>
              <a:rPr lang="en-GB" altLang="en-US" sz="2400" dirty="0" err="1">
                <a:solidFill>
                  <a:srgbClr val="0000FF"/>
                </a:solidFill>
              </a:rPr>
              <a:t>sideLength</a:t>
            </a:r>
            <a:endParaRPr lang="en-GB" altLang="en-US" sz="24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/>
              <a:t># </a:t>
            </a:r>
            <a:r>
              <a:rPr lang="en-GB" altLang="en-US" sz="2400" b="1" dirty="0"/>
              <a:t>def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return</a:t>
            </a:r>
            <a:r>
              <a:rPr lang="en-GB" altLang="en-US" sz="2400" dirty="0"/>
              <a:t> are reserved words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/>
              <a:t># </a:t>
            </a:r>
            <a:r>
              <a:rPr lang="en-GB" altLang="en-US" sz="2400" b="1" dirty="0"/>
              <a:t>return</a:t>
            </a:r>
            <a:r>
              <a:rPr lang="en-GB" altLang="en-US" sz="2400" dirty="0"/>
              <a:t> exits the function and returns the result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1536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5.2</a:t>
            </a:r>
          </a:p>
        </p:txBody>
      </p:sp>
      <p:sp>
        <p:nvSpPr>
          <p:cNvPr id="1536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EB1E7E-78CD-40B0-B397-3B0B98B9EF7F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sz="4000" dirty="0"/>
              <a:t>Compile Time Error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67544" y="2276872"/>
            <a:ext cx="9001000" cy="303616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GB" alt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(10))	</a:t>
            </a:r>
            <a:r>
              <a:rPr lang="en-GB" altLang="en-US" sz="2000" dirty="0"/>
              <a:t>	#when function is </a:t>
            </a:r>
            <a:r>
              <a:rPr lang="en-GB" altLang="en-US" sz="2000" dirty="0">
                <a:solidFill>
                  <a:srgbClr val="FF0000"/>
                </a:solidFill>
              </a:rPr>
              <a:t>used/called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	</a:t>
            </a:r>
            <a:r>
              <a:rPr lang="en-GB" altLang="en-US" sz="2000" dirty="0"/>
              <a:t>#when function is </a:t>
            </a:r>
            <a:r>
              <a:rPr lang="en-GB" altLang="en-US" sz="2000" dirty="0">
                <a:solidFill>
                  <a:srgbClr val="FF0000"/>
                </a:solidFill>
              </a:rPr>
              <a:t>created/defined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volume =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**3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volume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function </a:t>
            </a:r>
            <a:r>
              <a:rPr lang="en-GB" altLang="en-US" sz="2000" dirty="0" err="1">
                <a:solidFill>
                  <a:srgbClr val="FF0000"/>
                </a:solidFill>
              </a:rPr>
              <a:t>cubeVolume</a:t>
            </a:r>
            <a:r>
              <a:rPr lang="en-GB" altLang="en-US" sz="2000" dirty="0"/>
              <a:t> is called before it is known to the program </a:t>
            </a:r>
          </a:p>
        </p:txBody>
      </p:sp>
      <p:sp>
        <p:nvSpPr>
          <p:cNvPr id="18437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5.2</a:t>
            </a:r>
          </a:p>
        </p:txBody>
      </p:sp>
      <p:sp>
        <p:nvSpPr>
          <p:cNvPr id="18438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DDD5AC-E316-40B2-9F44-44D8F9927EAD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2157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Calling a Function from Within a Function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750404" y="2211556"/>
            <a:ext cx="8100392" cy="433425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800" b="1" dirty="0">
                <a:latin typeface="Courier New"/>
                <a:cs typeface="Courier New"/>
              </a:rPr>
              <a:t>def</a:t>
            </a:r>
            <a:r>
              <a:rPr lang="en-GB" altLang="en-US" sz="1800" dirty="0">
                <a:latin typeface="Courier New"/>
                <a:cs typeface="Courier New"/>
              </a:rPr>
              <a:t> </a:t>
            </a:r>
            <a:r>
              <a:rPr lang="en-GB" altLang="en-US" sz="1800" dirty="0">
                <a:solidFill>
                  <a:srgbClr val="FF0000"/>
                </a:solidFill>
                <a:latin typeface="Courier New"/>
                <a:cs typeface="Courier New"/>
              </a:rPr>
              <a:t>main()</a:t>
            </a:r>
            <a:r>
              <a:rPr lang="en-GB" altLang="en-US" sz="1800" dirty="0">
                <a:latin typeface="Courier New"/>
                <a:cs typeface="Courier New"/>
              </a:rPr>
              <a:t> :    			</a:t>
            </a:r>
            <a:r>
              <a:rPr lang="en-GB" altLang="en-US" sz="1800" dirty="0">
                <a:solidFill>
                  <a:srgbClr val="FF0000"/>
                </a:solidFill>
                <a:cs typeface="Courier New"/>
              </a:rPr>
              <a:t>#main() is defined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result = </a:t>
            </a:r>
            <a:r>
              <a:rPr lang="en-GB" altLang="en-US" sz="1800" dirty="0" err="1">
                <a:latin typeface="Courier New"/>
                <a:cs typeface="Courier New"/>
              </a:rPr>
              <a:t>cubeVolume</a:t>
            </a:r>
            <a:r>
              <a:rPr lang="en-GB" altLang="en-US" sz="1800" dirty="0">
                <a:latin typeface="Courier New"/>
                <a:cs typeface="Courier New"/>
              </a:rPr>
              <a:t>(2)</a:t>
            </a:r>
          </a:p>
          <a:p>
            <a:pPr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print("A cube with side length 2 has volume", result)</a:t>
            </a:r>
          </a:p>
          <a:p>
            <a:pPr>
              <a:buNone/>
            </a:pPr>
            <a:r>
              <a:rPr lang="en-GB" altLang="en-US" sz="1800" dirty="0"/>
              <a:t># The definition of </a:t>
            </a:r>
            <a:r>
              <a:rPr lang="en-GB" altLang="en-US" sz="1800" dirty="0" err="1"/>
              <a:t>cubeVolume</a:t>
            </a:r>
            <a:r>
              <a:rPr lang="en-GB" altLang="en-US" sz="1800" dirty="0"/>
              <a:t> is not required when main is defined</a:t>
            </a:r>
          </a:p>
          <a:p>
            <a:pPr>
              <a:buNone/>
            </a:pPr>
            <a:endParaRPr lang="en-GB" altLang="en-US" sz="1800" dirty="0">
              <a:latin typeface="Courier New"/>
              <a:cs typeface="Courier New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8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GB" altLang="en-US" sz="1800" b="1" dirty="0">
                <a:latin typeface="Courier New"/>
                <a:cs typeface="Courier New"/>
              </a:rPr>
              <a:t>def</a:t>
            </a:r>
            <a:r>
              <a:rPr lang="en-GB" altLang="en-US" sz="1800" dirty="0">
                <a:latin typeface="Courier New"/>
                <a:cs typeface="Courier New"/>
              </a:rPr>
              <a:t> </a:t>
            </a:r>
            <a:r>
              <a:rPr lang="en-GB" altLang="en-US" sz="1800" dirty="0" err="1">
                <a:solidFill>
                  <a:srgbClr val="00B050"/>
                </a:solidFill>
                <a:latin typeface="Courier New"/>
                <a:cs typeface="Courier New"/>
              </a:rPr>
              <a:t>cubeVolume</a:t>
            </a:r>
            <a:r>
              <a:rPr lang="en-GB" altLang="en-US" sz="1800" dirty="0">
                <a:latin typeface="Courier New"/>
                <a:cs typeface="Courier New"/>
              </a:rPr>
              <a:t>(</a:t>
            </a:r>
            <a:r>
              <a:rPr lang="en-GB" altLang="en-US" sz="1800" dirty="0" err="1">
                <a:latin typeface="Courier New"/>
                <a:cs typeface="Courier New"/>
              </a:rPr>
              <a:t>sideLength</a:t>
            </a:r>
            <a:r>
              <a:rPr lang="en-GB" altLang="en-US" sz="1800" dirty="0">
                <a:latin typeface="Courier New"/>
                <a:cs typeface="Courier New"/>
              </a:rPr>
              <a:t>) : 	</a:t>
            </a:r>
            <a:r>
              <a:rPr lang="en-GB" altLang="en-US" sz="1800" dirty="0">
                <a:solidFill>
                  <a:srgbClr val="00B050"/>
                </a:solidFill>
                <a:cs typeface="Courier New"/>
              </a:rPr>
              <a:t>#</a:t>
            </a:r>
            <a:r>
              <a:rPr lang="en-GB" altLang="en-US" sz="1800" dirty="0" err="1">
                <a:solidFill>
                  <a:srgbClr val="00B050"/>
                </a:solidFill>
                <a:cs typeface="Courier New"/>
              </a:rPr>
              <a:t>cubeVolume</a:t>
            </a:r>
            <a:r>
              <a:rPr lang="en-GB" altLang="en-US" sz="1800" dirty="0">
                <a:solidFill>
                  <a:srgbClr val="00B050"/>
                </a:solidFill>
                <a:cs typeface="Courier New"/>
              </a:rPr>
              <a:t>() is defined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volume = </a:t>
            </a:r>
            <a:r>
              <a:rPr lang="en-GB" altLang="en-US" sz="1800" dirty="0" err="1">
                <a:latin typeface="Courier New"/>
                <a:cs typeface="Courier New"/>
              </a:rPr>
              <a:t>sideLength</a:t>
            </a:r>
            <a:r>
              <a:rPr lang="en-GB" altLang="en-US" sz="1800" dirty="0">
                <a:latin typeface="Courier New"/>
                <a:cs typeface="Courier New"/>
              </a:rPr>
              <a:t>**3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</a:t>
            </a:r>
            <a:r>
              <a:rPr lang="en-GB" altLang="en-US" sz="1800" b="1" dirty="0">
                <a:latin typeface="Courier New"/>
                <a:cs typeface="Courier New"/>
              </a:rPr>
              <a:t>return </a:t>
            </a:r>
            <a:r>
              <a:rPr lang="en-GB" altLang="en-US" sz="1800" dirty="0">
                <a:latin typeface="Courier New"/>
                <a:cs typeface="Courier New"/>
              </a:rPr>
              <a:t>volume</a:t>
            </a:r>
            <a:endParaRPr lang="en-GB" altLang="en-US" sz="18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GB" altLang="en-US" sz="1800" dirty="0">
                <a:solidFill>
                  <a:srgbClr val="FF0000"/>
                </a:solidFill>
                <a:latin typeface="Courier New"/>
                <a:cs typeface="Courier New"/>
              </a:rPr>
              <a:t>main()   			</a:t>
            </a:r>
            <a:r>
              <a:rPr lang="en-GB" altLang="en-US" sz="1800" dirty="0">
                <a:solidFill>
                  <a:srgbClr val="FF0000"/>
                </a:solidFill>
                <a:cs typeface="Courier New"/>
              </a:rPr>
              <a:t>#main() is called, </a:t>
            </a:r>
            <a:r>
              <a:rPr lang="en-GB" altLang="en-US" sz="1800" dirty="0" err="1">
                <a:solidFill>
                  <a:srgbClr val="00B050"/>
                </a:solidFill>
                <a:cs typeface="Courier New"/>
              </a:rPr>
              <a:t>cubeVolume</a:t>
            </a:r>
            <a:r>
              <a:rPr lang="en-GB" altLang="en-US" sz="1800" dirty="0">
                <a:solidFill>
                  <a:srgbClr val="00B050"/>
                </a:solidFill>
                <a:cs typeface="Courier New"/>
              </a:rPr>
              <a:t>() is called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# The definition of </a:t>
            </a:r>
            <a:r>
              <a:rPr lang="en-GB" altLang="en-US" sz="1800" dirty="0" err="1"/>
              <a:t>cubeVolume</a:t>
            </a:r>
            <a:r>
              <a:rPr lang="en-GB" altLang="en-US" sz="1800" dirty="0"/>
              <a:t> is required when main is called</a:t>
            </a:r>
          </a:p>
        </p:txBody>
      </p:sp>
      <p:sp>
        <p:nvSpPr>
          <p:cNvPr id="18437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JFE Section 5.2</a:t>
            </a:r>
          </a:p>
        </p:txBody>
      </p:sp>
      <p:sp>
        <p:nvSpPr>
          <p:cNvPr id="18438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DDD5AC-E316-40B2-9F44-44D8F9927EAD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sz="4000" dirty="0"/>
              <a:t>Compile Time Error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750404" y="2060848"/>
            <a:ext cx="8100392" cy="433425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800" b="1" dirty="0">
                <a:latin typeface="Courier New"/>
                <a:cs typeface="Courier New"/>
              </a:rPr>
              <a:t>def</a:t>
            </a:r>
            <a:r>
              <a:rPr lang="en-GB" altLang="en-US" sz="1800" dirty="0">
                <a:latin typeface="Courier New"/>
                <a:cs typeface="Courier New"/>
              </a:rPr>
              <a:t> </a:t>
            </a:r>
            <a:r>
              <a:rPr lang="en-GB" altLang="en-US" sz="1800" dirty="0">
                <a:solidFill>
                  <a:srgbClr val="FF0000"/>
                </a:solidFill>
                <a:latin typeface="Courier New"/>
                <a:cs typeface="Courier New"/>
              </a:rPr>
              <a:t>main() </a:t>
            </a:r>
            <a:r>
              <a:rPr lang="en-GB" altLang="en-US" sz="1800" dirty="0">
                <a:latin typeface="Courier New"/>
                <a:cs typeface="Courier New"/>
              </a:rPr>
              <a:t>:    			</a:t>
            </a:r>
            <a:r>
              <a:rPr lang="en-GB" altLang="en-US" sz="1800" dirty="0">
                <a:solidFill>
                  <a:srgbClr val="FF0000"/>
                </a:solidFill>
                <a:latin typeface="Courier New"/>
                <a:cs typeface="Courier New"/>
              </a:rPr>
              <a:t>#main() is defined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result = </a:t>
            </a:r>
            <a:r>
              <a:rPr lang="en-GB" altLang="en-US" sz="1800" dirty="0" err="1">
                <a:latin typeface="Courier New"/>
                <a:cs typeface="Courier New"/>
              </a:rPr>
              <a:t>cubeVolume</a:t>
            </a:r>
            <a:r>
              <a:rPr lang="en-GB" altLang="en-US" sz="1800" dirty="0">
                <a:latin typeface="Courier New"/>
                <a:cs typeface="Courier New"/>
              </a:rPr>
              <a:t>(2)</a:t>
            </a:r>
          </a:p>
          <a:p>
            <a:pPr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print("A cube with side length 2 has volume", result)</a:t>
            </a:r>
          </a:p>
          <a:p>
            <a:pPr>
              <a:buNone/>
            </a:pPr>
            <a:r>
              <a:rPr lang="en-GB" altLang="en-US" sz="1800" dirty="0"/>
              <a:t># The definition of </a:t>
            </a:r>
            <a:r>
              <a:rPr lang="en-GB" altLang="en-US" sz="1800" dirty="0" err="1"/>
              <a:t>cubeVolume</a:t>
            </a:r>
            <a:r>
              <a:rPr lang="en-GB" altLang="en-US" sz="1800" dirty="0"/>
              <a:t> is not required when main is defined</a:t>
            </a:r>
          </a:p>
          <a:p>
            <a:pPr>
              <a:buNone/>
            </a:pPr>
            <a:endParaRPr lang="en-GB" altLang="en-US" sz="1800" dirty="0">
              <a:latin typeface="Courier New"/>
              <a:cs typeface="Courier New"/>
            </a:endParaRPr>
          </a:p>
          <a:p>
            <a:pPr>
              <a:buNone/>
            </a:pPr>
            <a:endParaRPr lang="en-GB" altLang="en-US" sz="18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GB" altLang="en-US" sz="1800" dirty="0">
                <a:solidFill>
                  <a:srgbClr val="FF0000"/>
                </a:solidFill>
                <a:latin typeface="Courier New"/>
                <a:cs typeface="Courier New"/>
              </a:rPr>
              <a:t>main()   </a:t>
            </a:r>
            <a:r>
              <a:rPr lang="en-GB" altLang="en-US" sz="1800" dirty="0">
                <a:latin typeface="Courier New"/>
                <a:cs typeface="Courier New"/>
              </a:rPr>
              <a:t>	</a:t>
            </a:r>
            <a:r>
              <a:rPr lang="en-GB" altLang="en-US" sz="1800" dirty="0">
                <a:solidFill>
                  <a:srgbClr val="FF0000"/>
                </a:solidFill>
                <a:latin typeface="Courier New"/>
                <a:cs typeface="Courier New"/>
              </a:rPr>
              <a:t>#main() is called, </a:t>
            </a:r>
            <a:r>
              <a:rPr lang="en-GB" altLang="en-US" sz="1800" dirty="0" err="1">
                <a:solidFill>
                  <a:srgbClr val="00B050"/>
                </a:solidFill>
                <a:latin typeface="Courier New"/>
                <a:cs typeface="Courier New"/>
              </a:rPr>
              <a:t>cubeVolume</a:t>
            </a:r>
            <a:r>
              <a:rPr lang="en-GB" altLang="en-US" sz="1800" dirty="0">
                <a:solidFill>
                  <a:srgbClr val="00B050"/>
                </a:solidFill>
                <a:latin typeface="Courier New"/>
                <a:cs typeface="Courier New"/>
              </a:rPr>
              <a:t>() is called</a:t>
            </a:r>
          </a:p>
          <a:p>
            <a:pPr>
              <a:buNone/>
            </a:pPr>
            <a:r>
              <a:rPr lang="en-GB" altLang="en-US" sz="1800" dirty="0"/>
              <a:t># The definition of </a:t>
            </a:r>
            <a:r>
              <a:rPr lang="en-GB" altLang="en-US" sz="1800" dirty="0" err="1"/>
              <a:t>cubeVolume</a:t>
            </a:r>
            <a:r>
              <a:rPr lang="en-GB" altLang="en-US" sz="1800" dirty="0"/>
              <a:t> is required when main is called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800" dirty="0">
              <a:latin typeface="Courier New"/>
              <a:cs typeface="Courier New"/>
            </a:endParaRPr>
          </a:p>
          <a:p>
            <a:pPr>
              <a:buNone/>
            </a:pPr>
            <a:endParaRPr lang="en-GB" altLang="en-US" sz="18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GB" altLang="en-US" sz="1800" b="1" dirty="0" err="1">
                <a:latin typeface="Courier New"/>
                <a:cs typeface="Courier New"/>
              </a:rPr>
              <a:t>def</a:t>
            </a:r>
            <a:r>
              <a:rPr lang="en-GB" altLang="en-US" sz="1800" dirty="0">
                <a:latin typeface="Courier New"/>
                <a:cs typeface="Courier New"/>
              </a:rPr>
              <a:t> </a:t>
            </a:r>
            <a:r>
              <a:rPr lang="en-GB" altLang="en-US" sz="1800" dirty="0" err="1">
                <a:solidFill>
                  <a:srgbClr val="00B050"/>
                </a:solidFill>
                <a:latin typeface="Courier New"/>
                <a:cs typeface="Courier New"/>
              </a:rPr>
              <a:t>cubeVolume</a:t>
            </a:r>
            <a:r>
              <a:rPr lang="en-GB" altLang="en-US" sz="1800" dirty="0">
                <a:latin typeface="Courier New"/>
                <a:cs typeface="Courier New"/>
              </a:rPr>
              <a:t>(</a:t>
            </a:r>
            <a:r>
              <a:rPr lang="en-GB" altLang="en-US" sz="1800" dirty="0" err="1">
                <a:latin typeface="Courier New"/>
                <a:cs typeface="Courier New"/>
              </a:rPr>
              <a:t>sideLength</a:t>
            </a:r>
            <a:r>
              <a:rPr lang="en-GB" altLang="en-US" sz="1800" dirty="0">
                <a:latin typeface="Courier New"/>
                <a:cs typeface="Courier New"/>
              </a:rPr>
              <a:t>) : </a:t>
            </a:r>
            <a:r>
              <a:rPr lang="en-GB" altLang="en-US" sz="1800" dirty="0">
                <a:solidFill>
                  <a:srgbClr val="00B050"/>
                </a:solidFill>
                <a:latin typeface="Courier New"/>
                <a:cs typeface="Courier New"/>
              </a:rPr>
              <a:t>#</a:t>
            </a:r>
            <a:r>
              <a:rPr lang="en-GB" altLang="en-US" sz="1800" dirty="0" err="1">
                <a:solidFill>
                  <a:srgbClr val="00B050"/>
                </a:solidFill>
                <a:latin typeface="Courier New"/>
                <a:cs typeface="Courier New"/>
              </a:rPr>
              <a:t>cubeVolume</a:t>
            </a:r>
            <a:r>
              <a:rPr lang="en-GB" altLang="en-US" sz="1800" dirty="0">
                <a:solidFill>
                  <a:srgbClr val="00B050"/>
                </a:solidFill>
                <a:latin typeface="Courier New"/>
                <a:cs typeface="Courier New"/>
              </a:rPr>
              <a:t>() is defined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volume = </a:t>
            </a:r>
            <a:r>
              <a:rPr lang="en-GB" altLang="en-US" sz="1800" dirty="0" err="1">
                <a:latin typeface="Courier New"/>
                <a:cs typeface="Courier New"/>
              </a:rPr>
              <a:t>sideLength</a:t>
            </a:r>
            <a:r>
              <a:rPr lang="en-GB" altLang="en-US" sz="1800" dirty="0">
                <a:latin typeface="Courier New"/>
                <a:cs typeface="Courier New"/>
              </a:rPr>
              <a:t>**3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/>
                <a:cs typeface="Courier New"/>
              </a:rPr>
              <a:t>    </a:t>
            </a:r>
            <a:r>
              <a:rPr lang="en-GB" altLang="en-US" sz="1800" b="1" dirty="0">
                <a:latin typeface="Courier New"/>
                <a:cs typeface="Courier New"/>
              </a:rPr>
              <a:t>return</a:t>
            </a:r>
            <a:r>
              <a:rPr lang="en-GB" altLang="en-US" sz="1800" dirty="0">
                <a:latin typeface="Courier New"/>
                <a:cs typeface="Courier New"/>
              </a:rPr>
              <a:t> volume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>
              <a:latin typeface="Courier New"/>
              <a:cs typeface="Courier New"/>
            </a:endParaRPr>
          </a:p>
        </p:txBody>
      </p:sp>
      <p:sp>
        <p:nvSpPr>
          <p:cNvPr id="18437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JFE Section 5.2</a:t>
            </a:r>
          </a:p>
        </p:txBody>
      </p:sp>
      <p:sp>
        <p:nvSpPr>
          <p:cNvPr id="18438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DDD5AC-E316-40B2-9F44-44D8F9927EAD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8721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Function Comments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905000"/>
            <a:ext cx="7620000" cy="267612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	</a:t>
            </a:r>
            <a:r>
              <a:rPr lang="en-GB" alt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Computes the volume of a cube.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	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alt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 length of a side of the cube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	</a:t>
            </a:r>
            <a:r>
              <a:rPr lang="en-GB" altLang="en-US" sz="18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 the volume of the cube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volume = </a:t>
            </a:r>
            <a:r>
              <a:rPr lang="en-GB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volume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19461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5.2</a:t>
            </a:r>
          </a:p>
        </p:txBody>
      </p:sp>
      <p:sp>
        <p:nvSpPr>
          <p:cNvPr id="19462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E7EE4D9-4A2F-44B9-B4ED-556F6CE1E04B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125669" y="5085184"/>
            <a:ext cx="651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Function comments explain the </a:t>
            </a:r>
            <a:r>
              <a:rPr lang="en-GB" sz="1800" dirty="0">
                <a:solidFill>
                  <a:srgbClr val="0000FF"/>
                </a:solidFill>
                <a:latin typeface="+mn-lt"/>
              </a:rPr>
              <a:t>purpose of the function </a:t>
            </a:r>
            <a:r>
              <a:rPr lang="en-GB" sz="1800" dirty="0">
                <a:latin typeface="+mn-lt"/>
              </a:rPr>
              <a:t>and</a:t>
            </a:r>
          </a:p>
          <a:p>
            <a:r>
              <a:rPr lang="en-GB" sz="1800" dirty="0">
                <a:solidFill>
                  <a:srgbClr val="FF0000"/>
                </a:solidFill>
                <a:latin typeface="+mn-lt"/>
              </a:rPr>
              <a:t>the meaning of the parameter variables </a:t>
            </a:r>
            <a:r>
              <a:rPr lang="en-GB" sz="1800" dirty="0">
                <a:latin typeface="+mn-lt"/>
              </a:rPr>
              <a:t>and the </a:t>
            </a:r>
            <a:r>
              <a:rPr lang="en-GB" sz="1800" dirty="0">
                <a:solidFill>
                  <a:srgbClr val="008000"/>
                </a:solidFill>
                <a:latin typeface="+mn-lt"/>
              </a:rPr>
              <a:t>return value</a:t>
            </a:r>
            <a:r>
              <a:rPr lang="en-GB" sz="1800" dirty="0"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Parameter Passing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755576" y="2132856"/>
            <a:ext cx="7772400" cy="3527648"/>
          </a:xfrm>
        </p:spPr>
        <p:txBody>
          <a:bodyPr/>
          <a:lstStyle/>
          <a:p>
            <a:r>
              <a:rPr lang="en-GB" altLang="en-US" sz="2400" dirty="0"/>
              <a:t>When a function is </a:t>
            </a:r>
            <a:r>
              <a:rPr lang="en-GB" altLang="en-US" sz="2400" dirty="0">
                <a:solidFill>
                  <a:srgbClr val="00B050"/>
                </a:solidFill>
              </a:rPr>
              <a:t>called</a:t>
            </a:r>
            <a:r>
              <a:rPr lang="en-GB" altLang="en-US" sz="2400" dirty="0"/>
              <a:t>, variables are created for receiving the function’s arguments.</a:t>
            </a:r>
          </a:p>
          <a:p>
            <a:endParaRPr lang="en-GB" altLang="en-US" sz="2400" dirty="0"/>
          </a:p>
          <a:p>
            <a:r>
              <a:rPr lang="en-GB" altLang="en-US" sz="2400" b="1" dirty="0"/>
              <a:t>These variables </a:t>
            </a:r>
            <a:r>
              <a:rPr lang="en-GB" altLang="en-US" sz="2400" dirty="0"/>
              <a:t>are called </a:t>
            </a:r>
            <a:r>
              <a:rPr lang="en-GB" altLang="en-US" sz="2400" dirty="0">
                <a:solidFill>
                  <a:srgbClr val="FF0000"/>
                </a:solidFill>
              </a:rPr>
              <a:t>parameter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variables</a:t>
            </a:r>
            <a:r>
              <a:rPr lang="en-GB" altLang="en-US" sz="2400" dirty="0"/>
              <a:t> or </a:t>
            </a:r>
            <a:r>
              <a:rPr lang="en-GB" altLang="en-US" sz="2400" dirty="0">
                <a:solidFill>
                  <a:srgbClr val="FF0000"/>
                </a:solidFill>
              </a:rPr>
              <a:t>formal parameters</a:t>
            </a:r>
            <a:r>
              <a:rPr lang="en-GB" altLang="en-US" sz="2400" dirty="0"/>
              <a:t>.</a:t>
            </a:r>
          </a:p>
          <a:p>
            <a:endParaRPr lang="en-GB" altLang="en-US" sz="2400" dirty="0"/>
          </a:p>
          <a:p>
            <a:r>
              <a:rPr lang="en-GB" altLang="en-US" sz="2400" b="1" dirty="0"/>
              <a:t>The values </a:t>
            </a:r>
            <a:r>
              <a:rPr lang="en-GB" altLang="en-US" sz="2400" dirty="0"/>
              <a:t>supplied to a function when it is called are the </a:t>
            </a:r>
            <a:r>
              <a:rPr lang="en-GB" altLang="en-US" sz="2400" dirty="0">
                <a:solidFill>
                  <a:srgbClr val="0000FF"/>
                </a:solidFill>
              </a:rPr>
              <a:t>arguments </a:t>
            </a:r>
            <a:r>
              <a:rPr lang="en-GB" altLang="en-US" sz="2400" dirty="0"/>
              <a:t>or the </a:t>
            </a:r>
            <a:r>
              <a:rPr lang="en-GB" altLang="en-US" sz="2400" dirty="0">
                <a:solidFill>
                  <a:srgbClr val="0000FF"/>
                </a:solidFill>
              </a:rPr>
              <a:t>actual parameters</a:t>
            </a:r>
            <a:r>
              <a:rPr lang="en-GB" altLang="en-US" sz="2400" dirty="0"/>
              <a:t>.</a:t>
            </a:r>
          </a:p>
        </p:txBody>
      </p:sp>
      <p:sp>
        <p:nvSpPr>
          <p:cNvPr id="21509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5.3</a:t>
            </a:r>
          </a:p>
        </p:txBody>
      </p:sp>
      <p:sp>
        <p:nvSpPr>
          <p:cNvPr id="21510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381A742-6915-4E60-890F-AB09BE03FDD0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Example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23528" y="2204864"/>
            <a:ext cx="8820472" cy="3222848"/>
          </a:xfrm>
        </p:spPr>
        <p:txBody>
          <a:bodyPr/>
          <a:lstStyle/>
          <a:p>
            <a:pPr>
              <a:buNone/>
            </a:pPr>
            <a:r>
              <a:rPr lang="en-GB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**3</a:t>
            </a:r>
          </a:p>
          <a:p>
            <a:pPr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</a:t>
            </a:r>
            <a:r>
              <a:rPr lang="en-GB" alt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parameter variable </a:t>
            </a:r>
            <a:r>
              <a:rPr lang="en-GB" altLang="en-US" sz="2000" dirty="0" err="1">
                <a:solidFill>
                  <a:srgbClr val="FF0000"/>
                </a:solidFill>
              </a:rPr>
              <a:t>sideLength</a:t>
            </a:r>
            <a:r>
              <a:rPr lang="en-GB" altLang="en-US" sz="2000" dirty="0"/>
              <a:t> is created when </a:t>
            </a:r>
            <a:r>
              <a:rPr lang="en-GB" altLang="en-US" sz="2000" dirty="0" err="1">
                <a:solidFill>
                  <a:srgbClr val="008000"/>
                </a:solidFill>
              </a:rPr>
              <a:t>cubeVolume</a:t>
            </a:r>
            <a:r>
              <a:rPr lang="en-GB" altLang="en-US" sz="2000" dirty="0"/>
              <a:t> is </a:t>
            </a:r>
            <a:r>
              <a:rPr lang="en-GB" altLang="en-US" sz="2000" u="sng" dirty="0"/>
              <a:t>called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</a:t>
            </a:r>
            <a:r>
              <a:rPr lang="en-GB" altLang="en-US" sz="2000" dirty="0" err="1">
                <a:solidFill>
                  <a:srgbClr val="FF0000"/>
                </a:solidFill>
              </a:rPr>
              <a:t>sideLength</a:t>
            </a:r>
            <a:r>
              <a:rPr lang="en-GB" altLang="en-US" sz="2000" dirty="0"/>
              <a:t> is initialised with the value 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expression </a:t>
            </a:r>
            <a:r>
              <a:rPr lang="en-GB" altLang="en-US" sz="2000" dirty="0" err="1"/>
              <a:t>sideLength</a:t>
            </a:r>
            <a:r>
              <a:rPr lang="en-GB" altLang="en-US" sz="2000" dirty="0"/>
              <a:t>**3 is evaluated, giving 8.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value 8 is assigned to the variable </a:t>
            </a:r>
            <a:r>
              <a:rPr lang="en-GB" altLang="en-US" sz="2000" dirty="0">
                <a:solidFill>
                  <a:srgbClr val="0000FF"/>
                </a:solidFill>
              </a:rPr>
              <a:t>volume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function returns. All of its variables are removed. The return value 8 is assigned to the variable result.</a:t>
            </a:r>
          </a:p>
        </p:txBody>
      </p:sp>
      <p:sp>
        <p:nvSpPr>
          <p:cNvPr id="22533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5.3</a:t>
            </a:r>
          </a:p>
        </p:txBody>
      </p:sp>
      <p:sp>
        <p:nvSpPr>
          <p:cNvPr id="22534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3D52764-0C49-459C-9402-E9E2FE0584C0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Multiple Function Calls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662792" y="2132856"/>
            <a:ext cx="8064896" cy="2808312"/>
          </a:xfrm>
        </p:spPr>
        <p:txBody>
          <a:bodyPr/>
          <a:lstStyle/>
          <a:p>
            <a:pPr>
              <a:buNone/>
            </a:pPr>
            <a:r>
              <a:rPr lang="en-GB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**3</a:t>
            </a:r>
          </a:p>
          <a:p>
            <a:pPr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</a:p>
          <a:p>
            <a:pPr>
              <a:buNone/>
            </a:pPr>
            <a:endParaRPr lang="en-GB" alt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alt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result1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>
              <a:buNone/>
            </a:pPr>
            <a:r>
              <a:rPr lang="en-GB" altLang="en-US" sz="2000" dirty="0">
                <a:solidFill>
                  <a:srgbClr val="66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result2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</a:p>
          <a:p>
            <a:pPr>
              <a:buNone/>
            </a:pPr>
            <a:endParaRPr lang="en-GB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The variables </a:t>
            </a:r>
            <a:r>
              <a:rPr lang="en-GB" alt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/>
              <a:t> and </a:t>
            </a:r>
            <a:r>
              <a:rPr lang="en-GB" alt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  <a:r>
              <a:rPr lang="en-GB" altLang="en-US" sz="2000" dirty="0"/>
              <a:t> used in the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 calculation of </a:t>
            </a:r>
            <a:r>
              <a:rPr lang="en-GB" alt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result1</a:t>
            </a:r>
            <a:r>
              <a:rPr lang="en-GB" altLang="en-US" sz="2000" dirty="0"/>
              <a:t> are discarded. 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#New variables are created for the calculation of </a:t>
            </a:r>
            <a:r>
              <a:rPr lang="en-GB" altLang="en-US" sz="2000" dirty="0">
                <a:solidFill>
                  <a:srgbClr val="66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result2</a:t>
            </a:r>
            <a:r>
              <a:rPr lang="en-GB" altLang="en-US" sz="2000" dirty="0"/>
              <a:t>.</a:t>
            </a:r>
          </a:p>
        </p:txBody>
      </p:sp>
      <p:sp>
        <p:nvSpPr>
          <p:cNvPr id="24581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5.4</a:t>
            </a:r>
          </a:p>
        </p:txBody>
      </p:sp>
      <p:sp>
        <p:nvSpPr>
          <p:cNvPr id="24582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D16FDD0-6D80-4A4D-8C7E-7546135781B2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Exercise 2: Vowels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683568" y="2060848"/>
            <a:ext cx="7772400" cy="1447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Input a string, print out the characters in a vertical line, then count the number of lowercase vowels in the string.</a:t>
            </a:r>
            <a:endParaRPr lang="en-GB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6149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6150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6FC413B-CAE2-403F-9CFF-6257C6824B78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Test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911932" y="2068350"/>
            <a:ext cx="4881736" cy="471344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f(x)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g(x) +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(h(x))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g(x)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4 * h(x)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h(x)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* x + k(x) - 1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def k(x)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 * (x + 1)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2560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R5.4</a:t>
            </a:r>
          </a:p>
        </p:txBody>
      </p:sp>
      <p:sp>
        <p:nvSpPr>
          <p:cNvPr id="2560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A1A203-4B6D-42C0-A4AA-02C63A90ACC8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4800600" y="3350071"/>
            <a:ext cx="39293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altLang="en-US" dirty="0"/>
              <a:t># Evaluate f(2) and g(h(2))</a:t>
            </a:r>
          </a:p>
        </p:txBody>
      </p:sp>
    </p:spTree>
    <p:extLst>
      <p:ext uri="{BB962C8B-B14F-4D97-AF65-F5344CB8AC3E}">
        <p14:creationId xmlns:p14="http://schemas.microsoft.com/office/powerpoint/2010/main" val="129950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Cases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26393" y="1991417"/>
            <a:ext cx="8260407" cy="433576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0 :      </a:t>
            </a:r>
            <a:r>
              <a:rPr lang="en-GB" altLang="en-US" sz="2000" dirty="0">
                <a:cs typeface="Courier New" panose="02070309020205020404" pitchFamily="49" charset="0"/>
              </a:rPr>
              <a:t># deal with the exceptional case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**3   </a:t>
            </a:r>
            <a:r>
              <a:rPr lang="en-GB" altLang="en-US" sz="2000" dirty="0"/>
              <a:t># then deal with the usual case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# Alternative definition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cubeVolume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0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sideLength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**3</a:t>
            </a:r>
          </a:p>
        </p:txBody>
      </p:sp>
      <p:sp>
        <p:nvSpPr>
          <p:cNvPr id="2560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5.4</a:t>
            </a:r>
          </a:p>
        </p:txBody>
      </p:sp>
      <p:sp>
        <p:nvSpPr>
          <p:cNvPr id="2560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A1A203-4B6D-42C0-A4AA-02C63A90ACC8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9889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Branches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9552" y="2149475"/>
                <a:ext cx="7772400" cy="4175125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/>
                  <a:t># A branch of a function consists of a sequence of instructions that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/>
                  <a:t># are carried out when the function is evaluated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GB" altLang="en-US" sz="20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/>
                  <a:t># This function has two branches, </a:t>
                </a:r>
                <a:r>
                  <a:rPr lang="en-GB" altLang="en-US" sz="2000" dirty="0">
                    <a:solidFill>
                      <a:srgbClr val="FF0000"/>
                    </a:solidFill>
                  </a:rPr>
                  <a:t>one for </a:t>
                </a:r>
                <a:r>
                  <a:rPr lang="en-GB" altLang="en-US" sz="2000" dirty="0" err="1">
                    <a:solidFill>
                      <a:srgbClr val="FF0000"/>
                    </a:solidFill>
                  </a:rPr>
                  <a:t>sideLength</a:t>
                </a:r>
                <a:r>
                  <a:rPr lang="en-GB" altLang="en-US" sz="2000" dirty="0">
                    <a:solidFill>
                      <a:srgbClr val="FF0000"/>
                    </a:solidFill>
                  </a:rPr>
                  <a:t> &lt; 0 </a:t>
                </a:r>
                <a:r>
                  <a:rPr lang="en-GB" altLang="en-US" sz="2000" dirty="0"/>
                  <a:t>and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/>
                  <a:t># </a:t>
                </a:r>
                <a:r>
                  <a:rPr lang="en-GB" altLang="en-US" sz="2000" dirty="0">
                    <a:solidFill>
                      <a:srgbClr val="00B050"/>
                    </a:solidFill>
                  </a:rPr>
                  <a:t>one for </a:t>
                </a:r>
                <a:r>
                  <a:rPr lang="en-GB" altLang="en-US" sz="2000" dirty="0" err="1">
                    <a:solidFill>
                      <a:srgbClr val="00B050"/>
                    </a:solidFill>
                  </a:rPr>
                  <a:t>sideLength</a:t>
                </a:r>
                <a:r>
                  <a:rPr lang="en-GB" altLang="en-US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altLang="en-US" sz="2000" dirty="0">
                    <a:solidFill>
                      <a:srgbClr val="00B050"/>
                    </a:solidFill>
                  </a:rPr>
                  <a:t> 0</a:t>
                </a:r>
                <a:r>
                  <a:rPr lang="en-GB" altLang="en-US" sz="2000" dirty="0"/>
                  <a:t>.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GB" altLang="en-US" sz="20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alt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cubeVolume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alt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sideLength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altLang="en-US" sz="2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altLang="en-US" sz="2000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sideLength</a:t>
                </a:r>
                <a:r>
                  <a:rPr lang="en-GB" altLang="en-US" sz="2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0 :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altLang="en-US" sz="2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0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altLang="en-US" sz="2000" b="1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GB" altLang="en-US" sz="2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: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altLang="en-US" sz="2000" b="1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altLang="en-US" sz="2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altLang="en-US" sz="2000" dirty="0" err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sideLength</a:t>
                </a:r>
                <a:r>
                  <a:rPr lang="en-GB" altLang="en-US" sz="2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**3</a:t>
                </a:r>
              </a:p>
            </p:txBody>
          </p:sp>
        </mc:Choice>
        <mc:Fallback xmlns="">
          <p:sp>
            <p:nvSpPr>
              <p:cNvPr id="256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9552" y="2149475"/>
                <a:ext cx="7772400" cy="4175125"/>
              </a:xfrm>
              <a:blipFill>
                <a:blip r:embed="rId2"/>
                <a:stretch>
                  <a:fillRect l="-863" t="-876" r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5.4</a:t>
            </a:r>
          </a:p>
        </p:txBody>
      </p:sp>
      <p:sp>
        <p:nvSpPr>
          <p:cNvPr id="2560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A1A203-4B6D-42C0-A4AA-02C63A90ACC8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58607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Branches and Return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38944" y="2065337"/>
                <a:ext cx="8505031" cy="4175125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GB" altLang="en-US" sz="2000" dirty="0"/>
                  <a:t># If a function includes return, then every branch should return a value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GB" altLang="en-US" sz="20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alt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cubeVolume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alt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sideLength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GB" alt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sideLength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0 :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alt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sideLength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**3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GB" altLang="en-US" sz="20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/>
                  <a:t># Error, no return value for </a:t>
                </a:r>
                <a:r>
                  <a:rPr lang="en-GB" altLang="en-US" sz="2000" dirty="0" err="1"/>
                  <a:t>sideLength</a:t>
                </a:r>
                <a:r>
                  <a:rPr lang="en-GB" altLang="en-US" sz="2000" dirty="0"/>
                  <a:t> &lt; 0. </a:t>
                </a:r>
              </a:p>
              <a:p>
                <a:pPr>
                  <a:buNone/>
                </a:pPr>
                <a:r>
                  <a:rPr lang="en-GB" altLang="en-US" sz="2000" dirty="0"/>
                  <a:t># The compiler does </a:t>
                </a:r>
                <a:r>
                  <a:rPr lang="en-GB" altLang="en-US" sz="2000" dirty="0">
                    <a:solidFill>
                      <a:srgbClr val="FF0000"/>
                    </a:solidFill>
                  </a:rPr>
                  <a:t>not</a:t>
                </a:r>
                <a:r>
                  <a:rPr lang="en-GB" altLang="en-US" sz="2000" dirty="0"/>
                  <a:t> report the error.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GB" altLang="en-US" sz="20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 = </a:t>
                </a:r>
                <a:r>
                  <a:rPr lang="en-GB" alt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cubeVolume</a:t>
                </a:r>
                <a:r>
                  <a:rPr lang="en-GB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(-1)     </a:t>
                </a:r>
                <a:r>
                  <a:rPr lang="en-GB" altLang="en-US" sz="2000" dirty="0"/>
                  <a:t># returns a special value </a:t>
                </a:r>
                <a:r>
                  <a:rPr lang="en-GB" altLang="en-US" sz="2000" dirty="0">
                    <a:solidFill>
                      <a:srgbClr val="FF0000"/>
                    </a:solidFill>
                  </a:rPr>
                  <a:t>None</a:t>
                </a:r>
                <a:r>
                  <a:rPr lang="en-GB" altLang="en-US" sz="2000" dirty="0"/>
                  <a:t> </a:t>
                </a:r>
              </a:p>
            </p:txBody>
          </p:sp>
        </mc:Choice>
        <mc:Fallback xmlns="">
          <p:sp>
            <p:nvSpPr>
              <p:cNvPr id="256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8944" y="2065337"/>
                <a:ext cx="8505031" cy="4175125"/>
              </a:xfrm>
              <a:blipFill>
                <a:blip r:embed="rId2"/>
                <a:stretch>
                  <a:fillRect l="-717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5.4</a:t>
            </a:r>
          </a:p>
        </p:txBody>
      </p:sp>
      <p:sp>
        <p:nvSpPr>
          <p:cNvPr id="2560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A1A203-4B6D-42C0-A4AA-02C63A90ACC8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1865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Scope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67544" y="2149475"/>
            <a:ext cx="8676456" cy="4175125"/>
          </a:xfrm>
        </p:spPr>
        <p:txBody>
          <a:bodyPr/>
          <a:lstStyle/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GB" altLang="en-US" sz="1800" dirty="0"/>
              <a:t>The scope of a variable is the part of the program in which it can be accessed.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GB" altLang="en-US" sz="1800" dirty="0"/>
              <a:t>A </a:t>
            </a:r>
            <a:r>
              <a:rPr lang="en-GB" altLang="en-US" sz="1800" dirty="0">
                <a:solidFill>
                  <a:srgbClr val="FF0000"/>
                </a:solidFill>
              </a:rPr>
              <a:t>local variable </a:t>
            </a:r>
            <a:r>
              <a:rPr lang="en-GB" altLang="en-US" sz="1800" dirty="0"/>
              <a:t>is a variable defined in a function. The scope extends from the line in which it is defined to the end of the function. 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:</a:t>
            </a:r>
          </a:p>
          <a:p>
            <a:pPr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sum = 0		     </a:t>
            </a:r>
          </a:p>
          <a:p>
            <a:pPr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range(11) 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square = </a:t>
            </a:r>
            <a:r>
              <a:rPr lang="en-GB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		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sum = sum + square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	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print(square, sum) </a:t>
            </a:r>
            <a:r>
              <a:rPr lang="en-GB" altLang="en-US" sz="18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00B050"/>
                </a:solidFill>
              </a:rPr>
              <a:t>How many local variables are there? What is the scope of each?</a:t>
            </a:r>
          </a:p>
        </p:txBody>
      </p:sp>
      <p:sp>
        <p:nvSpPr>
          <p:cNvPr id="2560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5.8</a:t>
            </a:r>
          </a:p>
        </p:txBody>
      </p:sp>
      <p:sp>
        <p:nvSpPr>
          <p:cNvPr id="2560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A1A203-4B6D-42C0-A4AA-02C63A90ACC8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8403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Scope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67544" y="2149475"/>
            <a:ext cx="8676456" cy="4175125"/>
          </a:xfrm>
        </p:spPr>
        <p:txBody>
          <a:bodyPr/>
          <a:lstStyle/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GB" altLang="en-US" sz="1800" dirty="0"/>
              <a:t>The scope of a variable is the part of the program in which it can be accessed.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GB" altLang="en-US" sz="1800" dirty="0"/>
              <a:t>A </a:t>
            </a:r>
            <a:r>
              <a:rPr lang="en-GB" altLang="en-US" sz="1800" dirty="0">
                <a:solidFill>
                  <a:srgbClr val="FF0000"/>
                </a:solidFill>
              </a:rPr>
              <a:t>local variable </a:t>
            </a:r>
            <a:r>
              <a:rPr lang="en-GB" altLang="en-US" sz="1800" dirty="0"/>
              <a:t>is a variable defined in a function. The scope extends from the line in which it is defined to the end of the function. 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:</a:t>
            </a:r>
          </a:p>
          <a:p>
            <a:pPr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		     </a:t>
            </a:r>
            <a:r>
              <a:rPr lang="en-GB" altLang="en-US" sz="1800" dirty="0"/>
              <a:t># first line in the scope of the local variable </a:t>
            </a:r>
            <a:r>
              <a:rPr lang="en-GB" altLang="en-US" sz="1800" dirty="0">
                <a:solidFill>
                  <a:srgbClr val="00B050"/>
                </a:solidFill>
              </a:rPr>
              <a:t>sum</a:t>
            </a:r>
            <a:endParaRPr lang="en-GB" alt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range(11</a:t>
            </a:r>
            <a:r>
              <a:rPr lang="en-GB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GB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altLang="en-US" sz="1800" smtClean="0"/>
              <a:t># </a:t>
            </a:r>
            <a:r>
              <a:rPr lang="en-GB" altLang="en-US" sz="1800" dirty="0"/>
              <a:t>first line in the scope of the local variable </a:t>
            </a:r>
            <a:r>
              <a:rPr lang="en-GB" altLang="en-US" sz="1800" dirty="0" err="1">
                <a:solidFill>
                  <a:srgbClr val="00B0F0"/>
                </a:solidFill>
              </a:rPr>
              <a:t>i</a:t>
            </a:r>
            <a:endParaRPr lang="en-GB" altLang="en-US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altLang="en-US" sz="1800" dirty="0"/>
              <a:t># first line in the scope of the local variable </a:t>
            </a:r>
            <a:r>
              <a:rPr lang="en-GB" altLang="en-US" sz="1800" dirty="0">
                <a:solidFill>
                  <a:srgbClr val="FF0000"/>
                </a:solidFill>
              </a:rPr>
              <a:t>square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		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sum = sum + square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	</a:t>
            </a:r>
            <a:r>
              <a:rPr lang="en-GB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print(square, sum) </a:t>
            </a:r>
            <a:r>
              <a:rPr lang="en-GB" altLang="en-US" sz="1800" dirty="0"/>
              <a:t>	# last line in the scope of </a:t>
            </a:r>
            <a:r>
              <a:rPr lang="en-GB" altLang="en-US" sz="1800" dirty="0">
                <a:solidFill>
                  <a:srgbClr val="00B050"/>
                </a:solidFill>
              </a:rPr>
              <a:t>sum</a:t>
            </a:r>
            <a:r>
              <a:rPr lang="en-GB" altLang="en-US" sz="1800" dirty="0"/>
              <a:t>, </a:t>
            </a:r>
            <a:r>
              <a:rPr lang="en-GB" altLang="en-US" sz="1800" dirty="0" err="1">
                <a:solidFill>
                  <a:srgbClr val="00B0F0"/>
                </a:solidFill>
              </a:rPr>
              <a:t>i</a:t>
            </a:r>
            <a:r>
              <a:rPr lang="en-GB" altLang="en-US" sz="1800" dirty="0"/>
              <a:t>, </a:t>
            </a:r>
            <a:r>
              <a:rPr lang="en-GB" altLang="en-US" sz="1800" dirty="0">
                <a:solidFill>
                  <a:srgbClr val="FF0000"/>
                </a:solidFill>
              </a:rPr>
              <a:t>square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chemeClr val="bg2"/>
                </a:solidFill>
              </a:rPr>
              <a:t># Note: main() has no return value</a:t>
            </a:r>
          </a:p>
        </p:txBody>
      </p:sp>
      <p:sp>
        <p:nvSpPr>
          <p:cNvPr id="2560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PFE Section 5.8</a:t>
            </a:r>
          </a:p>
        </p:txBody>
      </p:sp>
      <p:sp>
        <p:nvSpPr>
          <p:cNvPr id="2560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A1A203-4B6D-42C0-A4AA-02C63A90ACC8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Stepwise Refinement</a:t>
            </a:r>
          </a:p>
        </p:txBody>
      </p:sp>
      <p:sp>
        <p:nvSpPr>
          <p:cNvPr id="28676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PFE Section 5.7</a:t>
            </a:r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242B74E-506E-4ED0-80CE-24F909A8C81D}" type="slidenum">
              <a:rPr lang="en-GB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4800600" y="3068960"/>
            <a:ext cx="32400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/>
              <a:t>Divide the task of printing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/>
              <a:t>this table into a sequence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/>
              <a:t>of simpler tasks. (PFE, Ch. 5.7, self check 30)</a:t>
            </a: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1116013" y="2492375"/>
            <a:ext cx="2724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+-----+-----------+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|      i | i * i * i   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+-----+-----------+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|      1|            1|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|      2|            8|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        …        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|    20|       8000|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+-----+-----------+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Solution</a:t>
            </a:r>
          </a:p>
        </p:txBody>
      </p:sp>
      <p:sp>
        <p:nvSpPr>
          <p:cNvPr id="29700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PFE Section 5.7</a:t>
            </a:r>
          </a:p>
        </p:txBody>
      </p:sp>
      <p:sp>
        <p:nvSpPr>
          <p:cNvPr id="29701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69000A0-55E5-49B6-B6C6-8FBA556C27CE}" type="slidenum">
              <a:rPr lang="en-GB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4800600" y="2584450"/>
            <a:ext cx="324167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</a:rPr>
              <a:t>printSeparator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 </a:t>
            </a:r>
            <a:r>
              <a:rPr lang="en-GB" altLang="en-US" sz="2000" dirty="0" err="1">
                <a:solidFill>
                  <a:srgbClr val="0070C0"/>
                </a:solidFill>
              </a:rPr>
              <a:t>printHeader</a:t>
            </a:r>
            <a:endParaRPr lang="en-GB" altLang="en-US" sz="20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</a:rPr>
              <a:t>printSeparator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err="1">
                <a:solidFill>
                  <a:srgbClr val="00B050"/>
                </a:solidFill>
              </a:rPr>
              <a:t>printBody</a:t>
            </a:r>
            <a:endParaRPr lang="en-GB" altLang="en-US" sz="20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err="1">
                <a:solidFill>
                  <a:srgbClr val="FF0000"/>
                </a:solidFill>
              </a:rPr>
              <a:t>printSeparator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1116013" y="2492375"/>
            <a:ext cx="2724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+-----+-----------+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|      </a:t>
            </a:r>
            <a:r>
              <a:rPr lang="en-GB" altLang="en-US" sz="2400" dirty="0" err="1">
                <a:solidFill>
                  <a:srgbClr val="000000"/>
                </a:solidFill>
              </a:rPr>
              <a:t>i</a:t>
            </a:r>
            <a:r>
              <a:rPr lang="en-GB" altLang="en-US" sz="2400" dirty="0">
                <a:solidFill>
                  <a:srgbClr val="000000"/>
                </a:solidFill>
              </a:rPr>
              <a:t> |    </a:t>
            </a:r>
            <a:r>
              <a:rPr lang="en-GB" altLang="en-US" sz="2400" dirty="0" err="1">
                <a:solidFill>
                  <a:srgbClr val="000000"/>
                </a:solidFill>
              </a:rPr>
              <a:t>i</a:t>
            </a:r>
            <a:r>
              <a:rPr lang="en-GB" altLang="en-US" sz="2400" dirty="0">
                <a:solidFill>
                  <a:srgbClr val="000000"/>
                </a:solidFill>
              </a:rPr>
              <a:t> * </a:t>
            </a:r>
            <a:r>
              <a:rPr lang="en-GB" altLang="en-US" sz="2400" dirty="0" err="1">
                <a:solidFill>
                  <a:srgbClr val="000000"/>
                </a:solidFill>
              </a:rPr>
              <a:t>i</a:t>
            </a:r>
            <a:r>
              <a:rPr lang="en-GB" altLang="en-US" sz="2400" dirty="0">
                <a:solidFill>
                  <a:srgbClr val="000000"/>
                </a:solidFill>
              </a:rPr>
              <a:t> * </a:t>
            </a:r>
            <a:r>
              <a:rPr lang="en-GB" altLang="en-US" sz="2400" dirty="0" err="1">
                <a:solidFill>
                  <a:srgbClr val="000000"/>
                </a:solidFill>
              </a:rPr>
              <a:t>i</a:t>
            </a:r>
            <a:r>
              <a:rPr lang="en-GB" altLang="en-US" sz="2400" dirty="0">
                <a:solidFill>
                  <a:srgbClr val="000000"/>
                </a:solidFill>
              </a:rPr>
              <a:t>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+-----+-----------+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|      1|            1|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|      2|            8|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        …        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|    20|       8000|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+-----+-----------+</a:t>
            </a:r>
          </a:p>
        </p:txBody>
      </p:sp>
      <p:cxnSp>
        <p:nvCxnSpPr>
          <p:cNvPr id="29704" name="Straight Arrow Connector 4"/>
          <p:cNvCxnSpPr>
            <a:cxnSpLocks noChangeShapeType="1"/>
          </p:cNvCxnSpPr>
          <p:nvPr/>
        </p:nvCxnSpPr>
        <p:spPr bwMode="auto">
          <a:xfrm flipH="1">
            <a:off x="3840163" y="2781300"/>
            <a:ext cx="1092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5" name="Straight Arrow Connector 6"/>
          <p:cNvCxnSpPr>
            <a:cxnSpLocks noChangeShapeType="1"/>
          </p:cNvCxnSpPr>
          <p:nvPr/>
        </p:nvCxnSpPr>
        <p:spPr bwMode="auto">
          <a:xfrm flipH="1">
            <a:off x="3840163" y="3068638"/>
            <a:ext cx="1092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6" name="Straight Arrow Connector 9"/>
          <p:cNvCxnSpPr>
            <a:cxnSpLocks noChangeShapeType="1"/>
          </p:cNvCxnSpPr>
          <p:nvPr/>
        </p:nvCxnSpPr>
        <p:spPr bwMode="auto">
          <a:xfrm flipH="1">
            <a:off x="3840163" y="3429000"/>
            <a:ext cx="1092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7" name="Straight Arrow Connector 11"/>
          <p:cNvCxnSpPr>
            <a:cxnSpLocks noChangeShapeType="1"/>
          </p:cNvCxnSpPr>
          <p:nvPr/>
        </p:nvCxnSpPr>
        <p:spPr bwMode="auto">
          <a:xfrm flipH="1">
            <a:off x="3840163" y="4292600"/>
            <a:ext cx="9604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8" name="Straight Arrow Connector 14"/>
          <p:cNvCxnSpPr>
            <a:cxnSpLocks noChangeShapeType="1"/>
          </p:cNvCxnSpPr>
          <p:nvPr/>
        </p:nvCxnSpPr>
        <p:spPr bwMode="auto">
          <a:xfrm flipH="1">
            <a:off x="3840163" y="5301208"/>
            <a:ext cx="9604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Solution</a:t>
            </a:r>
          </a:p>
        </p:txBody>
      </p:sp>
      <p:sp>
        <p:nvSpPr>
          <p:cNvPr id="28676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PFE Section 5.7</a:t>
            </a:r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242B74E-506E-4ED0-80CE-24F909A8C81D}" type="slidenum">
              <a:rPr lang="en-GB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35496" y="2492375"/>
            <a:ext cx="26933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+-----+-----------+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|     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|   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*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*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+-----+-----------+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|      1|            1|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|      2|            8|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        …        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|    20|       8000|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+-----+-----------+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9794" y="1988840"/>
            <a:ext cx="66247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def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printSeparator</a:t>
            </a:r>
            <a:r>
              <a:rPr lang="en-GB" sz="1600" dirty="0">
                <a:solidFill>
                  <a:srgbClr val="FF0000"/>
                </a:solidFill>
              </a:rPr>
              <a:t>():</a:t>
            </a:r>
          </a:p>
          <a:p>
            <a:r>
              <a:rPr lang="en-GB" sz="1600" dirty="0">
                <a:solidFill>
                  <a:srgbClr val="FF0000"/>
                </a:solidFill>
              </a:rPr>
              <a:t>	</a:t>
            </a:r>
            <a:r>
              <a:rPr lang="tr-TR" sz="1600" dirty="0">
                <a:solidFill>
                  <a:srgbClr val="FF0000"/>
                </a:solidFill>
              </a:rPr>
              <a:t>separator = '+'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 '-'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5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 '+'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 '-'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11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+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tr-TR" sz="1600" dirty="0">
                <a:solidFill>
                  <a:srgbClr val="FF0000"/>
                </a:solidFill>
              </a:rPr>
              <a:t>'+'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	print(separator)</a:t>
            </a:r>
            <a:endParaRPr lang="tr-TR" sz="1600" dirty="0">
              <a:solidFill>
                <a:srgbClr val="FF0000"/>
              </a:solidFill>
            </a:endParaRPr>
          </a:p>
          <a:p>
            <a:endParaRPr lang="tr-TR" sz="800" dirty="0"/>
          </a:p>
          <a:p>
            <a:r>
              <a:rPr lang="en-GB" sz="1600" b="1" dirty="0">
                <a:solidFill>
                  <a:srgbClr val="0070C0"/>
                </a:solidFill>
              </a:rPr>
              <a:t>def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printHeader</a:t>
            </a:r>
            <a:r>
              <a:rPr lang="en-GB" sz="1600" dirty="0">
                <a:solidFill>
                  <a:srgbClr val="0070C0"/>
                </a:solidFill>
              </a:rPr>
              <a:t>():</a:t>
            </a:r>
          </a:p>
          <a:p>
            <a:r>
              <a:rPr lang="en-GB" sz="1600" dirty="0">
                <a:solidFill>
                  <a:srgbClr val="0070C0"/>
                </a:solidFill>
              </a:rPr>
              <a:t>	header =</a:t>
            </a:r>
            <a:r>
              <a:rPr lang="tr-TR" sz="1600" dirty="0">
                <a:solidFill>
                  <a:srgbClr val="0070C0"/>
                </a:solidFill>
              </a:rPr>
              <a:t>'|'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+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'%5s' % 'i'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+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 '|' 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+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'%11s' % 'i*i*i' 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+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 '|</a:t>
            </a:r>
            <a:r>
              <a:rPr lang="en-GB" sz="1600" dirty="0">
                <a:solidFill>
                  <a:srgbClr val="0070C0"/>
                </a:solidFill>
              </a:rPr>
              <a:t>'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	p</a:t>
            </a:r>
            <a:r>
              <a:rPr lang="tr-TR" sz="1600" dirty="0">
                <a:solidFill>
                  <a:srgbClr val="0070C0"/>
                </a:solidFill>
              </a:rPr>
              <a:t>rint</a:t>
            </a:r>
            <a:r>
              <a:rPr lang="en-GB" sz="1600" dirty="0">
                <a:solidFill>
                  <a:srgbClr val="0070C0"/>
                </a:solidFill>
              </a:rPr>
              <a:t>(header</a:t>
            </a:r>
            <a:r>
              <a:rPr lang="tr-TR" sz="1600" dirty="0">
                <a:solidFill>
                  <a:srgbClr val="0070C0"/>
                </a:solidFill>
              </a:rPr>
              <a:t>)</a:t>
            </a:r>
            <a:endParaRPr lang="en-GB" sz="1600" dirty="0">
              <a:solidFill>
                <a:srgbClr val="0070C0"/>
              </a:solidFill>
            </a:endParaRPr>
          </a:p>
          <a:p>
            <a:endParaRPr lang="en-GB" sz="800" dirty="0"/>
          </a:p>
          <a:p>
            <a:r>
              <a:rPr lang="en-GB" sz="1600" b="1" dirty="0">
                <a:solidFill>
                  <a:srgbClr val="00B050"/>
                </a:solidFill>
              </a:rPr>
              <a:t>def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printBody</a:t>
            </a:r>
            <a:r>
              <a:rPr lang="en-GB" sz="1600" dirty="0">
                <a:solidFill>
                  <a:srgbClr val="00B050"/>
                </a:solidFill>
              </a:rPr>
              <a:t>():</a:t>
            </a:r>
          </a:p>
          <a:p>
            <a:r>
              <a:rPr lang="en-GB" sz="1600" dirty="0">
                <a:solidFill>
                  <a:srgbClr val="00B050"/>
                </a:solidFill>
              </a:rPr>
              <a:t>	</a:t>
            </a:r>
            <a:r>
              <a:rPr lang="tr-TR" sz="1600" b="1" dirty="0">
                <a:solidFill>
                  <a:srgbClr val="00B050"/>
                </a:solidFill>
              </a:rPr>
              <a:t>for</a:t>
            </a:r>
            <a:r>
              <a:rPr lang="tr-TR" sz="1600" dirty="0">
                <a:solidFill>
                  <a:srgbClr val="00B050"/>
                </a:solidFill>
              </a:rPr>
              <a:t> i </a:t>
            </a:r>
            <a:r>
              <a:rPr lang="tr-TR" sz="1600" b="1" dirty="0">
                <a:solidFill>
                  <a:srgbClr val="00B050"/>
                </a:solidFill>
              </a:rPr>
              <a:t>in</a:t>
            </a:r>
            <a:r>
              <a:rPr lang="tr-TR" sz="1600" dirty="0">
                <a:solidFill>
                  <a:srgbClr val="00B050"/>
                </a:solidFill>
              </a:rPr>
              <a:t> range(1,21):</a:t>
            </a:r>
            <a:endParaRPr lang="en-GB" sz="1600" dirty="0">
              <a:solidFill>
                <a:srgbClr val="00B050"/>
              </a:solidFill>
            </a:endParaRPr>
          </a:p>
          <a:p>
            <a:r>
              <a:rPr lang="en-GB" sz="1600" dirty="0">
                <a:solidFill>
                  <a:srgbClr val="00B050"/>
                </a:solidFill>
              </a:rPr>
              <a:t>		</a:t>
            </a:r>
            <a:r>
              <a:rPr lang="tr-TR" sz="1600" dirty="0">
                <a:solidFill>
                  <a:srgbClr val="00B050"/>
                </a:solidFill>
              </a:rPr>
              <a:t>string = '|'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tr-TR" sz="1600" dirty="0">
                <a:solidFill>
                  <a:schemeClr val="bg2"/>
                </a:solidFill>
              </a:rPr>
              <a:t>+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tr-TR" sz="1600" dirty="0">
                <a:solidFill>
                  <a:srgbClr val="00B050"/>
                </a:solidFill>
              </a:rPr>
              <a:t>'%5d' % i </a:t>
            </a:r>
            <a:r>
              <a:rPr lang="tr-TR" sz="1600" dirty="0">
                <a:solidFill>
                  <a:schemeClr val="bg2"/>
                </a:solidFill>
              </a:rPr>
              <a:t>+</a:t>
            </a:r>
            <a:r>
              <a:rPr lang="tr-TR" sz="1600" dirty="0">
                <a:solidFill>
                  <a:srgbClr val="00B050"/>
                </a:solidFill>
              </a:rPr>
              <a:t> '|' </a:t>
            </a:r>
            <a:r>
              <a:rPr lang="tr-TR" sz="1600" dirty="0">
                <a:solidFill>
                  <a:schemeClr val="bg2"/>
                </a:solidFill>
              </a:rPr>
              <a:t>+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tr-TR" sz="1600" dirty="0">
                <a:solidFill>
                  <a:srgbClr val="00B050"/>
                </a:solidFill>
              </a:rPr>
              <a:t>'%11d' % i**3 </a:t>
            </a:r>
            <a:r>
              <a:rPr lang="tr-TR" sz="1600" dirty="0">
                <a:solidFill>
                  <a:schemeClr val="bg2"/>
                </a:solidFill>
              </a:rPr>
              <a:t>+</a:t>
            </a:r>
            <a:r>
              <a:rPr lang="tr-TR" sz="1600" dirty="0">
                <a:solidFill>
                  <a:srgbClr val="00B050"/>
                </a:solidFill>
              </a:rPr>
              <a:t> </a:t>
            </a:r>
            <a:r>
              <a:rPr lang="en-GB" sz="1600" dirty="0">
                <a:solidFill>
                  <a:srgbClr val="00B050"/>
                </a:solidFill>
              </a:rPr>
              <a:t>'</a:t>
            </a:r>
            <a:r>
              <a:rPr lang="tr-TR" sz="1600" dirty="0">
                <a:solidFill>
                  <a:srgbClr val="00B050"/>
                </a:solidFill>
              </a:rPr>
              <a:t>|</a:t>
            </a:r>
            <a:r>
              <a:rPr lang="en-GB" sz="1600" dirty="0">
                <a:solidFill>
                  <a:srgbClr val="00B050"/>
                </a:solidFill>
              </a:rPr>
              <a:t>'</a:t>
            </a:r>
          </a:p>
          <a:p>
            <a:r>
              <a:rPr lang="en-GB" sz="1600" dirty="0">
                <a:solidFill>
                  <a:srgbClr val="00B050"/>
                </a:solidFill>
              </a:rPr>
              <a:t>		</a:t>
            </a:r>
            <a:r>
              <a:rPr lang="tr-TR" sz="1600" dirty="0">
                <a:solidFill>
                  <a:srgbClr val="00B050"/>
                </a:solidFill>
              </a:rPr>
              <a:t>print(string)</a:t>
            </a:r>
            <a:endParaRPr lang="en-GB" sz="1600" dirty="0">
              <a:solidFill>
                <a:srgbClr val="00B050"/>
              </a:solidFill>
            </a:endParaRPr>
          </a:p>
          <a:p>
            <a:endParaRPr lang="tr-TR" sz="800" dirty="0"/>
          </a:p>
          <a:p>
            <a:r>
              <a:rPr lang="en-GB" sz="1600" b="1" dirty="0"/>
              <a:t>def</a:t>
            </a:r>
            <a:r>
              <a:rPr lang="en-GB" sz="1600" dirty="0"/>
              <a:t> main():</a:t>
            </a:r>
            <a:endParaRPr lang="tr-TR" sz="1600" dirty="0"/>
          </a:p>
          <a:p>
            <a:r>
              <a:rPr lang="en-GB" sz="1600" dirty="0"/>
              <a:t>	</a:t>
            </a:r>
            <a:r>
              <a:rPr lang="tr-TR" sz="1600" dirty="0">
                <a:solidFill>
                  <a:srgbClr val="FF0000"/>
                </a:solidFill>
              </a:rPr>
              <a:t>print</a:t>
            </a: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tr-TR" sz="1600" dirty="0">
                <a:solidFill>
                  <a:srgbClr val="FF0000"/>
                </a:solidFill>
              </a:rPr>
              <a:t>eparator</a:t>
            </a:r>
            <a:r>
              <a:rPr lang="en-GB" sz="1600" dirty="0">
                <a:solidFill>
                  <a:srgbClr val="FF0000"/>
                </a:solidFill>
              </a:rPr>
              <a:t>(</a:t>
            </a:r>
            <a:r>
              <a:rPr lang="tr-TR" sz="1600" dirty="0">
                <a:solidFill>
                  <a:srgbClr val="FF0000"/>
                </a:solidFill>
              </a:rPr>
              <a:t>)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/>
              <a:t>	</a:t>
            </a:r>
            <a:r>
              <a:rPr lang="en-GB" sz="1600" dirty="0" err="1">
                <a:solidFill>
                  <a:srgbClr val="0070C0"/>
                </a:solidFill>
              </a:rPr>
              <a:t>printHeader</a:t>
            </a:r>
            <a:r>
              <a:rPr lang="en-GB" sz="1600" dirty="0">
                <a:solidFill>
                  <a:srgbClr val="0070C0"/>
                </a:solidFill>
              </a:rPr>
              <a:t>()</a:t>
            </a:r>
          </a:p>
          <a:p>
            <a:r>
              <a:rPr lang="en-GB" sz="1600" dirty="0"/>
              <a:t>	</a:t>
            </a:r>
            <a:r>
              <a:rPr lang="en-GB" sz="1600" dirty="0" err="1">
                <a:solidFill>
                  <a:srgbClr val="FF0000"/>
                </a:solidFill>
              </a:rPr>
              <a:t>printSeparator</a:t>
            </a:r>
            <a:r>
              <a:rPr lang="en-GB" sz="1600" dirty="0">
                <a:solidFill>
                  <a:srgbClr val="FF0000"/>
                </a:solidFill>
              </a:rPr>
              <a:t>()</a:t>
            </a:r>
          </a:p>
          <a:p>
            <a:r>
              <a:rPr lang="en-GB" sz="1600" dirty="0"/>
              <a:t>	</a:t>
            </a:r>
            <a:r>
              <a:rPr lang="en-GB" sz="1600" dirty="0" err="1">
                <a:solidFill>
                  <a:srgbClr val="00B050"/>
                </a:solidFill>
              </a:rPr>
              <a:t>printBody</a:t>
            </a:r>
            <a:r>
              <a:rPr lang="en-GB" sz="1600" dirty="0">
                <a:solidFill>
                  <a:srgbClr val="00B050"/>
                </a:solidFill>
              </a:rPr>
              <a:t>()</a:t>
            </a:r>
          </a:p>
          <a:p>
            <a:r>
              <a:rPr lang="en-GB" sz="1600" dirty="0"/>
              <a:t>	</a:t>
            </a:r>
            <a:r>
              <a:rPr lang="en-GB" sz="1600" dirty="0" err="1">
                <a:solidFill>
                  <a:srgbClr val="FF0000"/>
                </a:solidFill>
              </a:rPr>
              <a:t>printSeparator</a:t>
            </a:r>
            <a:r>
              <a:rPr lang="en-GB" sz="1600" dirty="0">
                <a:solidFill>
                  <a:srgbClr val="FF0000"/>
                </a:solidFill>
              </a:rPr>
              <a:t>()</a:t>
            </a:r>
            <a:endParaRPr lang="tr-TR" sz="1600" dirty="0">
              <a:solidFill>
                <a:srgbClr val="FF0000"/>
              </a:solidFill>
            </a:endParaRPr>
          </a:p>
          <a:p>
            <a:endParaRPr lang="en-GB" sz="1600" dirty="0"/>
          </a:p>
          <a:p>
            <a:r>
              <a:rPr lang="en-GB" sz="1600" dirty="0"/>
              <a:t>main()</a:t>
            </a:r>
          </a:p>
          <a:p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220072" y="2596009"/>
            <a:ext cx="448984" cy="495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937040" y="2596009"/>
            <a:ext cx="377965" cy="5317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122082" y="3410128"/>
            <a:ext cx="818070" cy="738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33828" y="3410431"/>
            <a:ext cx="562508" cy="7386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05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Example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150938" y="2132856"/>
            <a:ext cx="7056784" cy="318018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Write a function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repeat(</a:t>
            </a:r>
            <a:r>
              <a:rPr lang="en-GB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n-US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that returns </a:t>
            </a:r>
            <a:r>
              <a:rPr lang="en-GB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altLang="en-US" sz="2000" dirty="0"/>
              <a:t> repeated </a:t>
            </a:r>
            <a:r>
              <a:rPr lang="en-GB" alt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altLang="en-US" sz="2000" dirty="0"/>
              <a:t> times, separated by the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string </a:t>
            </a:r>
            <a:r>
              <a:rPr lang="en-GB" altLang="en-US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</a:t>
            </a:r>
            <a:r>
              <a:rPr lang="en-GB" altLang="en-US" sz="2000" dirty="0"/>
              <a:t>. For example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None/>
            </a:pP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repeat(</a:t>
            </a:r>
            <a:r>
              <a:rPr lang="en-GB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"ho"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altLang="en-US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None/>
            </a:pPr>
            <a:r>
              <a:rPr lang="en-GB" altLang="en-US" sz="2000" dirty="0"/>
              <a:t>returns "ho, ho, ho"</a:t>
            </a:r>
          </a:p>
          <a:p>
            <a:pPr>
              <a:buNone/>
            </a:pPr>
            <a:r>
              <a:rPr lang="en-GB" altLang="en-US" sz="2000" dirty="0"/>
              <a:t>(not "ho, ho, ho, " !)</a:t>
            </a:r>
          </a:p>
          <a:p>
            <a:pPr>
              <a:buNone/>
            </a:pPr>
            <a:endParaRPr lang="en-GB" altLang="en-US" sz="2000" dirty="0"/>
          </a:p>
        </p:txBody>
      </p:sp>
      <p:sp>
        <p:nvSpPr>
          <p:cNvPr id="3072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PFE P5.5</a:t>
            </a:r>
          </a:p>
        </p:txBody>
      </p:sp>
      <p:sp>
        <p:nvSpPr>
          <p:cNvPr id="3072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5BF87E-09A7-44FD-97FA-BF420E95A5C6}" type="slidenum">
              <a:rPr lang="en-GB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Exercise 2: code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59290" y="2204864"/>
            <a:ext cx="9001000" cy="40433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s = input("Enter a string:")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n = 0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for letter in s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    print(letter)</a:t>
            </a:r>
          </a:p>
          <a:p>
            <a:pPr>
              <a:buNone/>
            </a:pPr>
            <a:r>
              <a:rPr lang="en-GB" altLang="en-US" sz="1800" dirty="0"/>
              <a:t>  </a:t>
            </a:r>
            <a:r>
              <a:rPr lang="en-GB" altLang="en-US" sz="1800" dirty="0">
                <a:solidFill>
                  <a:srgbClr val="FF0000"/>
                </a:solidFill>
              </a:rPr>
              <a:t>  if letter == "a" or letter == "e" or letter == "</a:t>
            </a:r>
            <a:r>
              <a:rPr lang="en-GB" altLang="en-US" sz="1800" dirty="0" err="1">
                <a:solidFill>
                  <a:srgbClr val="FF0000"/>
                </a:solidFill>
              </a:rPr>
              <a:t>i</a:t>
            </a:r>
            <a:r>
              <a:rPr lang="en-GB" altLang="en-US" sz="1800" dirty="0">
                <a:solidFill>
                  <a:srgbClr val="FF0000"/>
                </a:solidFill>
              </a:rPr>
              <a:t>" or letter == "o" or letter == "u" 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    n = n+1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print("The number of vowels is", n)</a:t>
            </a:r>
          </a:p>
        </p:txBody>
      </p:sp>
      <p:sp>
        <p:nvSpPr>
          <p:cNvPr id="7173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7174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B8DD899-10EC-4943-AD22-0A2DD6498445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11684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Solution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755576" y="2132856"/>
            <a:ext cx="7056784" cy="4536504"/>
          </a:xfrm>
        </p:spPr>
        <p:txBody>
          <a:bodyPr/>
          <a:lstStyle/>
          <a:p>
            <a:pPr>
              <a:buNone/>
            </a:pPr>
            <a:r>
              <a:rPr lang="en-GB" altLang="en-US" sz="1400" b="1" dirty="0" err="1"/>
              <a:t>def</a:t>
            </a:r>
            <a:r>
              <a:rPr lang="en-GB" altLang="en-US" sz="1400" dirty="0"/>
              <a:t> repeat(string, n, </a:t>
            </a:r>
            <a:r>
              <a:rPr lang="en-GB" altLang="en-US" sz="1400" dirty="0" err="1"/>
              <a:t>delim</a:t>
            </a:r>
            <a:r>
              <a:rPr lang="en-GB" altLang="en-US" sz="1400" dirty="0"/>
              <a:t>) :</a:t>
            </a:r>
          </a:p>
          <a:p>
            <a:pPr>
              <a:buNone/>
            </a:pPr>
            <a:r>
              <a:rPr lang="en-GB" altLang="en-US" sz="1400" dirty="0"/>
              <a:t>	</a:t>
            </a:r>
            <a:r>
              <a:rPr lang="en-GB" altLang="en-US" sz="1400" b="1" dirty="0"/>
              <a:t>if</a:t>
            </a:r>
            <a:r>
              <a:rPr lang="en-GB" altLang="en-US" sz="1400" dirty="0"/>
              <a:t> n &lt;= 0:</a:t>
            </a:r>
          </a:p>
          <a:p>
            <a:pPr>
              <a:buNone/>
            </a:pPr>
            <a:r>
              <a:rPr lang="en-GB" altLang="en-US" sz="1400" dirty="0"/>
              <a:t>		</a:t>
            </a:r>
            <a:r>
              <a:rPr lang="en-GB" altLang="en-US" sz="1400" b="1" dirty="0"/>
              <a:t>return </a:t>
            </a:r>
            <a:r>
              <a:rPr lang="en-GB" altLang="en-US" sz="1400" dirty="0"/>
              <a:t>"n should be greater than 0" 	#error message </a:t>
            </a:r>
          </a:p>
          <a:p>
            <a:pPr>
              <a:buNone/>
            </a:pPr>
            <a:r>
              <a:rPr lang="en-GB" altLang="en-US" sz="1400" dirty="0"/>
              <a:t>	</a:t>
            </a:r>
            <a:r>
              <a:rPr lang="en-GB" altLang="en-US" sz="1400" b="1" dirty="0"/>
              <a:t>else</a:t>
            </a:r>
            <a:r>
              <a:rPr lang="en-GB" altLang="en-US" sz="1400" dirty="0"/>
              <a:t>:</a:t>
            </a:r>
          </a:p>
          <a:p>
            <a:pPr>
              <a:buNone/>
            </a:pPr>
            <a:r>
              <a:rPr lang="en-GB" altLang="en-US" sz="1400" dirty="0"/>
              <a:t>		s = string</a:t>
            </a:r>
          </a:p>
          <a:p>
            <a:pPr>
              <a:buNone/>
            </a:pPr>
            <a:r>
              <a:rPr lang="en-GB" altLang="en-US" sz="1400" dirty="0"/>
              <a:t>		</a:t>
            </a:r>
            <a:r>
              <a:rPr lang="en-GB" altLang="en-US" sz="1400" b="1" dirty="0"/>
              <a:t>for</a:t>
            </a:r>
            <a:r>
              <a:rPr lang="en-GB" altLang="en-US" sz="1400" dirty="0"/>
              <a:t> </a:t>
            </a:r>
            <a:r>
              <a:rPr lang="en-GB" altLang="en-US" sz="1400" dirty="0" err="1"/>
              <a:t>i</a:t>
            </a:r>
            <a:r>
              <a:rPr lang="en-GB" altLang="en-US" sz="1400" dirty="0"/>
              <a:t> </a:t>
            </a:r>
            <a:r>
              <a:rPr lang="en-GB" altLang="en-US" sz="1400" b="1" dirty="0"/>
              <a:t>in</a:t>
            </a:r>
            <a:r>
              <a:rPr lang="en-GB" altLang="en-US" sz="1400" dirty="0"/>
              <a:t> range(1,n):</a:t>
            </a:r>
          </a:p>
          <a:p>
            <a:pPr>
              <a:buNone/>
            </a:pPr>
            <a:r>
              <a:rPr lang="en-GB" altLang="en-US" sz="1400" dirty="0"/>
              <a:t>			s = s + </a:t>
            </a:r>
            <a:r>
              <a:rPr lang="en-GB" altLang="en-US" sz="1400" dirty="0" err="1"/>
              <a:t>delim</a:t>
            </a:r>
            <a:r>
              <a:rPr lang="en-GB" altLang="en-US" sz="1400" dirty="0"/>
              <a:t> + string</a:t>
            </a:r>
          </a:p>
          <a:p>
            <a:pPr>
              <a:buNone/>
            </a:pPr>
            <a:r>
              <a:rPr lang="en-GB" altLang="en-US" sz="1400" dirty="0"/>
              <a:t>		</a:t>
            </a:r>
            <a:r>
              <a:rPr lang="en-GB" altLang="en-US" sz="1400" b="1" dirty="0"/>
              <a:t>return</a:t>
            </a:r>
            <a:r>
              <a:rPr lang="en-GB" altLang="en-US" sz="1400" dirty="0"/>
              <a:t> s</a:t>
            </a:r>
          </a:p>
          <a:p>
            <a:pPr>
              <a:buNone/>
            </a:pPr>
            <a:endParaRPr lang="en-GB" altLang="en-US" sz="1400" dirty="0"/>
          </a:p>
          <a:p>
            <a:pPr>
              <a:buNone/>
            </a:pPr>
            <a:r>
              <a:rPr lang="en-GB" altLang="en-US" sz="1400" b="1" dirty="0" err="1"/>
              <a:t>def</a:t>
            </a:r>
            <a:r>
              <a:rPr lang="en-GB" altLang="en-US" sz="1400" dirty="0"/>
              <a:t> main():</a:t>
            </a:r>
          </a:p>
          <a:p>
            <a:pPr>
              <a:buNone/>
            </a:pPr>
            <a:r>
              <a:rPr lang="en-GB" altLang="en-US" sz="1400" dirty="0"/>
              <a:t>    </a:t>
            </a:r>
            <a:r>
              <a:rPr lang="en-GB" altLang="en-US" sz="1400" dirty="0" err="1">
                <a:solidFill>
                  <a:srgbClr val="FF0000"/>
                </a:solidFill>
              </a:rPr>
              <a:t>strg</a:t>
            </a:r>
            <a:r>
              <a:rPr lang="en-GB" altLang="en-US" sz="1400" dirty="0">
                <a:solidFill>
                  <a:srgbClr val="FF0000"/>
                </a:solidFill>
              </a:rPr>
              <a:t> = input("Please enter the string to be repeated:")</a:t>
            </a:r>
          </a:p>
          <a:p>
            <a:pPr>
              <a:buNone/>
            </a:pPr>
            <a:r>
              <a:rPr lang="en-GB" altLang="en-US" sz="1400" dirty="0"/>
              <a:t>    </a:t>
            </a:r>
            <a:r>
              <a:rPr lang="en-GB" altLang="en-US" sz="1400" dirty="0" err="1">
                <a:solidFill>
                  <a:srgbClr val="00B050"/>
                </a:solidFill>
              </a:rPr>
              <a:t>num</a:t>
            </a:r>
            <a:r>
              <a:rPr lang="en-GB" altLang="en-US" sz="1400" dirty="0">
                <a:solidFill>
                  <a:srgbClr val="00B050"/>
                </a:solidFill>
              </a:rPr>
              <a:t> = </a:t>
            </a:r>
            <a:r>
              <a:rPr lang="en-GB" altLang="en-US" sz="1400" dirty="0" err="1">
                <a:solidFill>
                  <a:srgbClr val="00B050"/>
                </a:solidFill>
              </a:rPr>
              <a:t>int</a:t>
            </a:r>
            <a:r>
              <a:rPr lang="en-GB" altLang="en-US" sz="1400" dirty="0">
                <a:solidFill>
                  <a:srgbClr val="00B050"/>
                </a:solidFill>
              </a:rPr>
              <a:t>(input("Please enter the number of times to be repeated:"))</a:t>
            </a:r>
          </a:p>
          <a:p>
            <a:pPr>
              <a:buNone/>
            </a:pPr>
            <a:r>
              <a:rPr lang="en-GB" altLang="en-US" sz="1400" dirty="0"/>
              <a:t>    </a:t>
            </a:r>
            <a:r>
              <a:rPr lang="en-GB" altLang="en-US" sz="1400" dirty="0" err="1">
                <a:solidFill>
                  <a:srgbClr val="0070C0"/>
                </a:solidFill>
              </a:rPr>
              <a:t>deliminator</a:t>
            </a:r>
            <a:r>
              <a:rPr lang="en-GB" altLang="en-US" sz="1400" dirty="0">
                <a:solidFill>
                  <a:srgbClr val="0070C0"/>
                </a:solidFill>
              </a:rPr>
              <a:t> = input("Please enter the </a:t>
            </a:r>
            <a:r>
              <a:rPr lang="en-GB" altLang="en-US" sz="1400" dirty="0" err="1">
                <a:solidFill>
                  <a:srgbClr val="0070C0"/>
                </a:solidFill>
              </a:rPr>
              <a:t>deliminator</a:t>
            </a:r>
            <a:r>
              <a:rPr lang="en-GB" altLang="en-US" sz="1400" dirty="0">
                <a:solidFill>
                  <a:srgbClr val="0070C0"/>
                </a:solidFill>
              </a:rPr>
              <a:t> to separate the strings:")</a:t>
            </a:r>
          </a:p>
          <a:p>
            <a:pPr>
              <a:buNone/>
            </a:pPr>
            <a:r>
              <a:rPr lang="en-GB" altLang="en-US" sz="1400" dirty="0"/>
              <a:t>    print(repeat(</a:t>
            </a:r>
            <a:r>
              <a:rPr lang="en-GB" altLang="en-US" sz="1400" dirty="0" err="1">
                <a:solidFill>
                  <a:srgbClr val="FF0000"/>
                </a:solidFill>
              </a:rPr>
              <a:t>strg</a:t>
            </a:r>
            <a:r>
              <a:rPr lang="en-GB" altLang="en-US" sz="1400" dirty="0"/>
              <a:t>, </a:t>
            </a:r>
            <a:r>
              <a:rPr lang="en-GB" altLang="en-US" sz="1400" dirty="0" err="1">
                <a:solidFill>
                  <a:srgbClr val="00B050"/>
                </a:solidFill>
              </a:rPr>
              <a:t>num</a:t>
            </a:r>
            <a:r>
              <a:rPr lang="en-GB" altLang="en-US" sz="1400" dirty="0"/>
              <a:t>, </a:t>
            </a:r>
            <a:r>
              <a:rPr lang="en-GB" altLang="en-US" sz="1400" dirty="0" err="1">
                <a:solidFill>
                  <a:srgbClr val="0070C0"/>
                </a:solidFill>
              </a:rPr>
              <a:t>deliminator</a:t>
            </a:r>
            <a:r>
              <a:rPr lang="en-GB" altLang="en-US" sz="1400" dirty="0"/>
              <a:t>))</a:t>
            </a:r>
          </a:p>
          <a:p>
            <a:pPr>
              <a:buNone/>
            </a:pPr>
            <a:endParaRPr lang="en-GB" altLang="en-US" sz="1400" dirty="0"/>
          </a:p>
          <a:p>
            <a:pPr>
              <a:buNone/>
            </a:pPr>
            <a:r>
              <a:rPr lang="en-GB" altLang="en-US" sz="1400" dirty="0"/>
              <a:t>main()			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400" dirty="0"/>
          </a:p>
        </p:txBody>
      </p:sp>
      <p:sp>
        <p:nvSpPr>
          <p:cNvPr id="3072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PFE P5.5</a:t>
            </a:r>
          </a:p>
        </p:txBody>
      </p:sp>
      <p:sp>
        <p:nvSpPr>
          <p:cNvPr id="3072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5BF87E-09A7-44FD-97FA-BF420E95A5C6}" type="slidenum">
              <a:rPr lang="en-GB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Alternative Solution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755576" y="2132856"/>
            <a:ext cx="7056784" cy="4536504"/>
          </a:xfrm>
        </p:spPr>
        <p:txBody>
          <a:bodyPr/>
          <a:lstStyle/>
          <a:p>
            <a:pPr>
              <a:buNone/>
            </a:pPr>
            <a:r>
              <a:rPr lang="en-GB" altLang="en-US" sz="1400" b="1" dirty="0" err="1"/>
              <a:t>def</a:t>
            </a:r>
            <a:r>
              <a:rPr lang="en-GB" altLang="en-US" sz="1400" dirty="0"/>
              <a:t> repeat(string, n, </a:t>
            </a:r>
            <a:r>
              <a:rPr lang="en-GB" altLang="en-US" sz="1400" dirty="0" err="1"/>
              <a:t>delim</a:t>
            </a:r>
            <a:r>
              <a:rPr lang="en-GB" altLang="en-US" sz="1400" dirty="0"/>
              <a:t>) :</a:t>
            </a:r>
          </a:p>
          <a:p>
            <a:pPr>
              <a:buNone/>
            </a:pPr>
            <a:r>
              <a:rPr lang="en-GB" altLang="en-US" sz="1400" dirty="0"/>
              <a:t>	</a:t>
            </a:r>
            <a:r>
              <a:rPr lang="en-GB" altLang="en-US" sz="1400" b="1" dirty="0"/>
              <a:t>if</a:t>
            </a:r>
            <a:r>
              <a:rPr lang="en-GB" altLang="en-US" sz="1400" dirty="0"/>
              <a:t> n &lt;= 0:</a:t>
            </a:r>
          </a:p>
          <a:p>
            <a:pPr>
              <a:buNone/>
            </a:pPr>
            <a:r>
              <a:rPr lang="en-GB" altLang="en-US" sz="1400" dirty="0"/>
              <a:t>		</a:t>
            </a:r>
            <a:r>
              <a:rPr lang="en-GB" altLang="en-US" sz="1400" b="1" dirty="0"/>
              <a:t>return</a:t>
            </a:r>
            <a:r>
              <a:rPr lang="en-GB" altLang="en-US" sz="1400" dirty="0"/>
              <a:t> "n should be greater than 0" 	#error message</a:t>
            </a:r>
          </a:p>
          <a:p>
            <a:pPr>
              <a:buNone/>
            </a:pPr>
            <a:r>
              <a:rPr lang="en-GB" altLang="en-US" sz="1400" dirty="0"/>
              <a:t>	</a:t>
            </a:r>
            <a:r>
              <a:rPr lang="en-GB" altLang="en-US" sz="1400" b="1" dirty="0"/>
              <a:t>else</a:t>
            </a:r>
            <a:r>
              <a:rPr lang="en-GB" altLang="en-US" sz="1400" dirty="0"/>
              <a:t>:</a:t>
            </a:r>
          </a:p>
          <a:p>
            <a:pPr>
              <a:buNone/>
            </a:pPr>
            <a:r>
              <a:rPr lang="en-GB" altLang="en-US" sz="1400" dirty="0"/>
              <a:t>		s = string</a:t>
            </a:r>
          </a:p>
          <a:p>
            <a:pPr>
              <a:buNone/>
            </a:pPr>
            <a:r>
              <a:rPr lang="en-GB" altLang="en-US" sz="1400" dirty="0"/>
              <a:t>		s = s + (</a:t>
            </a:r>
            <a:r>
              <a:rPr lang="en-GB" altLang="en-US" sz="1400" dirty="0" err="1"/>
              <a:t>delim</a:t>
            </a:r>
            <a:r>
              <a:rPr lang="en-GB" altLang="en-US" sz="1400" dirty="0"/>
              <a:t> + string) * (n - 1)</a:t>
            </a:r>
          </a:p>
          <a:p>
            <a:pPr>
              <a:buNone/>
            </a:pPr>
            <a:r>
              <a:rPr lang="en-GB" altLang="en-US" sz="1400" dirty="0"/>
              <a:t>	 </a:t>
            </a: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</a:rPr>
              <a:t>	# Alternatively, we can write	</a:t>
            </a:r>
            <a:r>
              <a:rPr lang="en-GB" altLang="en-US" sz="1400" dirty="0" err="1">
                <a:solidFill>
                  <a:schemeClr val="bg1">
                    <a:lumMod val="50000"/>
                  </a:schemeClr>
                </a:solidFill>
              </a:rPr>
              <a:t>ß</a:t>
            </a:r>
            <a:endParaRPr lang="en-GB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</a:rPr>
              <a:t> 		# s += (</a:t>
            </a:r>
            <a:r>
              <a:rPr lang="en-GB" altLang="en-US" sz="1400" dirty="0" err="1">
                <a:solidFill>
                  <a:schemeClr val="bg1">
                    <a:lumMod val="50000"/>
                  </a:schemeClr>
                </a:solidFill>
              </a:rPr>
              <a:t>delim</a:t>
            </a: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</a:rPr>
              <a:t> + string) * (n - 1)</a:t>
            </a:r>
          </a:p>
          <a:p>
            <a:pPr>
              <a:buNone/>
            </a:pPr>
            <a:r>
              <a:rPr lang="en-GB" altLang="en-US" sz="1400" dirty="0"/>
              <a:t>		</a:t>
            </a:r>
            <a:r>
              <a:rPr lang="en-GB" altLang="en-US" sz="1400" b="1" dirty="0"/>
              <a:t>return</a:t>
            </a:r>
            <a:r>
              <a:rPr lang="en-GB" altLang="en-US" sz="1400" dirty="0"/>
              <a:t> s</a:t>
            </a:r>
          </a:p>
          <a:p>
            <a:pPr>
              <a:buNone/>
            </a:pPr>
            <a:endParaRPr lang="en-GB" altLang="en-US" sz="1400" dirty="0"/>
          </a:p>
          <a:p>
            <a:pPr>
              <a:buNone/>
            </a:pPr>
            <a:r>
              <a:rPr lang="en-GB" altLang="en-US" sz="1400" b="1" dirty="0" err="1"/>
              <a:t>def</a:t>
            </a:r>
            <a:r>
              <a:rPr lang="en-GB" altLang="en-US" sz="1400" dirty="0"/>
              <a:t> main():</a:t>
            </a:r>
          </a:p>
          <a:p>
            <a:pPr>
              <a:buNone/>
            </a:pPr>
            <a:r>
              <a:rPr lang="en-GB" altLang="en-US" sz="1400" dirty="0"/>
              <a:t>    </a:t>
            </a:r>
            <a:r>
              <a:rPr lang="en-GB" altLang="en-US" sz="1400" dirty="0" err="1">
                <a:solidFill>
                  <a:srgbClr val="FF0000"/>
                </a:solidFill>
              </a:rPr>
              <a:t>strg</a:t>
            </a:r>
            <a:r>
              <a:rPr lang="en-GB" altLang="en-US" sz="1400" dirty="0">
                <a:solidFill>
                  <a:srgbClr val="FF0000"/>
                </a:solidFill>
              </a:rPr>
              <a:t> = input("Please enter the string to be repeated:")</a:t>
            </a:r>
          </a:p>
          <a:p>
            <a:pPr>
              <a:buNone/>
            </a:pPr>
            <a:r>
              <a:rPr lang="en-GB" altLang="en-US" sz="1400" dirty="0"/>
              <a:t>    </a:t>
            </a:r>
            <a:r>
              <a:rPr lang="en-GB" altLang="en-US" sz="1400" dirty="0" err="1">
                <a:solidFill>
                  <a:srgbClr val="00B050"/>
                </a:solidFill>
              </a:rPr>
              <a:t>num</a:t>
            </a:r>
            <a:r>
              <a:rPr lang="en-GB" altLang="en-US" sz="1400" dirty="0">
                <a:solidFill>
                  <a:srgbClr val="00B050"/>
                </a:solidFill>
              </a:rPr>
              <a:t> = </a:t>
            </a:r>
            <a:r>
              <a:rPr lang="en-GB" altLang="en-US" sz="1400" dirty="0" err="1">
                <a:solidFill>
                  <a:srgbClr val="00B050"/>
                </a:solidFill>
              </a:rPr>
              <a:t>int</a:t>
            </a:r>
            <a:r>
              <a:rPr lang="en-GB" altLang="en-US" sz="1400" dirty="0">
                <a:solidFill>
                  <a:srgbClr val="00B050"/>
                </a:solidFill>
              </a:rPr>
              <a:t>(input("Please enter the number of times to be repeated:"))</a:t>
            </a:r>
          </a:p>
          <a:p>
            <a:pPr>
              <a:buNone/>
            </a:pPr>
            <a:r>
              <a:rPr lang="en-GB" altLang="en-US" sz="1400" dirty="0"/>
              <a:t>    </a:t>
            </a:r>
            <a:r>
              <a:rPr lang="en-GB" altLang="en-US" sz="1400" dirty="0" err="1">
                <a:solidFill>
                  <a:srgbClr val="0070C0"/>
                </a:solidFill>
              </a:rPr>
              <a:t>deliminator</a:t>
            </a:r>
            <a:r>
              <a:rPr lang="en-GB" altLang="en-US" sz="1400" dirty="0">
                <a:solidFill>
                  <a:srgbClr val="0070C0"/>
                </a:solidFill>
              </a:rPr>
              <a:t> = input("Please enter the </a:t>
            </a:r>
            <a:r>
              <a:rPr lang="en-GB" altLang="en-US" sz="1400" dirty="0" err="1">
                <a:solidFill>
                  <a:srgbClr val="0070C0"/>
                </a:solidFill>
              </a:rPr>
              <a:t>deliminator</a:t>
            </a:r>
            <a:r>
              <a:rPr lang="en-GB" altLang="en-US" sz="1400" dirty="0">
                <a:solidFill>
                  <a:srgbClr val="0070C0"/>
                </a:solidFill>
              </a:rPr>
              <a:t> to separate the strings:")</a:t>
            </a:r>
          </a:p>
          <a:p>
            <a:pPr>
              <a:buNone/>
            </a:pPr>
            <a:r>
              <a:rPr lang="en-GB" altLang="en-US" sz="1400" dirty="0"/>
              <a:t>    print(repeat(</a:t>
            </a:r>
            <a:r>
              <a:rPr lang="en-GB" altLang="en-US" sz="1400" dirty="0" err="1">
                <a:solidFill>
                  <a:srgbClr val="FF0000"/>
                </a:solidFill>
              </a:rPr>
              <a:t>strg</a:t>
            </a:r>
            <a:r>
              <a:rPr lang="en-GB" altLang="en-US" sz="1400" dirty="0"/>
              <a:t>, </a:t>
            </a:r>
            <a:r>
              <a:rPr lang="en-GB" altLang="en-US" sz="1400" dirty="0" err="1">
                <a:solidFill>
                  <a:srgbClr val="00B050"/>
                </a:solidFill>
              </a:rPr>
              <a:t>num</a:t>
            </a:r>
            <a:r>
              <a:rPr lang="en-GB" altLang="en-US" sz="1400" dirty="0"/>
              <a:t>, </a:t>
            </a:r>
            <a:r>
              <a:rPr lang="en-GB" altLang="en-US" sz="1400" dirty="0" err="1">
                <a:solidFill>
                  <a:srgbClr val="0070C0"/>
                </a:solidFill>
              </a:rPr>
              <a:t>deliminator</a:t>
            </a:r>
            <a:r>
              <a:rPr lang="en-GB" altLang="en-US" sz="1400" dirty="0"/>
              <a:t>))</a:t>
            </a:r>
          </a:p>
          <a:p>
            <a:pPr>
              <a:buNone/>
            </a:pPr>
            <a:endParaRPr lang="en-GB" altLang="en-US" sz="1400" dirty="0"/>
          </a:p>
          <a:p>
            <a:pPr>
              <a:buNone/>
            </a:pPr>
            <a:r>
              <a:rPr lang="en-GB" altLang="en-US" sz="1400" dirty="0"/>
              <a:t>main()			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400" dirty="0"/>
          </a:p>
        </p:txBody>
      </p:sp>
      <p:sp>
        <p:nvSpPr>
          <p:cNvPr id="3072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PFE P5.5</a:t>
            </a:r>
          </a:p>
        </p:txBody>
      </p:sp>
      <p:sp>
        <p:nvSpPr>
          <p:cNvPr id="3072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5BF87E-09A7-44FD-97FA-BF420E95A5C6}" type="slidenum">
              <a:rPr lang="en-GB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Exercise 2: code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631950" y="2020887"/>
            <a:ext cx="6337300" cy="40433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s = input("Enter a string:")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n = 0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for letter in s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    print(letter)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    if letter == "a" or letter == "e"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        n = n+1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    </a:t>
            </a:r>
            <a:r>
              <a:rPr lang="en-GB" altLang="en-US" sz="2000" dirty="0" err="1"/>
              <a:t>elif</a:t>
            </a:r>
            <a:r>
              <a:rPr lang="en-GB" altLang="en-US" sz="2000" dirty="0"/>
              <a:t> letter == "</a:t>
            </a:r>
            <a:r>
              <a:rPr lang="en-GB" altLang="en-US" sz="2000" dirty="0" err="1"/>
              <a:t>i</a:t>
            </a:r>
            <a:r>
              <a:rPr lang="en-GB" altLang="en-US" sz="2000" dirty="0"/>
              <a:t>" or letter == "o" or letter == "u"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        n = n+1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print("The number of vowels is", n)</a:t>
            </a:r>
          </a:p>
        </p:txBody>
      </p:sp>
      <p:sp>
        <p:nvSpPr>
          <p:cNvPr id="7173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7174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B8DD899-10EC-4943-AD22-0A2DD6498445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dirty="0"/>
              <a:t>Exercise 2: code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259632" y="2348880"/>
            <a:ext cx="5328592" cy="368332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s = input("Enter a string:")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n = 0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for letter in s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    print(letter)</a:t>
            </a:r>
          </a:p>
          <a:p>
            <a:pPr>
              <a:buNone/>
            </a:pPr>
            <a:r>
              <a:rPr lang="en-GB" altLang="en-US" sz="1800" dirty="0"/>
              <a:t>  </a:t>
            </a:r>
            <a:r>
              <a:rPr lang="en-GB" altLang="en-US" sz="1800" dirty="0">
                <a:solidFill>
                  <a:srgbClr val="FF0000"/>
                </a:solidFill>
              </a:rPr>
              <a:t>  if letter in "</a:t>
            </a:r>
            <a:r>
              <a:rPr lang="en-GB" altLang="en-US" sz="1800" dirty="0" err="1">
                <a:solidFill>
                  <a:srgbClr val="FF0000"/>
                </a:solidFill>
              </a:rPr>
              <a:t>aeiou</a:t>
            </a:r>
            <a:r>
              <a:rPr lang="en-GB" altLang="en-US" sz="1800" dirty="0">
                <a:solidFill>
                  <a:srgbClr val="FF0000"/>
                </a:solidFill>
              </a:rPr>
              <a:t>"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    n = n+1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print("The number of vowels is", n)</a:t>
            </a:r>
          </a:p>
        </p:txBody>
      </p:sp>
      <p:sp>
        <p:nvSpPr>
          <p:cNvPr id="7173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7174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B8DD899-10EC-4943-AD22-0A2DD6498445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74779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/>
              <a:t>Exercise 3: number properties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060848"/>
            <a:ext cx="7772400" cy="3459832"/>
          </a:xfrm>
        </p:spPr>
        <p:txBody>
          <a:bodyPr/>
          <a:lstStyle/>
          <a:p>
            <a:pP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Write a program to input a non-empty list of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strictly positive integers</a:t>
            </a:r>
            <a:r>
              <a:rPr lang="en-US" altLang="en-US" sz="2400" dirty="0">
                <a:cs typeface="Times New Roman" panose="02020603050405020304" pitchFamily="18" charset="0"/>
              </a:rPr>
              <a:t> from the keyboard. </a:t>
            </a:r>
          </a:p>
          <a:p>
            <a:pP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end of the input </a:t>
            </a:r>
            <a:r>
              <a:rPr lang="en-US" altLang="en-US" sz="2400" dirty="0">
                <a:cs typeface="Times New Roman" panose="02020603050405020304" pitchFamily="18" charset="0"/>
              </a:rPr>
              <a:t>is indicated by 0. </a:t>
            </a:r>
          </a:p>
          <a:p>
            <a:pP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The program then prints out the following numbers.</a:t>
            </a:r>
          </a:p>
          <a:p>
            <a:pPr marL="0" indent="0">
              <a:buSzPct val="120000"/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The average</a:t>
            </a:r>
          </a:p>
          <a:p>
            <a:pPr marL="0" indent="0">
              <a:buSzPct val="120000"/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The smallest of the values</a:t>
            </a:r>
          </a:p>
          <a:p>
            <a:pPr marL="0" indent="0">
              <a:buSzPct val="120000"/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The largest of the values</a:t>
            </a:r>
          </a:p>
          <a:p>
            <a:pPr marL="0" indent="0">
              <a:buSzPct val="120000"/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The range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SzPct val="120000"/>
              <a:buFontTx/>
              <a:buNone/>
              <a:defRPr/>
            </a:pPr>
            <a:endParaRPr lang="en-GB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8197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8198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5B8B808-3DA9-4AC7-87CD-3A4AA908E86B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/>
              <a:t>Exercise 3: code(1)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893912"/>
            <a:ext cx="7453312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number = </a:t>
            </a:r>
            <a:r>
              <a:rPr lang="en-GB" altLang="en-US" sz="1800" dirty="0" err="1"/>
              <a:t>int</a:t>
            </a:r>
            <a:r>
              <a:rPr lang="en-GB" altLang="en-US" sz="1800" dirty="0"/>
              <a:t>(input("Enter a strictly positive integer (0 to finish): "))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count = 1              # number of inputs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total = number       # total of the inputs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/>
              <a:t>mx = number          # maximum value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 err="1"/>
              <a:t>mn</a:t>
            </a:r>
            <a:r>
              <a:rPr lang="en-GB" altLang="en-US" sz="1800" dirty="0"/>
              <a:t> = number          # minimum value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while </a:t>
            </a:r>
            <a:r>
              <a:rPr lang="en-GB" altLang="en-US" sz="1800" dirty="0">
                <a:solidFill>
                  <a:srgbClr val="00B050"/>
                </a:solidFill>
              </a:rPr>
              <a:t>number &gt; 0 </a:t>
            </a:r>
            <a:r>
              <a:rPr lang="en-GB" altLang="en-US" sz="1800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number = </a:t>
            </a:r>
            <a:r>
              <a:rPr lang="en-GB" altLang="en-US" sz="1800" dirty="0" err="1">
                <a:solidFill>
                  <a:srgbClr val="FF0000"/>
                </a:solidFill>
              </a:rPr>
              <a:t>int</a:t>
            </a:r>
            <a:r>
              <a:rPr lang="en-GB" altLang="en-US" sz="1800" dirty="0">
                <a:solidFill>
                  <a:srgbClr val="FF0000"/>
                </a:solidFill>
              </a:rPr>
              <a:t>(input("Enter a strictly positive integer (0 to finish): "))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if number != 0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    count = count + 1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    total = total + number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    mx = max(mx, number)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    </a:t>
            </a:r>
            <a:r>
              <a:rPr lang="en-GB" altLang="en-US" sz="1800" dirty="0" err="1">
                <a:solidFill>
                  <a:srgbClr val="FF0000"/>
                </a:solidFill>
              </a:rPr>
              <a:t>mn</a:t>
            </a:r>
            <a:r>
              <a:rPr lang="en-GB" altLang="en-US" sz="1800" dirty="0">
                <a:solidFill>
                  <a:srgbClr val="FF0000"/>
                </a:solidFill>
              </a:rPr>
              <a:t> = min(</a:t>
            </a:r>
            <a:r>
              <a:rPr lang="en-GB" altLang="en-US" sz="1800" dirty="0" err="1">
                <a:solidFill>
                  <a:srgbClr val="FF0000"/>
                </a:solidFill>
              </a:rPr>
              <a:t>mn</a:t>
            </a:r>
            <a:r>
              <a:rPr lang="en-GB" altLang="en-US" sz="1800" dirty="0">
                <a:solidFill>
                  <a:srgbClr val="FF0000"/>
                </a:solidFill>
              </a:rPr>
              <a:t>, number) 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>
              <a:buNone/>
            </a:pPr>
            <a:r>
              <a:rPr lang="en-GB" altLang="en-US" sz="1800" dirty="0">
                <a:solidFill>
                  <a:srgbClr val="0000FF"/>
                </a:solidFill>
              </a:rPr>
              <a:t>print("The average value is", total/count)</a:t>
            </a:r>
          </a:p>
        </p:txBody>
      </p:sp>
      <p:sp>
        <p:nvSpPr>
          <p:cNvPr id="9221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9222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AF94525-4206-42D3-A5A3-17716A8058D7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/>
              <a:t>Exercise 3: code(2)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827584" y="2060848"/>
            <a:ext cx="4945062" cy="195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print("The average value is", total/count)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print("The smallest value is", </a:t>
            </a:r>
            <a:r>
              <a:rPr lang="en-GB" altLang="en-US" sz="2000" dirty="0" err="1"/>
              <a:t>mn</a:t>
            </a:r>
            <a:r>
              <a:rPr lang="en-GB" altLang="en-US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print("The largest value is", mx)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/>
              <a:t>print("The range is", mx-mn+1)</a:t>
            </a:r>
          </a:p>
        </p:txBody>
      </p:sp>
      <p:sp>
        <p:nvSpPr>
          <p:cNvPr id="10245" name="Footer Placeholder 4"/>
          <p:cNvSpPr txBox="1">
            <a:spLocks noGrp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Birkbeck College, U. London</a:t>
            </a:r>
          </a:p>
        </p:txBody>
      </p:sp>
      <p:sp>
        <p:nvSpPr>
          <p:cNvPr id="10246" name="Slide Number Placeholder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BC34365-E5AD-4433-9CBE-7F494205AF92}" type="slidenum">
              <a:rPr lang="en-GB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3264" y="6354925"/>
            <a:ext cx="1905000" cy="457200"/>
          </a:xfrm>
        </p:spPr>
        <p:txBody>
          <a:bodyPr/>
          <a:lstStyle/>
          <a:p>
            <a:pPr>
              <a:defRPr/>
            </a:pPr>
            <a:fld id="{1F168AF7-8A60-4346-B99A-E9BA0DF82054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E54E1-476A-E441-89EC-AAC08E801788}"/>
              </a:ext>
            </a:extLst>
          </p:cNvPr>
          <p:cNvSpPr txBox="1">
            <a:spLocks/>
          </p:cNvSpPr>
          <p:nvPr/>
        </p:nvSpPr>
        <p:spPr>
          <a:xfrm>
            <a:off x="1720968" y="920404"/>
            <a:ext cx="78867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Functions are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19577-65D0-B643-A9EC-E23DA9696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385638"/>
            <a:ext cx="1470020" cy="1470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CEB668-B633-314A-B378-A45389282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3407226"/>
            <a:ext cx="1533942" cy="1533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9483D-9329-2043-BA6A-F4592B776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479" y="3335082"/>
            <a:ext cx="1920980" cy="1571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28DEDC-A3FE-B940-A31B-7993C4701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012" y="3338085"/>
            <a:ext cx="2800233" cy="1568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9936" y="2245967"/>
            <a:ext cx="7584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Name		What it does		Input		Output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050" y="5533664"/>
            <a:ext cx="8409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</a:t>
            </a:r>
            <a:r>
              <a:rPr lang="en-GB" dirty="0">
                <a:solidFill>
                  <a:srgbClr val="FF0000"/>
                </a:solidFill>
              </a:rPr>
              <a:t> use </a:t>
            </a:r>
            <a:r>
              <a:rPr lang="en-GB" dirty="0"/>
              <a:t>a tool, we </a:t>
            </a:r>
            <a:r>
              <a:rPr lang="en-GB" dirty="0">
                <a:solidFill>
                  <a:srgbClr val="FF0000"/>
                </a:solidFill>
              </a:rPr>
              <a:t>don't </a:t>
            </a:r>
            <a:r>
              <a:rPr lang="en-GB" dirty="0"/>
              <a:t>need to know how it is implemented.</a:t>
            </a:r>
          </a:p>
          <a:p>
            <a:r>
              <a:rPr lang="en-GB" dirty="0"/>
              <a:t>To </a:t>
            </a:r>
            <a:r>
              <a:rPr lang="en-GB" dirty="0">
                <a:solidFill>
                  <a:srgbClr val="FF0000"/>
                </a:solidFill>
              </a:rPr>
              <a:t>build </a:t>
            </a:r>
            <a:r>
              <a:rPr lang="en-GB" dirty="0"/>
              <a:t>a tool, we </a:t>
            </a:r>
            <a:r>
              <a:rPr lang="en-GB" dirty="0">
                <a:solidFill>
                  <a:srgbClr val="FF0000"/>
                </a:solidFill>
              </a:rPr>
              <a:t>do</a:t>
            </a:r>
            <a:r>
              <a:rPr lang="en-GB" dirty="0"/>
              <a:t> need to know how it's implemented. </a:t>
            </a:r>
          </a:p>
        </p:txBody>
      </p:sp>
    </p:spTree>
    <p:extLst>
      <p:ext uri="{BB962C8B-B14F-4D97-AF65-F5344CB8AC3E}">
        <p14:creationId xmlns:p14="http://schemas.microsoft.com/office/powerpoint/2010/main" val="36821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4506</TotalTime>
  <Words>1401</Words>
  <Application>Microsoft Office PowerPoint</Application>
  <PresentationFormat>On-screen Show (4:3)</PresentationFormat>
  <Paragraphs>474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Courier New</vt:lpstr>
      <vt:lpstr>Tahoma</vt:lpstr>
      <vt:lpstr>Times New Roman</vt:lpstr>
      <vt:lpstr>Wingdings</vt:lpstr>
      <vt:lpstr>Blends</vt:lpstr>
      <vt:lpstr>Introduction to Programming</vt:lpstr>
      <vt:lpstr>Exercise 2: Vowels</vt:lpstr>
      <vt:lpstr>Exercise 2: code</vt:lpstr>
      <vt:lpstr>Exercise 2: code</vt:lpstr>
      <vt:lpstr>Exercise 2: code</vt:lpstr>
      <vt:lpstr>Exercise 3: number properties</vt:lpstr>
      <vt:lpstr>Exercise 3: code(1)</vt:lpstr>
      <vt:lpstr>Exercise 3: code(2)</vt:lpstr>
      <vt:lpstr>PowerPoint Presentation</vt:lpstr>
      <vt:lpstr>Functions</vt:lpstr>
      <vt:lpstr>Example</vt:lpstr>
      <vt:lpstr>Function Definition</vt:lpstr>
      <vt:lpstr>Compile Time Error </vt:lpstr>
      <vt:lpstr>Calling a Function from Within a Function </vt:lpstr>
      <vt:lpstr>Compile Time Error</vt:lpstr>
      <vt:lpstr>Function Comments</vt:lpstr>
      <vt:lpstr>Parameter Passing</vt:lpstr>
      <vt:lpstr>Example</vt:lpstr>
      <vt:lpstr>Multiple Function Calls</vt:lpstr>
      <vt:lpstr>Test</vt:lpstr>
      <vt:lpstr>Cases</vt:lpstr>
      <vt:lpstr>Branches of a Function</vt:lpstr>
      <vt:lpstr>Branches and Return Values</vt:lpstr>
      <vt:lpstr>Scope</vt:lpstr>
      <vt:lpstr>Scope</vt:lpstr>
      <vt:lpstr>Stepwise Refinement</vt:lpstr>
      <vt:lpstr>Solution</vt:lpstr>
      <vt:lpstr>Solution</vt:lpstr>
      <vt:lpstr>Example</vt:lpstr>
      <vt:lpstr>Solution</vt:lpstr>
      <vt:lpstr>Alternative Solution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creator>sjmaybank</dc:creator>
  <cp:lastModifiedBy>Steve Maybank</cp:lastModifiedBy>
  <cp:revision>205</cp:revision>
  <cp:lastPrinted>1601-01-01T00:00:00Z</cp:lastPrinted>
  <dcterms:created xsi:type="dcterms:W3CDTF">2004-01-12T10:17:52Z</dcterms:created>
  <dcterms:modified xsi:type="dcterms:W3CDTF">2020-03-17T11:56:53Z</dcterms:modified>
</cp:coreProperties>
</file>