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4"/>
  </p:notesMasterIdLst>
  <p:handoutMasterIdLst>
    <p:handoutMasterId r:id="rId35"/>
  </p:handoutMasterIdLst>
  <p:sldIdLst>
    <p:sldId id="299" r:id="rId2"/>
    <p:sldId id="300" r:id="rId3"/>
    <p:sldId id="302" r:id="rId4"/>
    <p:sldId id="324" r:id="rId5"/>
    <p:sldId id="304" r:id="rId6"/>
    <p:sldId id="305" r:id="rId7"/>
    <p:sldId id="306" r:id="rId8"/>
    <p:sldId id="308" r:id="rId9"/>
    <p:sldId id="323" r:id="rId10"/>
    <p:sldId id="310" r:id="rId11"/>
    <p:sldId id="349" r:id="rId12"/>
    <p:sldId id="350" r:id="rId13"/>
    <p:sldId id="314" r:id="rId14"/>
    <p:sldId id="351" r:id="rId15"/>
    <p:sldId id="315" r:id="rId16"/>
    <p:sldId id="316" r:id="rId17"/>
    <p:sldId id="317" r:id="rId18"/>
    <p:sldId id="327" r:id="rId19"/>
    <p:sldId id="339" r:id="rId20"/>
    <p:sldId id="340" r:id="rId21"/>
    <p:sldId id="341" r:id="rId22"/>
    <p:sldId id="342" r:id="rId23"/>
    <p:sldId id="343" r:id="rId24"/>
    <p:sldId id="344" r:id="rId25"/>
    <p:sldId id="354" r:id="rId26"/>
    <p:sldId id="345" r:id="rId27"/>
    <p:sldId id="346" r:id="rId28"/>
    <p:sldId id="347" r:id="rId29"/>
    <p:sldId id="348" r:id="rId30"/>
    <p:sldId id="355" r:id="rId31"/>
    <p:sldId id="352" r:id="rId32"/>
    <p:sldId id="353" r:id="rId33"/>
  </p:sldIdLst>
  <p:sldSz cx="9144000" cy="6858000" type="screen4x3"/>
  <p:notesSz cx="6802438" cy="99345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2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8035" cy="496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05" y="1"/>
            <a:ext cx="2948034" cy="496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8531"/>
            <a:ext cx="2948035" cy="496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05" y="9438531"/>
            <a:ext cx="2948034" cy="496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4CC29E-1D4F-47EB-8B66-EA28152B50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5544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8035" cy="496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05" y="1"/>
            <a:ext cx="2948034" cy="496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7288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927" y="4719267"/>
            <a:ext cx="4986586" cy="4469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8531"/>
            <a:ext cx="2948035" cy="496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05" y="9438531"/>
            <a:ext cx="2948034" cy="496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5477D4-F1BC-46EB-8177-E7FE4B085D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5063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3470" indent="-2859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800" indent="-22876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320" indent="-22876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8840" indent="-22876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636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388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140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8920" indent="-22876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5092463-280E-40A5-962C-B6B4294FD223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266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3 November 2010</a:t>
            </a: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F1CE06A-F30B-4159-8D05-2DDF5A1B5A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841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November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3D366-D23B-44EF-A6C4-D0A4016D3A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475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November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222659-E296-4710-89FD-9E19C74E3B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879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November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25C1F-CC5D-4B11-A399-F49E3FBAAF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977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November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D171C-8E32-457A-90B7-361769A5BB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118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November 2010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1F3F8-AB4F-48F1-82E8-1D2DD8C9CB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104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November 2010</a:t>
            </a: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97D83B-CD68-4B23-8155-B3135CE312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615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November 2010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6C8FA-84B8-423B-9F9A-B7ADD10EC3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109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November 2010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188C0E-B178-4E18-9168-C5D6933C28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001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November 2010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13732B-C10A-4547-9E00-67102D4B35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680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November 2010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A8D791-284B-47AE-81F0-948037A714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424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3 November 2010</a:t>
            </a:r>
            <a:endParaRPr lang="en-GB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C40B9B-8AE2-493B-B644-FF0236CC21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2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ndrew.gibiansky.com/blog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8</a:t>
            </a:r>
            <a:r>
              <a:rPr lang="en-US" altLang="en-US" sz="1400" dirty="0" smtClean="0"/>
              <a:t> November 2017</a:t>
            </a:r>
            <a:endParaRPr lang="en-GB" altLang="en-US" sz="14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01C5D1A-31E8-48AF-8B60-BB0E73130459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Research Methods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76475"/>
            <a:ext cx="7772400" cy="38560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dirty="0" smtClean="0"/>
              <a:t>Lecturer: Steve Maybank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 smtClean="0"/>
              <a:t>Department of Computer Science and Information Systems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 smtClean="0"/>
              <a:t>sjmaybank@dcs.bbk.ac.uk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 smtClean="0"/>
              <a:t>Autumn 2017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8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dirty="0" smtClean="0"/>
              <a:t>Data Research Methods in Computer 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8</a:t>
            </a:r>
            <a:r>
              <a:rPr lang="en-US" altLang="en-US" sz="1400" dirty="0" smtClean="0"/>
              <a:t> November 2017</a:t>
            </a:r>
            <a:endParaRPr lang="en-GB" altLang="en-US" sz="1400" dirty="0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007FC3F-75F4-4867-B2DB-77AF740D426C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altLang="en-US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smtClean="0"/>
              <a:t>Example of Compression using DCT</a:t>
            </a:r>
          </a:p>
        </p:txBody>
      </p:sp>
      <p:pic>
        <p:nvPicPr>
          <p:cNvPr id="12294" name="Picture 4" descr="Image24 grey level displ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44675"/>
            <a:ext cx="3889375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5" descr="compressed image disp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73238"/>
            <a:ext cx="3959225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1763713" y="5805488"/>
            <a:ext cx="164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Original image</a:t>
            </a:r>
            <a:endParaRPr lang="en-US" altLang="en-US" sz="1800"/>
          </a:p>
        </p:txBody>
      </p:sp>
      <p:sp>
        <p:nvSpPr>
          <p:cNvPr id="12297" name="Text Box 7"/>
          <p:cNvSpPr txBox="1">
            <a:spLocks noChangeArrowheads="1"/>
          </p:cNvSpPr>
          <p:nvPr/>
        </p:nvSpPr>
        <p:spPr bwMode="auto">
          <a:xfrm>
            <a:off x="4932363" y="5734050"/>
            <a:ext cx="33099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Image constructed from 3 DCT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coefficients in each 8x8 block.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4000" smtClean="0"/>
              <a:t>Histogram of a DCT Coefficient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8</a:t>
            </a:r>
            <a:r>
              <a:rPr lang="en-US" altLang="en-US" sz="1400" dirty="0" smtClean="0"/>
              <a:t> November 2017</a:t>
            </a:r>
            <a:endParaRPr lang="en-GB" altLang="en-US" sz="1400" dirty="0" smtClean="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EE49E88-DE95-460C-B8CA-AF993F8999C1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GB" altLang="en-US" sz="1400"/>
          </a:p>
        </p:txBody>
      </p:sp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1259632" y="5060636"/>
            <a:ext cx="330481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/>
              <a:t>The pdf </a:t>
            </a:r>
            <a:r>
              <a:rPr lang="en-GB" altLang="en-US" sz="2000" dirty="0" smtClean="0"/>
              <a:t>for ci is leptokurtic,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 smtClean="0"/>
              <a:t>i.e</a:t>
            </a:r>
            <a:r>
              <a:rPr lang="en-GB" altLang="en-US" sz="2000" dirty="0"/>
              <a:t>. it has a peak at </a:t>
            </a:r>
            <a:r>
              <a:rPr lang="en-GB" altLang="en-US" sz="2000" dirty="0" smtClean="0"/>
              <a:t>0 and</a:t>
            </a:r>
            <a:endParaRPr lang="en-GB" altLang="en-US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 smtClean="0"/>
              <a:t>"fat tails"</a:t>
            </a:r>
            <a:endParaRPr lang="en-GB" altLang="en-US" sz="2000" dirty="0"/>
          </a:p>
        </p:txBody>
      </p:sp>
      <p:pic>
        <p:nvPicPr>
          <p:cNvPr id="19463" name="Picture 6" descr="histogram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649" y="2019526"/>
            <a:ext cx="4364037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36096" y="5242816"/>
                <a:ext cx="2486065" cy="9576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DCT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</m:sup>
                        <m:e>
                          <m:sSub>
                            <m:sSub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5242816"/>
                <a:ext cx="2486065" cy="95763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3959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3600" smtClean="0"/>
              <a:t>Sparseness of the DCT Coefficients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914400" y="2492896"/>
            <a:ext cx="7772400" cy="3140918"/>
          </a:xfrm>
        </p:spPr>
        <p:txBody>
          <a:bodyPr/>
          <a:lstStyle/>
          <a:p>
            <a:r>
              <a:rPr lang="en-GB" altLang="en-US" sz="2800" dirty="0" smtClean="0"/>
              <a:t>For a given 8×8 block, only a few DCT coefficients ci are significantly different from 0.</a:t>
            </a:r>
          </a:p>
          <a:p>
            <a:endParaRPr lang="en-GB" altLang="en-US" sz="2800" dirty="0" smtClean="0"/>
          </a:p>
          <a:p>
            <a:r>
              <a:rPr lang="en-GB" altLang="en-US" sz="2800" dirty="0" smtClean="0"/>
              <a:t>For a given DCT coefficient, there exist some blocks for which it is large.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8</a:t>
            </a:r>
            <a:r>
              <a:rPr lang="en-US" altLang="en-US" sz="1400" dirty="0" smtClean="0"/>
              <a:t> November 2017</a:t>
            </a:r>
            <a:endParaRPr lang="en-GB" altLang="en-US" sz="1400" dirty="0" smtClean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FD411D3-1A62-422D-924A-26C7D5B116C4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3467941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8</a:t>
            </a:r>
            <a:r>
              <a:rPr lang="en-US" altLang="en-US" sz="1400" dirty="0" smtClean="0"/>
              <a:t> November 2017</a:t>
            </a:r>
            <a:endParaRPr lang="en-GB" altLang="en-US" sz="1400" dirty="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BFD61A4-1F5E-4535-B5A3-F55A9AFB6A60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GB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Linear Classification</a:t>
            </a:r>
          </a:p>
        </p:txBody>
      </p:sp>
      <p:sp>
        <p:nvSpPr>
          <p:cNvPr id="13318" name="Line 4"/>
          <p:cNvSpPr>
            <a:spLocks noChangeShapeType="1"/>
          </p:cNvSpPr>
          <p:nvPr/>
        </p:nvSpPr>
        <p:spPr bwMode="auto">
          <a:xfrm flipV="1">
            <a:off x="1187450" y="2492375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755650" y="4797425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320" name="Line 6"/>
          <p:cNvSpPr>
            <a:spLocks noChangeShapeType="1"/>
          </p:cNvSpPr>
          <p:nvPr/>
        </p:nvSpPr>
        <p:spPr bwMode="auto">
          <a:xfrm flipV="1">
            <a:off x="900113" y="3573463"/>
            <a:ext cx="1584325" cy="15113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321" name="Line 7"/>
          <p:cNvSpPr>
            <a:spLocks noChangeShapeType="1"/>
          </p:cNvSpPr>
          <p:nvPr/>
        </p:nvSpPr>
        <p:spPr bwMode="auto">
          <a:xfrm>
            <a:off x="1619250" y="2708275"/>
            <a:ext cx="2232025" cy="17287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322" name="Line 8"/>
          <p:cNvSpPr>
            <a:spLocks noChangeShapeType="1"/>
          </p:cNvSpPr>
          <p:nvPr/>
        </p:nvSpPr>
        <p:spPr bwMode="auto">
          <a:xfrm flipV="1">
            <a:off x="3851275" y="3357563"/>
            <a:ext cx="215900" cy="10795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323" name="Line 9"/>
          <p:cNvSpPr>
            <a:spLocks noChangeShapeType="1"/>
          </p:cNvSpPr>
          <p:nvPr/>
        </p:nvSpPr>
        <p:spPr bwMode="auto">
          <a:xfrm flipH="1" flipV="1">
            <a:off x="1619250" y="2708275"/>
            <a:ext cx="2447925" cy="6492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324" name="Text Box 10"/>
          <p:cNvSpPr txBox="1">
            <a:spLocks noChangeArrowheads="1"/>
          </p:cNvSpPr>
          <p:nvPr/>
        </p:nvSpPr>
        <p:spPr bwMode="auto">
          <a:xfrm>
            <a:off x="2051050" y="40767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x</a:t>
            </a:r>
            <a:endParaRPr lang="en-US" altLang="en-US" sz="2400"/>
          </a:p>
        </p:txBody>
      </p:sp>
      <p:sp>
        <p:nvSpPr>
          <p:cNvPr id="13325" name="Text Box 11"/>
          <p:cNvSpPr txBox="1">
            <a:spLocks noChangeArrowheads="1"/>
          </p:cNvSpPr>
          <p:nvPr/>
        </p:nvSpPr>
        <p:spPr bwMode="auto">
          <a:xfrm>
            <a:off x="2339975" y="3789363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x</a:t>
            </a:r>
            <a:endParaRPr lang="en-US" altLang="en-US" sz="2400"/>
          </a:p>
        </p:txBody>
      </p:sp>
      <p:sp>
        <p:nvSpPr>
          <p:cNvPr id="13326" name="Text Box 12"/>
          <p:cNvSpPr txBox="1">
            <a:spLocks noChangeArrowheads="1"/>
          </p:cNvSpPr>
          <p:nvPr/>
        </p:nvSpPr>
        <p:spPr bwMode="auto">
          <a:xfrm>
            <a:off x="2339975" y="4437063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x</a:t>
            </a:r>
            <a:endParaRPr lang="en-US" altLang="en-US" sz="2400"/>
          </a:p>
        </p:txBody>
      </p:sp>
      <p:sp>
        <p:nvSpPr>
          <p:cNvPr id="13327" name="Text Box 13"/>
          <p:cNvSpPr txBox="1">
            <a:spLocks noChangeArrowheads="1"/>
          </p:cNvSpPr>
          <p:nvPr/>
        </p:nvSpPr>
        <p:spPr bwMode="auto">
          <a:xfrm>
            <a:off x="1692275" y="4437063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x</a:t>
            </a:r>
            <a:endParaRPr lang="en-US" altLang="en-US" sz="2400"/>
          </a:p>
        </p:txBody>
      </p:sp>
      <p:sp>
        <p:nvSpPr>
          <p:cNvPr id="13328" name="Text Box 14"/>
          <p:cNvSpPr txBox="1">
            <a:spLocks noChangeArrowheads="1"/>
          </p:cNvSpPr>
          <p:nvPr/>
        </p:nvSpPr>
        <p:spPr bwMode="auto">
          <a:xfrm>
            <a:off x="1476375" y="3789363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x</a:t>
            </a:r>
            <a:endParaRPr lang="en-US" altLang="en-US" sz="2400"/>
          </a:p>
        </p:txBody>
      </p:sp>
      <p:sp>
        <p:nvSpPr>
          <p:cNvPr id="13329" name="Text Box 15"/>
          <p:cNvSpPr txBox="1">
            <a:spLocks noChangeArrowheads="1"/>
          </p:cNvSpPr>
          <p:nvPr/>
        </p:nvSpPr>
        <p:spPr bwMode="auto">
          <a:xfrm>
            <a:off x="1692275" y="4221163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x</a:t>
            </a:r>
            <a:endParaRPr lang="en-US" altLang="en-US" sz="2400"/>
          </a:p>
        </p:txBody>
      </p:sp>
      <p:sp>
        <p:nvSpPr>
          <p:cNvPr id="13330" name="Text Box 16"/>
          <p:cNvSpPr txBox="1">
            <a:spLocks noChangeArrowheads="1"/>
          </p:cNvSpPr>
          <p:nvPr/>
        </p:nvSpPr>
        <p:spPr bwMode="auto">
          <a:xfrm>
            <a:off x="2051050" y="22050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y</a:t>
            </a:r>
            <a:endParaRPr lang="en-US" altLang="en-US" sz="2400"/>
          </a:p>
        </p:txBody>
      </p:sp>
      <p:sp>
        <p:nvSpPr>
          <p:cNvPr id="13331" name="Text Box 18"/>
          <p:cNvSpPr txBox="1">
            <a:spLocks noChangeArrowheads="1"/>
          </p:cNvSpPr>
          <p:nvPr/>
        </p:nvSpPr>
        <p:spPr bwMode="auto">
          <a:xfrm>
            <a:off x="2987675" y="23495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y</a:t>
            </a:r>
            <a:endParaRPr lang="en-US" altLang="en-US" sz="2400"/>
          </a:p>
        </p:txBody>
      </p:sp>
      <p:sp>
        <p:nvSpPr>
          <p:cNvPr id="13332" name="Text Box 19"/>
          <p:cNvSpPr txBox="1">
            <a:spLocks noChangeArrowheads="1"/>
          </p:cNvSpPr>
          <p:nvPr/>
        </p:nvSpPr>
        <p:spPr bwMode="auto">
          <a:xfrm>
            <a:off x="3348038" y="27082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y</a:t>
            </a:r>
            <a:endParaRPr lang="en-US" altLang="en-US" sz="2400"/>
          </a:p>
        </p:txBody>
      </p:sp>
      <p:sp>
        <p:nvSpPr>
          <p:cNvPr id="13333" name="Text Box 20"/>
          <p:cNvSpPr txBox="1">
            <a:spLocks noChangeArrowheads="1"/>
          </p:cNvSpPr>
          <p:nvPr/>
        </p:nvSpPr>
        <p:spPr bwMode="auto">
          <a:xfrm>
            <a:off x="3635375" y="27082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y</a:t>
            </a:r>
            <a:endParaRPr lang="en-US" altLang="en-US" sz="2400"/>
          </a:p>
        </p:txBody>
      </p:sp>
      <p:sp>
        <p:nvSpPr>
          <p:cNvPr id="13334" name="Text Box 21"/>
          <p:cNvSpPr txBox="1">
            <a:spLocks noChangeArrowheads="1"/>
          </p:cNvSpPr>
          <p:nvPr/>
        </p:nvSpPr>
        <p:spPr bwMode="auto">
          <a:xfrm>
            <a:off x="4556125" y="2398713"/>
            <a:ext cx="40989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/>
              <a:t>Given two sets X, Y of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/>
              <a:t>measurement vectors from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/>
              <a:t>different classes, find a hyperplane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/>
              <a:t>that separates X and Y.</a:t>
            </a:r>
            <a:endParaRPr lang="en-US" altLang="en-US" sz="2000"/>
          </a:p>
        </p:txBody>
      </p:sp>
      <p:sp>
        <p:nvSpPr>
          <p:cNvPr id="13335" name="Text Box 22"/>
          <p:cNvSpPr txBox="1">
            <a:spLocks noChangeArrowheads="1"/>
          </p:cNvSpPr>
          <p:nvPr/>
        </p:nvSpPr>
        <p:spPr bwMode="auto">
          <a:xfrm>
            <a:off x="4643438" y="4437063"/>
            <a:ext cx="390048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/>
              <a:t>A new vector is assigned to the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/>
              <a:t>class of X or to the class of Y,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/>
              <a:t>depending on its position relative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/>
              <a:t>to the hyperplane.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8</a:t>
            </a:r>
            <a:r>
              <a:rPr lang="en-US" altLang="en-US" sz="1400" dirty="0" smtClean="0"/>
              <a:t> November 2017</a:t>
            </a:r>
            <a:endParaRPr lang="en-GB" altLang="en-US" sz="1400" dirty="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02A634A-BF7D-429D-98BB-16B3A7DC769C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Projection to a Line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2195736" y="2276872"/>
            <a:ext cx="0" cy="23762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>
            <a:off x="2195736" y="4653136"/>
            <a:ext cx="453650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603706" y="4136802"/>
            <a:ext cx="41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39752" y="190944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184324" y="2566168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392387" y="2759146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031924" y="2804777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231949" y="3032743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3552825" y="3075507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039661" y="3297931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367389" y="3318244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367389" y="3576999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886857" y="293222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107342" y="271317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146128" y="301978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931511" y="322727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010451" y="356901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242865" y="332301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4827823" y="253130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84738" y="5169470"/>
                <a:ext cx="575849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/>
                  <a:t>Projection to the line defined by the unit vector w</a:t>
                </a:r>
              </a:p>
              <a:p>
                <a:r>
                  <a:rPr lang="en-GB" sz="2000" dirty="0" smtClean="0"/>
                  <a:t>separates the two sets,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⟼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738" y="5169470"/>
                <a:ext cx="5758499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1164" t="-4310" r="-847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246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8</a:t>
            </a:r>
            <a:r>
              <a:rPr lang="en-US" altLang="en-US" sz="1400" dirty="0" smtClean="0"/>
              <a:t> November 2017</a:t>
            </a:r>
            <a:endParaRPr lang="en-GB" altLang="en-US" sz="1400" dirty="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02A634A-BF7D-429D-98BB-16B3A7DC769C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GB" altLang="en-US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Fisher Linear Discriminant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31640" y="1973773"/>
                <a:ext cx="6712498" cy="409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 1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 1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 smtClean="0"/>
                  <a:t> be two</a:t>
                </a:r>
              </a:p>
              <a:p>
                <a:r>
                  <a:rPr lang="en-GB" dirty="0" smtClean="0"/>
                  <a:t>sets of points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GB" dirty="0" smtClean="0"/>
                  <a:t> from different classes.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Mean values: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en-GB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</m:oMath>
                </a14:m>
                <a:endParaRPr lang="en-GB" dirty="0" smtClean="0"/>
              </a:p>
              <a:p>
                <a:r>
                  <a:rPr lang="en-GB" dirty="0" err="1" smtClean="0"/>
                  <a:t>Covariances</a:t>
                </a:r>
                <a:r>
                  <a:rPr lang="en-GB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</m:oMath>
                </a14:m>
                <a:endParaRPr lang="en-GB" dirty="0" smtClean="0"/>
              </a:p>
              <a:p>
                <a:endParaRPr lang="en-GB" dirty="0"/>
              </a:p>
              <a:p>
                <a:r>
                  <a:rPr lang="en-GB" dirty="0" smtClean="0"/>
                  <a:t>Project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 smtClean="0"/>
                  <a:t> and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 smtClean="0"/>
                  <a:t> onto the line with</a:t>
                </a:r>
              </a:p>
              <a:p>
                <a:r>
                  <a:rPr lang="en-GB" dirty="0" smtClean="0"/>
                  <a:t>direction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 smtClean="0"/>
                  <a:t>, etc.</a:t>
                </a:r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i="0">
                              <a:latin typeface="Cambria Math" panose="02040503050406030204" pitchFamily="18" charset="0"/>
                            </a:rPr>
                            <m:t>between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i="0">
                              <a:latin typeface="Cambria Math" panose="02040503050406030204" pitchFamily="18" charset="0"/>
                            </a:rPr>
                            <m:t>class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i="0">
                              <a:latin typeface="Cambria Math" panose="02040503050406030204" pitchFamily="18" charset="0"/>
                            </a:rPr>
                            <m:t>variance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i="0">
                              <a:latin typeface="Cambria Math" panose="02040503050406030204" pitchFamily="18" charset="0"/>
                            </a:rPr>
                            <m:t>within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i="0">
                              <a:latin typeface="Cambria Math" panose="02040503050406030204" pitchFamily="18" charset="0"/>
                            </a:rPr>
                            <m:t>class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i="0">
                              <a:latin typeface="Cambria Math" panose="02040503050406030204" pitchFamily="18" charset="0"/>
                            </a:rPr>
                            <m:t>variance</m:t>
                          </m:r>
                        </m:den>
                      </m:f>
                      <m:r>
                        <a:rPr lang="en-GB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GB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d>
                                    <m:d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e>
                                        <m:sub>
                                          <m:r>
                                            <a:rPr lang="en-GB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sub>
                                      </m:sSub>
                                      <m:r>
                                        <a:rPr lang="en-GB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e>
                                        <m:sub>
                                          <m:r>
                                            <a:rPr lang="en-GB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GB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sub>
                              </m:sSub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GB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sub>
                              </m:sSub>
                            </m:e>
                          </m:d>
                          <m:r>
                            <a:rPr lang="en-GB">
                              <a:latin typeface="Cambria Math" panose="02040503050406030204" pitchFamily="18" charset="0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1973773"/>
                <a:ext cx="6712498" cy="4094326"/>
              </a:xfrm>
              <a:prstGeom prst="rect">
                <a:avLst/>
              </a:prstGeom>
              <a:blipFill rotWithShape="0">
                <a:blip r:embed="rId2"/>
                <a:stretch>
                  <a:fillRect l="-1361" t="-13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8</a:t>
            </a:r>
            <a:r>
              <a:rPr lang="en-US" altLang="en-US" sz="1400" dirty="0" smtClean="0"/>
              <a:t> November 2017</a:t>
            </a:r>
            <a:endParaRPr lang="en-GB" altLang="en-US" sz="1400" dirty="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F76471E-E87C-45A4-A308-DEE65B576F40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4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Maximise Ratio of Variances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20933" y="3247448"/>
                <a:ext cx="37579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sub>
                          </m:sSub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933" y="3247448"/>
                <a:ext cx="3757952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403648" y="2375620"/>
            <a:ext cx="6992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Equate the derivative of the ratio with 0, to obtain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36522" y="4119277"/>
                <a:ext cx="43964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w</a:t>
                </a:r>
                <a:r>
                  <a:rPr lang="en-GB" dirty="0" smtClean="0"/>
                  <a:t>here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dirty="0" smtClean="0"/>
                  <a:t> is an arbitrary number</a:t>
                </a:r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522" y="4119277"/>
                <a:ext cx="439646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2219" t="-12000" r="-1248" b="-29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8</a:t>
            </a:r>
            <a:r>
              <a:rPr lang="en-US" altLang="en-US" sz="1400" dirty="0" smtClean="0"/>
              <a:t> November 2017</a:t>
            </a:r>
            <a:endParaRPr lang="en-GB" altLang="en-US" sz="1400" dirty="0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BB784CF-4A1A-4A1C-A881-9E24C5A29C83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 dirty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Two Classes of Edges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893465" y="4801085"/>
            <a:ext cx="360066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/>
              <a:t>3x3 </a:t>
            </a:r>
            <a:r>
              <a:rPr lang="en-GB" altLang="en-US" sz="1800" dirty="0" smtClean="0"/>
              <a:t>blocks matching mask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 smtClean="0"/>
              <a:t>{{-1, 0, 1}, {-2, 0, 2}, {-1, 0, 1}}</a:t>
            </a: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5033342" y="4801085"/>
            <a:ext cx="34563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/>
              <a:t>3x3 </a:t>
            </a:r>
            <a:r>
              <a:rPr lang="en-GB" altLang="en-US" sz="1800" dirty="0" smtClean="0"/>
              <a:t>blocks matching mask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 smtClean="0"/>
              <a:t>{{-1,-2,-1}, {0, 0, 0}, {1, 2, 1}}</a:t>
            </a:r>
            <a:endParaRPr lang="en-GB" alt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41" y="2231077"/>
            <a:ext cx="3429000" cy="2333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197541"/>
            <a:ext cx="3429000" cy="23336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96829" y="5589240"/>
                <a:ext cx="16426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𝑚𝑎𝑠𝑘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&gt;0.8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6829" y="5589240"/>
                <a:ext cx="1642693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8</a:t>
            </a:r>
            <a:r>
              <a:rPr lang="en-US" altLang="en-US" sz="1400" dirty="0" smtClean="0"/>
              <a:t> November 2017</a:t>
            </a:r>
            <a:endParaRPr lang="en-GB" altLang="en-US" sz="1400" dirty="0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36C6BF7-99CD-4C90-BEDD-44E0DCAD627F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4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200" smtClean="0"/>
              <a:t>Projections Onto a 1-Dimensional FLD</a:t>
            </a:r>
            <a:endParaRPr lang="en-US" altLang="en-US" sz="3200" smtClean="0"/>
          </a:p>
        </p:txBody>
      </p:sp>
      <p:sp>
        <p:nvSpPr>
          <p:cNvPr id="18441" name="Text Box 7"/>
          <p:cNvSpPr txBox="1">
            <a:spLocks noChangeArrowheads="1"/>
          </p:cNvSpPr>
          <p:nvPr/>
        </p:nvSpPr>
        <p:spPr bwMode="auto">
          <a:xfrm>
            <a:off x="406321" y="4729192"/>
            <a:ext cx="30572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 smtClean="0"/>
              <a:t>Histogram for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 smtClean="0"/>
              <a:t>{{-1,0,1}, {-2,0,2}, {-1,0,1}</a:t>
            </a:r>
            <a:endParaRPr lang="en-US" altLang="en-US" sz="1800" dirty="0"/>
          </a:p>
        </p:txBody>
      </p:sp>
      <p:sp>
        <p:nvSpPr>
          <p:cNvPr id="18442" name="Text Box 8"/>
          <p:cNvSpPr txBox="1">
            <a:spLocks noChangeArrowheads="1"/>
          </p:cNvSpPr>
          <p:nvPr/>
        </p:nvSpPr>
        <p:spPr bwMode="auto">
          <a:xfrm>
            <a:off x="3534891" y="4705407"/>
            <a:ext cx="31678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 smtClean="0"/>
              <a:t>Histogram for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 smtClean="0"/>
              <a:t>{{-1,-2,-1}, {0,0,0}, {1,2,1}}</a:t>
            </a:r>
            <a:endParaRPr lang="en-GB" altLang="en-US" sz="1800" dirty="0"/>
          </a:p>
        </p:txBody>
      </p:sp>
      <p:sp>
        <p:nvSpPr>
          <p:cNvPr id="18443" name="Text Box 9"/>
          <p:cNvSpPr txBox="1">
            <a:spLocks noChangeArrowheads="1"/>
          </p:cNvSpPr>
          <p:nvPr/>
        </p:nvSpPr>
        <p:spPr bwMode="auto">
          <a:xfrm>
            <a:off x="7086109" y="4729191"/>
            <a:ext cx="12963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/>
              <a:t>Combined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/>
              <a:t>histograms</a:t>
            </a:r>
            <a:endParaRPr lang="en-US" alt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49" y="2721422"/>
            <a:ext cx="2881651" cy="17610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91" y="2785623"/>
            <a:ext cx="2848831" cy="17409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785623"/>
            <a:ext cx="2657566" cy="17274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Discrete Distribution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1988840"/>
                <a:ext cx="7772400" cy="4176464"/>
              </a:xfrm>
            </p:spPr>
            <p:txBody>
              <a:bodyPr/>
              <a:lstStyle/>
              <a:p>
                <a:r>
                  <a:rPr lang="en-GB" dirty="0" smtClean="0"/>
                  <a:t>A probability distribution on a discrete set S={1, 2,…, n} is a set of numbers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 smtClean="0"/>
                  <a:t> such that</a:t>
                </a:r>
              </a:p>
              <a:p>
                <a:pPr marL="0" indent="0">
                  <a:buNone/>
                </a:pPr>
                <a:r>
                  <a:rPr lang="en-GB" b="0" dirty="0"/>
                  <a:t>	</a:t>
                </a:r>
                <a:r>
                  <a:rPr lang="en-GB" b="0" dirty="0" smtClean="0"/>
                  <a:t>	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0≤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endParaRPr lang="en-GB" b="0" dirty="0" smtClean="0"/>
              </a:p>
              <a:p>
                <a:pPr marL="0" indent="0">
                  <a:buNone/>
                </a:pPr>
                <a:endParaRPr lang="en-GB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nary>
                    </m:oMath>
                  </m:oMathPara>
                </a14:m>
                <a:endParaRPr lang="en-GB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1988840"/>
                <a:ext cx="7772400" cy="4176464"/>
              </a:xfrm>
              <a:blipFill rotWithShape="0">
                <a:blip r:embed="rId2"/>
                <a:stretch>
                  <a:fillRect l="-549" t="-18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</a:t>
            </a:r>
            <a:r>
              <a:rPr lang="en-US" dirty="0" smtClean="0"/>
              <a:t> 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Birkbeck College, U.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5C1F-CC5D-4B11-A399-F49E3FBAAF40}" type="slidenum">
              <a:rPr lang="en-GB" altLang="en-US" smtClean="0"/>
              <a:pPr/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4286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8</a:t>
            </a:r>
            <a:r>
              <a:rPr lang="en-US" altLang="en-US" sz="1400" dirty="0" smtClean="0"/>
              <a:t> November 2017</a:t>
            </a:r>
            <a:endParaRPr lang="en-GB" altLang="en-US" sz="14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C124D1D-DBA1-425F-8317-AD2B304CAD74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Digital Images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364163" y="5013325"/>
            <a:ext cx="34829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/>
              <a:t>A digital image is a rectangular array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/>
              <a:t>of pixels. Each pixel has a position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/>
              <a:t>and a value.</a:t>
            </a:r>
          </a:p>
        </p:txBody>
      </p:sp>
      <p:graphicFrame>
        <p:nvGraphicFramePr>
          <p:cNvPr id="223271" name="Group 39"/>
          <p:cNvGraphicFramePr>
            <a:graphicFrameLocks noGrp="1"/>
          </p:cNvGraphicFramePr>
          <p:nvPr/>
        </p:nvGraphicFramePr>
        <p:xfrm>
          <a:off x="5410200" y="2438400"/>
          <a:ext cx="3352800" cy="237490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</a:tblGrid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30" name="Picture 40" descr="Image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3241675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31" name="Text Box 41"/>
          <p:cNvSpPr txBox="1">
            <a:spLocks noChangeArrowheads="1"/>
          </p:cNvSpPr>
          <p:nvPr/>
        </p:nvSpPr>
        <p:spPr bwMode="auto">
          <a:xfrm>
            <a:off x="735013" y="5124450"/>
            <a:ext cx="39401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/>
              <a:t>Original colour image from the Efficient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/>
              <a:t>Content Based Retrieval Group, University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/>
              <a:t>of Washington</a:t>
            </a:r>
            <a:endParaRPr lang="en-US" alt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Interpretations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2420888"/>
                <a:ext cx="7772400" cy="3386286"/>
              </a:xfrm>
            </p:spPr>
            <p:txBody>
              <a:bodyPr/>
              <a:lstStyle/>
              <a:p>
                <a:r>
                  <a:rPr lang="en-GB" sz="2800" dirty="0" smtClean="0"/>
                  <a:t>Bayes: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2800" dirty="0" smtClean="0"/>
                  <a:t> is a measure of our knowledge that item i is chosen from S.</a:t>
                </a:r>
              </a:p>
              <a:p>
                <a:endParaRPr lang="en-GB" sz="2800" dirty="0" smtClean="0"/>
              </a:p>
              <a:p>
                <a:r>
                  <a:rPr lang="en-GB" sz="2800" dirty="0" smtClean="0"/>
                  <a:t>Frequentist: in a large number m of independent samples from S, i occurs approximately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2800" dirty="0" smtClean="0"/>
                  <a:t> times</a:t>
                </a:r>
                <a:endParaRPr lang="en-GB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2420888"/>
                <a:ext cx="7772400" cy="3386286"/>
              </a:xfrm>
              <a:blipFill rotWithShape="0">
                <a:blip r:embed="rId2"/>
                <a:stretch>
                  <a:fillRect l="-314" t="-1978" r="-16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</a:t>
            </a:r>
            <a:r>
              <a:rPr lang="en-US" dirty="0" smtClean="0"/>
              <a:t> 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Birkbeck College, U.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5C1F-CC5D-4B11-A399-F49E3FBAAF40}" type="slidenum">
              <a:rPr lang="en-GB" altLang="en-US" smtClean="0"/>
              <a:pPr/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5580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Terminology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dirty="0" smtClean="0"/>
                  <a:t>Event: subset of S</a:t>
                </a:r>
              </a:p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dirty="0" smtClean="0"/>
                  <a:t>Probability of event E:</a:t>
                </a:r>
              </a:p>
              <a:p>
                <a:pPr marL="0" indent="0">
                  <a:buSzPct val="120000"/>
                  <a:buNone/>
                </a:pP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</m:d>
                    <m:r>
                      <a:rPr lang="en-GB" b="0" i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GB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GB" b="0" dirty="0" smtClean="0"/>
              </a:p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endParaRPr lang="en-GB" b="0" dirty="0" smtClean="0"/>
              </a:p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dirty="0" smtClean="0"/>
                  <a:t>Conditional Probability:</a:t>
                </a:r>
              </a:p>
              <a:p>
                <a:pPr marL="0" indent="0">
                  <a:buSzPct val="12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353" t="-3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</a:t>
            </a:r>
            <a:r>
              <a:rPr lang="en-US" dirty="0" smtClean="0"/>
              <a:t> 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Birkbeck College, U.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5C1F-CC5D-4B11-A399-F49E3FBAAF40}" type="slidenum">
              <a:rPr lang="en-GB" altLang="en-US" smtClean="0"/>
              <a:pPr/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872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Roll two dice. F=event that total is 8.</a:t>
            </a:r>
          </a:p>
          <a:p>
            <a:r>
              <a:rPr lang="en-GB" sz="2800" dirty="0" smtClean="0"/>
              <a:t>S={(i, j), 1&lt;=</a:t>
            </a:r>
            <a:r>
              <a:rPr lang="en-GB" sz="2800" dirty="0"/>
              <a:t>i</a:t>
            </a:r>
            <a:r>
              <a:rPr lang="en-GB" sz="2800" dirty="0" smtClean="0"/>
              <a:t>, j&lt;=6}</a:t>
            </a:r>
          </a:p>
          <a:p>
            <a:r>
              <a:rPr lang="en-GB" sz="2800" dirty="0" smtClean="0"/>
              <a:t>The pairs (</a:t>
            </a:r>
            <a:r>
              <a:rPr lang="en-GB" sz="2800" dirty="0"/>
              <a:t>i</a:t>
            </a:r>
            <a:r>
              <a:rPr lang="en-GB" sz="2800" dirty="0" smtClean="0"/>
              <a:t>, j) all have the same probability, thus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P({</a:t>
            </a:r>
            <a:r>
              <a:rPr lang="en-GB" sz="2800" dirty="0"/>
              <a:t>i</a:t>
            </a:r>
            <a:r>
              <a:rPr lang="en-GB" sz="2800" dirty="0" smtClean="0"/>
              <a:t>, j})=1/36, 1&lt;=i&lt;=36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/>
              <a:t>F</a:t>
            </a:r>
            <a:r>
              <a:rPr lang="en-GB" sz="2800" dirty="0" smtClean="0"/>
              <a:t>={(6,2), (2,6), (3,5), (5,3), (4,4)}</a:t>
            </a:r>
          </a:p>
          <a:p>
            <a:r>
              <a:rPr lang="en-GB" sz="2800" dirty="0" smtClean="0"/>
              <a:t>P(F) = 5/36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</a:t>
            </a:r>
            <a:r>
              <a:rPr lang="en-US" dirty="0" smtClean="0"/>
              <a:t> 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Birkbeck College, U.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5C1F-CC5D-4B11-A399-F49E3FBAAF40}" type="slidenum">
              <a:rPr lang="en-GB" altLang="en-US" smtClean="0"/>
              <a:pPr/>
              <a:t>22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5913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Example of a Conditional Probability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2564904"/>
                <a:ext cx="7772400" cy="3427511"/>
              </a:xfrm>
            </p:spPr>
            <p:txBody>
              <a:bodyPr/>
              <a:lstStyle/>
              <a:p>
                <a:r>
                  <a:rPr lang="en-GB" dirty="0" smtClean="0"/>
                  <a:t>E={(6,2)}. What is the probability of E given F (the total is 8)?</a:t>
                </a:r>
              </a:p>
              <a:p>
                <a:endParaRPr lang="en-GB" dirty="0" smtClean="0"/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</m:d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</m:d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</m:d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</m:d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36</m:t>
                            </m:r>
                          </m:den>
                        </m:f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5/36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=1/5</m:t>
                    </m:r>
                  </m:oMath>
                </a14:m>
                <a:endParaRPr lang="en-GB" b="0" dirty="0" smtClean="0">
                  <a:ea typeface="Cambria Math" panose="02040503050406030204" pitchFamily="18" charset="0"/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2564904"/>
                <a:ext cx="7772400" cy="3427511"/>
              </a:xfrm>
              <a:blipFill rotWithShape="0">
                <a:blip r:embed="rId2"/>
                <a:stretch>
                  <a:fillRect l="-549" t="-23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8 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Birkbeck College, U.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5C1F-CC5D-4B11-A399-F49E3FBAAF40}" type="slidenum">
              <a:rPr lang="en-GB" altLang="en-US" smtClean="0"/>
              <a:pPr/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0318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Independent Events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sz="2800" dirty="0" smtClean="0"/>
                  <a:t>The events E, F are independent if</a:t>
                </a:r>
              </a:p>
              <a:p>
                <a:pPr marL="0" indent="0">
                  <a:buSzPct val="12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</m:oMath>
                  </m:oMathPara>
                </a14:m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SzPct val="120000"/>
                  <a:buNone/>
                </a:pPr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sz="2800" dirty="0" smtClean="0"/>
                  <a:t>Example: E=first number is 6</a:t>
                </a:r>
              </a:p>
              <a:p>
                <a:pPr marL="0" indent="0">
                  <a:buSzPct val="120000"/>
                  <a:buNone/>
                </a:pPr>
                <a:r>
                  <a:rPr lang="en-GB" sz="2800" dirty="0" smtClean="0"/>
                  <a:t>		 F=second number is 5</a:t>
                </a:r>
              </a:p>
              <a:p>
                <a:pPr marL="0" indent="0">
                  <a:buSzPct val="12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sz="2800" dirty="0" smtClean="0"/>
                  <a:t>P(E) = 1/6, P(F)=1/6</a:t>
                </a:r>
                <a:endParaRPr lang="en-GB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82" t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</a:t>
            </a:r>
            <a:r>
              <a:rPr lang="en-US" dirty="0" smtClean="0"/>
              <a:t> 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Birkbeck College, U.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5C1F-CC5D-4B11-A399-F49E3FBAAF40}" type="slidenum">
              <a:rPr lang="en-GB" altLang="en-US" smtClean="0"/>
              <a:pPr/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4169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Bayes Theorem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sz="2800" dirty="0" smtClean="0"/>
                  <a:t>If E, F are two events then</a:t>
                </a:r>
              </a:p>
              <a:p>
                <a:pPr marL="0" indent="0">
                  <a:buSzPct val="120000"/>
                  <a:buNone/>
                </a:pPr>
                <a:r>
                  <a:rPr lang="en-GB" sz="2800" b="0" dirty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)/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SzPct val="120000"/>
                  <a:buNone/>
                </a:pPr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sz="2800" dirty="0" smtClean="0"/>
                  <a:t>Example: roll two dice</a:t>
                </a:r>
              </a:p>
              <a:p>
                <a:pPr marL="0" indent="0">
                  <a:buSzPct val="120000"/>
                  <a:buNone/>
                </a:pPr>
                <a:r>
                  <a:rPr lang="en-GB" sz="2800" dirty="0"/>
                  <a:t>	</a:t>
                </a:r>
                <a:r>
                  <a:rPr lang="en-GB" sz="2800" dirty="0" smtClean="0"/>
                  <a:t>E = sum is 7</a:t>
                </a:r>
              </a:p>
              <a:p>
                <a:pPr marL="0" indent="0">
                  <a:buSzPct val="120000"/>
                  <a:buNone/>
                </a:pPr>
                <a:r>
                  <a:rPr lang="en-GB" sz="2800" dirty="0" smtClean="0"/>
                  <a:t>	F = {(4, 3)}</a:t>
                </a:r>
              </a:p>
              <a:p>
                <a:pPr marL="0" indent="0">
                  <a:buSzPct val="120000"/>
                  <a:buNone/>
                </a:pPr>
                <a:r>
                  <a:rPr lang="en-GB" sz="2800" dirty="0"/>
                  <a:t>	</a:t>
                </a:r>
                <a:r>
                  <a:rPr lang="en-GB" sz="2800" dirty="0" smtClean="0"/>
                  <a:t>P(E|F) = 1, P(E) = 1/6,</a:t>
                </a:r>
              </a:p>
              <a:p>
                <a:pPr marL="0" indent="0">
                  <a:buSzPct val="120000"/>
                  <a:buNone/>
                </a:pPr>
                <a:r>
                  <a:rPr lang="en-GB" sz="2800" dirty="0"/>
                  <a:t>	</a:t>
                </a:r>
                <a:r>
                  <a:rPr lang="en-GB" sz="2800" dirty="0" smtClean="0"/>
                  <a:t>P(F) = 1/36, P(F|E) = 1/6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82" t="-2667" b="-3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</a:t>
            </a:r>
            <a:r>
              <a:rPr lang="en-US" dirty="0" smtClean="0"/>
              <a:t> 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Birkbeck College, U.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5C1F-CC5D-4B11-A399-F49E3FBAAF40}" type="slidenum">
              <a:rPr lang="en-GB" altLang="en-US" smtClean="0"/>
              <a:pPr/>
              <a:t>25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5135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Probability Density Function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82688" y="2017713"/>
                <a:ext cx="7772400" cy="4306887"/>
              </a:xfrm>
            </p:spPr>
            <p:txBody>
              <a:bodyPr/>
              <a:lstStyle/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sz="2400" dirty="0" smtClean="0"/>
                  <a:t>A pdf of the real line R is a function</a:t>
                </a:r>
              </a:p>
              <a:p>
                <a:pPr marL="0" indent="0">
                  <a:buSzPct val="120000"/>
                  <a:buNone/>
                </a:pPr>
                <a:r>
                  <a:rPr lang="en-GB" sz="2400" dirty="0"/>
                  <a:t>	</a:t>
                </a:r>
                <a:r>
                  <a:rPr lang="en-GB" sz="2400" dirty="0" smtClean="0"/>
                  <a:t>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endParaRPr lang="en-GB" sz="24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SzPct val="120000"/>
                  <a:buNone/>
                </a:pPr>
                <a:r>
                  <a:rPr lang="en-GB" sz="2400" dirty="0" smtClean="0"/>
                  <a:t>	such that</a:t>
                </a:r>
              </a:p>
              <a:p>
                <a:pPr marL="0" indent="0">
                  <a:buSzPct val="12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≥0,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24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SzPct val="12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GB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nary>
                    </m:oMath>
                  </m:oMathPara>
                </a14:m>
                <a:endParaRPr lang="en-GB" sz="2400" dirty="0" smtClean="0"/>
              </a:p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endParaRPr lang="en-GB" sz="2400" dirty="0" smtClean="0"/>
              </a:p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sz="2400" dirty="0" smtClean="0"/>
                  <a:t>A pdf is used to assign probabilities to subsets of R:</a:t>
                </a:r>
              </a:p>
              <a:p>
                <a:pPr marL="0" indent="0" algn="ctr">
                  <a:buSzPct val="120000"/>
                  <a:buNone/>
                </a:pPr>
                <a:r>
                  <a:rPr lang="en-GB" sz="2400" dirty="0" smtClean="0"/>
                  <a:t>P(A) 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𝑓𝑑𝑥</m:t>
                        </m:r>
                      </m:e>
                    </m:nary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2688" y="2017713"/>
                <a:ext cx="7772400" cy="4306887"/>
              </a:xfrm>
              <a:blipFill rotWithShape="0">
                <a:blip r:embed="rId2"/>
                <a:stretch>
                  <a:fillRect l="-1490" t="-1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</a:t>
            </a:r>
            <a:r>
              <a:rPr lang="en-US" dirty="0" smtClean="0"/>
              <a:t> 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Birkbeck College, U.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5C1F-CC5D-4B11-A399-F49E3FBAAF40}" type="slidenum">
              <a:rPr lang="en-GB" altLang="en-US" smtClean="0"/>
              <a:pPr/>
              <a:t>26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17817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Gaussian PDF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060848"/>
            <a:ext cx="3429000" cy="21717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</a:t>
            </a:r>
            <a:r>
              <a:rPr lang="en-US" dirty="0" smtClean="0"/>
              <a:t> 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Birkbeck College, U.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5C1F-CC5D-4B11-A399-F49E3FBAAF40}" type="slidenum">
              <a:rPr lang="en-GB" altLang="en-US" smtClean="0"/>
              <a:pPr/>
              <a:t>27</a:t>
            </a:fld>
            <a:endParaRPr lang="en-GB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95460" y="4365104"/>
                <a:ext cx="3427605" cy="512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−1/2</m:t>
                          </m:r>
                        </m:sup>
                      </m:sSup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460" y="4365104"/>
                <a:ext cx="3427605" cy="5123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19400" y="5074212"/>
                <a:ext cx="4162165" cy="5603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Mean value: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μ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𝑥𝑓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074212"/>
                <a:ext cx="4162165" cy="560346"/>
              </a:xfrm>
              <a:prstGeom prst="rect">
                <a:avLst/>
              </a:prstGeom>
              <a:blipFill rotWithShape="0">
                <a:blip r:embed="rId4"/>
                <a:stretch>
                  <a:fillRect l="-2346" t="-3261" b="-11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91042" y="5672896"/>
                <a:ext cx="4100994" cy="5603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Variance: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d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042" y="5672896"/>
                <a:ext cx="4100994" cy="560346"/>
              </a:xfrm>
              <a:prstGeom prst="rect">
                <a:avLst/>
              </a:prstGeom>
              <a:blipFill rotWithShape="0">
                <a:blip r:embed="rId5"/>
                <a:stretch>
                  <a:fillRect l="-2377" t="-3261" b="-11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81037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Estimation of Parameters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82688" y="2017713"/>
                <a:ext cx="7772400" cy="2923455"/>
              </a:xfrm>
            </p:spPr>
            <p:txBody>
              <a:bodyPr/>
              <a:lstStyle/>
              <a:p>
                <a:r>
                  <a:rPr lang="en-GB" sz="2800" dirty="0" smtClean="0"/>
                  <a:t>Given samples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, … </m:t>
                    </m:r>
                    <m:sSub>
                      <m:sSub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sz="2800" dirty="0" smtClean="0"/>
                  <a:t> in R from a probability distribution, estimate the pdf, assuming it is Gaussian</a:t>
                </a:r>
              </a:p>
              <a:p>
                <a:r>
                  <a:rPr lang="en-GB" sz="2800" dirty="0" smtClean="0"/>
                  <a:t>Mean value: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GB" sz="2800" dirty="0" smtClean="0"/>
              </a:p>
              <a:p>
                <a:r>
                  <a:rPr lang="en-GB" sz="2800" dirty="0" smtClean="0"/>
                  <a:t>Variance: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limLoc m:val="subSup"/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GB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GB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2688" y="2017713"/>
                <a:ext cx="7772400" cy="2923455"/>
              </a:xfrm>
              <a:blipFill rotWithShape="0">
                <a:blip r:embed="rId2"/>
                <a:stretch>
                  <a:fillRect l="-314" t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</a:t>
            </a:r>
            <a:r>
              <a:rPr lang="en-US" dirty="0" smtClean="0"/>
              <a:t> 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Birkbeck College, U.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5C1F-CC5D-4B11-A399-F49E3FBAAF40}" type="slidenum">
              <a:rPr lang="en-GB" altLang="en-US" smtClean="0"/>
              <a:pPr/>
              <a:t>28</a:t>
            </a:fld>
            <a:endParaRPr lang="en-GB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39752" y="5376724"/>
                <a:ext cx="4595874" cy="512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=(2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−1/2</m:t>
                          </m:r>
                        </m:sup>
                      </m:sSup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/(2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376724"/>
                <a:ext cx="4595874" cy="5123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76980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Gaussian pdf in 2D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5052203"/>
                <a:ext cx="7772400" cy="79208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−(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)/2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5052203"/>
                <a:ext cx="7772400" cy="79208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</a:t>
            </a:r>
            <a:r>
              <a:rPr lang="en-US" dirty="0" smtClean="0"/>
              <a:t> 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Birkbeck College, U.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5C1F-CC5D-4B11-A399-F49E3FBAAF40}" type="slidenum">
              <a:rPr lang="en-GB" altLang="en-US" smtClean="0"/>
              <a:pPr/>
              <a:t>29</a:t>
            </a:fld>
            <a:endParaRPr lang="en-GB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030432"/>
            <a:ext cx="342900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7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8</a:t>
            </a:r>
            <a:r>
              <a:rPr lang="en-US" altLang="en-US" sz="1400" dirty="0" smtClean="0"/>
              <a:t> November 2017</a:t>
            </a:r>
            <a:endParaRPr lang="en-GB" altLang="en-US" sz="1400" dirty="0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81E9681-D2E5-47D2-B6D5-43D06DA5F70D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Size of Images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564904"/>
            <a:ext cx="7918450" cy="3312368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Digital camera, 5,000x5,000 pixels, 3 bytes/pixel -&gt; 75 MB.</a:t>
            </a:r>
          </a:p>
          <a:p>
            <a:pPr eaLnBrk="1" hangingPunct="1"/>
            <a:r>
              <a:rPr lang="en-GB" altLang="en-US" sz="2800" dirty="0" smtClean="0"/>
              <a:t>Surveillance camera at 25 f/s -&gt;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800" dirty="0" smtClean="0"/>
              <a:t>	1875 MB/s.</a:t>
            </a:r>
          </a:p>
          <a:p>
            <a:pPr eaLnBrk="1" hangingPunct="1"/>
            <a:r>
              <a:rPr lang="en-GB" altLang="en-US" sz="2800" dirty="0" smtClean="0"/>
              <a:t>1000 surveillance cameras -&gt; ~1.9 TB/s.</a:t>
            </a:r>
          </a:p>
          <a:p>
            <a:pPr eaLnBrk="1" hangingPunct="1"/>
            <a:r>
              <a:rPr lang="en-GB" altLang="en-US" sz="2800" dirty="0" smtClean="0"/>
              <a:t>Not all of these images are useful!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 smtClean="0"/>
              <a:t>Bayes Theorem for Parameter Estimation</a:t>
            </a:r>
            <a:endParaRPr lang="en-GB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2276872"/>
                <a:ext cx="7772400" cy="1627311"/>
              </a:xfrm>
            </p:spPr>
            <p:txBody>
              <a:bodyPr/>
              <a:lstStyle/>
              <a:p>
                <a:r>
                  <a:rPr lang="en-GB" sz="2800" dirty="0" smtClean="0"/>
                  <a:t>Given samples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={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, … </m:t>
                    </m:r>
                    <m:sSub>
                      <m:sSub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GB" sz="2800" dirty="0" smtClean="0"/>
                  <a:t> in R from a Gaussian distribution with variance 1, estimate the mean value </a:t>
                </a:r>
                <a:r>
                  <a:rPr lang="el-GR" sz="2800" dirty="0" smtClean="0"/>
                  <a:t>μ</a:t>
                </a:r>
                <a:r>
                  <a:rPr lang="en-GB" sz="2800" dirty="0" smtClean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2276872"/>
                <a:ext cx="7772400" cy="1627311"/>
              </a:xfrm>
              <a:blipFill rotWithShape="0">
                <a:blip r:embed="rId2"/>
                <a:stretch>
                  <a:fillRect l="-314" t="-45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</a:t>
            </a:r>
            <a:r>
              <a:rPr lang="en-US" dirty="0" smtClean="0"/>
              <a:t> 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Birkbeck College, U.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5C1F-CC5D-4B11-A399-F49E3FBAAF40}" type="slidenum">
              <a:rPr lang="en-GB" altLang="en-US" smtClean="0"/>
              <a:pPr/>
              <a:t>30</a:t>
            </a:fld>
            <a:endParaRPr lang="en-GB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37309" y="3904183"/>
                <a:ext cx="38995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309" y="3904183"/>
                <a:ext cx="3899529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59013" y="4745059"/>
                <a:ext cx="532498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r>
                  <a:rPr lang="en-GB" dirty="0" smtClean="0"/>
                  <a:t> are prior pdfs,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</m:d>
                  </m:oMath>
                </a14:m>
                <a:r>
                  <a:rPr lang="en-GB" dirty="0" smtClean="0"/>
                  <a:t> is the likelihood function for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dirty="0" smtClean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r>
                  <a:rPr lang="en-GB" dirty="0" smtClean="0"/>
                  <a:t> is the posterior pdf for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13" y="4745059"/>
                <a:ext cx="5324984" cy="1200329"/>
              </a:xfrm>
              <a:prstGeom prst="rect">
                <a:avLst/>
              </a:prstGeom>
              <a:blipFill rotWithShape="0">
                <a:blip r:embed="rId4"/>
                <a:stretch>
                  <a:fillRect l="-343" t="-4569" b="-10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92016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Classification Problem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2077990"/>
                <a:ext cx="5254744" cy="3892103"/>
              </a:xfrm>
            </p:spPr>
            <p:txBody>
              <a:bodyPr/>
              <a:lstStyle/>
              <a:p>
                <a:r>
                  <a:rPr lang="en-GB" sz="2000" dirty="0" smtClean="0"/>
                  <a:t>Given an image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2000" dirty="0" smtClean="0"/>
                  <a:t> of a digit, classify it as 0 or 1 or … or 9.</a:t>
                </a:r>
              </a:p>
              <a:p>
                <a:endParaRPr lang="en-GB" sz="2000" dirty="0" smtClean="0"/>
              </a:p>
              <a:p>
                <a:r>
                  <a:rPr lang="en-GB" sz="2000" dirty="0" smtClean="0"/>
                  <a:t>Let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en-GB" sz="2000" dirty="0" smtClean="0"/>
                  <a:t> be the hypothesis that the class 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dirty="0" smtClean="0"/>
                  <a:t>.</a:t>
                </a:r>
              </a:p>
              <a:p>
                <a:endParaRPr lang="en-GB" sz="2000" dirty="0" smtClean="0"/>
              </a:p>
              <a:p>
                <a:r>
                  <a:rPr lang="en-GB" sz="2000" dirty="0" smtClean="0"/>
                  <a:t>Assume that the probability density functions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</m:d>
                  </m:oMath>
                </a14:m>
                <a:r>
                  <a:rPr lang="en-GB" sz="2000" dirty="0" smtClean="0"/>
                  <a:t> are known</a:t>
                </a:r>
              </a:p>
              <a:p>
                <a:endParaRPr lang="en-GB" sz="2000" dirty="0" smtClean="0"/>
              </a:p>
              <a:p>
                <a:r>
                  <a:rPr lang="en-GB" sz="2000" dirty="0" smtClean="0"/>
                  <a:t>The Bayes method gives the best solution</a:t>
                </a:r>
                <a:endParaRPr lang="en-GB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2077990"/>
                <a:ext cx="5254744" cy="3892103"/>
              </a:xfrm>
              <a:blipFill rotWithShape="0">
                <a:blip r:embed="rId2"/>
                <a:stretch>
                  <a:fillRect t="-940" r="-5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</a:t>
            </a:r>
            <a:r>
              <a:rPr lang="en-US" dirty="0" smtClean="0"/>
              <a:t> 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Birkbeck College, U.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5C1F-CC5D-4B11-A399-F49E3FBAAF40}" type="slidenum">
              <a:rPr lang="en-GB" altLang="en-US" smtClean="0"/>
              <a:pPr/>
              <a:t>31</a:t>
            </a:fld>
            <a:endParaRPr lang="en-GB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985169"/>
            <a:ext cx="2703596" cy="21365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84168" y="4793581"/>
            <a:ext cx="27637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MNIST database and </a:t>
            </a:r>
            <a:endParaRPr lang="en-GB" sz="1600" dirty="0" smtClean="0"/>
          </a:p>
          <a:p>
            <a:r>
              <a:rPr lang="en-GB" sz="1600" dirty="0" smtClean="0">
                <a:hlinkClick r:id="rId4"/>
              </a:rPr>
              <a:t>http</a:t>
            </a:r>
            <a:r>
              <a:rPr lang="en-GB" sz="1600" dirty="0">
                <a:hlinkClick r:id="rId4"/>
              </a:rPr>
              <a:t>://</a:t>
            </a:r>
            <a:r>
              <a:rPr lang="en-GB" sz="1600" dirty="0" smtClean="0">
                <a:hlinkClick r:id="rId4"/>
              </a:rPr>
              <a:t>andrew.gibiansky.com</a:t>
            </a:r>
          </a:p>
          <a:p>
            <a:r>
              <a:rPr lang="en-GB" sz="1600" dirty="0" smtClean="0">
                <a:hlinkClick r:id="rId4"/>
              </a:rPr>
              <a:t>/blog/</a:t>
            </a:r>
            <a:r>
              <a:rPr lang="en-GB" sz="1600" dirty="0" smtClean="0"/>
              <a:t>machine-learning/</a:t>
            </a:r>
          </a:p>
          <a:p>
            <a:r>
              <a:rPr lang="en-GB" sz="1600" dirty="0" smtClean="0"/>
              <a:t>k-nearest-</a:t>
            </a:r>
            <a:r>
              <a:rPr lang="en-GB" sz="1600" dirty="0" err="1" smtClean="0"/>
              <a:t>neighbors</a:t>
            </a:r>
            <a:r>
              <a:rPr lang="en-GB" sz="1600" dirty="0" smtClean="0"/>
              <a:t>-</a:t>
            </a:r>
          </a:p>
          <a:p>
            <a:r>
              <a:rPr lang="en-GB" sz="1600" dirty="0" smtClean="0"/>
              <a:t>simplest-machine-learning</a:t>
            </a:r>
            <a:r>
              <a:rPr lang="en-GB" sz="16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3672293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Bayes Solution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</a:t>
            </a:r>
            <a:r>
              <a:rPr lang="en-US" dirty="0" smtClean="0"/>
              <a:t> 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Birkbeck College, U.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5C1F-CC5D-4B11-A399-F49E3FBAAF40}" type="slidenum">
              <a:rPr lang="en-GB" altLang="en-US" smtClean="0"/>
              <a:pPr/>
              <a:t>32</a:t>
            </a:fld>
            <a:endParaRPr lang="en-GB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23728" y="2276872"/>
                <a:ext cx="5154424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276872"/>
                <a:ext cx="5154424" cy="50917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28348" y="2996952"/>
                <a:ext cx="3945183" cy="878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</m:d>
                  </m:oMath>
                </a14:m>
                <a:r>
                  <a:rPr lang="en-GB" dirty="0" smtClean="0"/>
                  <a:t>: prior density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</m:d>
                  </m:oMath>
                </a14:m>
                <a:r>
                  <a:rPr lang="en-GB" dirty="0" smtClean="0"/>
                  <a:t>: posterior density</a:t>
                </a:r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348" y="2996952"/>
                <a:ext cx="3945183" cy="878510"/>
              </a:xfrm>
              <a:prstGeom prst="rect">
                <a:avLst/>
              </a:prstGeom>
              <a:blipFill rotWithShape="0">
                <a:blip r:embed="rId3"/>
                <a:stretch>
                  <a:fillRect l="-464" t="-4167" r="-1391" b="-14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47664" y="4404191"/>
                <a:ext cx="6714595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0" dirty="0" smtClean="0"/>
                  <a:t>Find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b="0" dirty="0" smtClean="0"/>
                  <a:t> for which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</m:d>
                  </m:oMath>
                </a14:m>
                <a:r>
                  <a:rPr lang="en-GB" b="0" dirty="0" smtClean="0"/>
                  <a:t> is a maximum</a:t>
                </a:r>
              </a:p>
              <a:p>
                <a:endParaRPr lang="en-GB" b="0" dirty="0" smtClean="0"/>
              </a:p>
              <a:p>
                <a:r>
                  <a:rPr lang="en-GB" b="0" dirty="0" smtClean="0"/>
                  <a:t>The density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</m:oMath>
                </a14:m>
                <a:r>
                  <a:rPr lang="en-GB" dirty="0" smtClean="0"/>
                  <a:t>is unknown, but only the ratios</a:t>
                </a:r>
              </a:p>
              <a:p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</m:d>
                  </m:oMath>
                </a14:m>
                <a:r>
                  <a:rPr lang="en-GB" dirty="0" smtClean="0"/>
                  <a:t> are required</a:t>
                </a:r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4404191"/>
                <a:ext cx="6714595" cy="1569660"/>
              </a:xfrm>
              <a:prstGeom prst="rect">
                <a:avLst/>
              </a:prstGeom>
              <a:blipFill rotWithShape="0">
                <a:blip r:embed="rId4"/>
                <a:stretch>
                  <a:fillRect l="-1453" t="-3488" r="-363" b="-7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294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8</a:t>
            </a:r>
            <a:r>
              <a:rPr lang="en-US" altLang="en-US" sz="1400" dirty="0" smtClean="0"/>
              <a:t> November 2017</a:t>
            </a:r>
            <a:endParaRPr lang="en-GB" altLang="en-US" sz="1400" dirty="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147EE56-B521-4B0A-AF81-CB81BB246216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Image Compression</a:t>
            </a:r>
            <a:endParaRPr lang="en-US" altLang="en-US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360" y="2564904"/>
            <a:ext cx="7772400" cy="364353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Divide the image into blocks, and compress each block separately, e.g. JPEG uses 8x8 blocks.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err="1" smtClean="0"/>
              <a:t>Lossfree</a:t>
            </a:r>
            <a:r>
              <a:rPr lang="en-GB" altLang="en-US" sz="2800" dirty="0" smtClean="0"/>
              <a:t> compression: the original image can be recovered exactly from the compressed image.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err="1" smtClean="0"/>
              <a:t>Lossy</a:t>
            </a:r>
            <a:r>
              <a:rPr lang="en-GB" altLang="en-US" sz="2800" dirty="0" smtClean="0"/>
              <a:t> compression: the original image cannot be recovered.</a:t>
            </a: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8</a:t>
            </a:r>
            <a:r>
              <a:rPr lang="en-US" altLang="en-US" sz="1400" dirty="0" smtClean="0"/>
              <a:t> November 2017</a:t>
            </a:r>
            <a:endParaRPr lang="en-GB" altLang="en-US" sz="1400" dirty="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1A6C82B-D138-41CB-AD7D-3565F85B9537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Why is Compression Possible?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1042988" y="5229225"/>
            <a:ext cx="26574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Natural image: values of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neighbouring pixels are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strongly correlated.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105400" y="5181600"/>
            <a:ext cx="3514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White noise image: values of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neighbouring pixels are not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correlated. Compression discards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information.</a:t>
            </a:r>
          </a:p>
        </p:txBody>
      </p:sp>
      <p:pic>
        <p:nvPicPr>
          <p:cNvPr id="7176" name="Picture 6" descr="white noi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916113"/>
            <a:ext cx="3292475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7" descr="sub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16113"/>
            <a:ext cx="3240087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8</a:t>
            </a:r>
            <a:r>
              <a:rPr lang="en-US" altLang="en-US" sz="1400" dirty="0" smtClean="0"/>
              <a:t> November 2017</a:t>
            </a:r>
            <a:endParaRPr lang="en-GB" altLang="en-US" sz="1400" dirty="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FB3ABC0-B288-4E3A-BDA2-919F032BEE78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Measurement Space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1371600" y="4800600"/>
            <a:ext cx="7245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Each 8x8 block yields a vector in R</a:t>
            </a:r>
            <a:r>
              <a:rPr lang="en-GB" altLang="en-US" sz="2400" baseline="30000"/>
              <a:t>64</a:t>
            </a:r>
            <a:r>
              <a:rPr lang="en-GB" altLang="en-US" sz="2400"/>
              <a:t>. The vectors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from natural images tend to lie in a low dimensional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subspace of R</a:t>
            </a:r>
            <a:r>
              <a:rPr lang="en-GB" altLang="en-US" sz="2400" baseline="30000"/>
              <a:t>64</a:t>
            </a:r>
            <a:r>
              <a:rPr lang="en-GB" altLang="en-US" sz="2400"/>
              <a:t>. </a:t>
            </a:r>
          </a:p>
        </p:txBody>
      </p:sp>
      <p:sp>
        <p:nvSpPr>
          <p:cNvPr id="8199" name="Line 5"/>
          <p:cNvSpPr>
            <a:spLocks noChangeShapeType="1"/>
          </p:cNvSpPr>
          <p:nvPr/>
        </p:nvSpPr>
        <p:spPr bwMode="auto">
          <a:xfrm flipH="1" flipV="1">
            <a:off x="1447800" y="2286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200" name="Line 6"/>
          <p:cNvSpPr>
            <a:spLocks noChangeShapeType="1"/>
          </p:cNvSpPr>
          <p:nvPr/>
        </p:nvSpPr>
        <p:spPr bwMode="auto">
          <a:xfrm>
            <a:off x="685800" y="3962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 flipV="1">
            <a:off x="1143000" y="3200400"/>
            <a:ext cx="9906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1447800" y="2667000"/>
            <a:ext cx="1981200" cy="1295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429000" y="26670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1447800" y="32004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205" name="Text Box 14"/>
          <p:cNvSpPr txBox="1">
            <a:spLocks noChangeArrowheads="1"/>
          </p:cNvSpPr>
          <p:nvPr/>
        </p:nvSpPr>
        <p:spPr bwMode="auto">
          <a:xfrm>
            <a:off x="457200" y="3124200"/>
            <a:ext cx="59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R</a:t>
            </a:r>
            <a:r>
              <a:rPr lang="en-GB" altLang="en-US" sz="2400" baseline="30000"/>
              <a:t>64</a:t>
            </a:r>
          </a:p>
        </p:txBody>
      </p:sp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4327525" y="2090738"/>
            <a:ext cx="3411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Vectors from 8x8 blocks</a:t>
            </a:r>
          </a:p>
        </p:txBody>
      </p:sp>
      <p:sp>
        <p:nvSpPr>
          <p:cNvPr id="8207" name="Line 16"/>
          <p:cNvSpPr>
            <a:spLocks noChangeShapeType="1"/>
          </p:cNvSpPr>
          <p:nvPr/>
        </p:nvSpPr>
        <p:spPr bwMode="auto">
          <a:xfrm flipH="1">
            <a:off x="3733800" y="23622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8</a:t>
            </a:r>
            <a:r>
              <a:rPr lang="en-US" altLang="en-US" sz="1400" dirty="0" smtClean="0"/>
              <a:t> November 2017</a:t>
            </a:r>
            <a:endParaRPr lang="en-GB" altLang="en-US" sz="1400" dirty="0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AF8B05A-5E45-4DE7-9D87-F18D6BDD5693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Strategy for Compression</a:t>
            </a: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685800" y="4800600"/>
            <a:ext cx="77485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Choose a basis for R</a:t>
            </a:r>
            <a:r>
              <a:rPr lang="en-GB" altLang="en-US" sz="2400" baseline="30000"/>
              <a:t>64 </a:t>
            </a:r>
            <a:r>
              <a:rPr lang="en-GB" altLang="en-US" sz="2400"/>
              <a:t>in which the low dimensional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subspace is spanned by the first few coordinate vectors.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Retain these coordinates and discard the rest. </a:t>
            </a:r>
          </a:p>
        </p:txBody>
      </p:sp>
      <p:sp>
        <p:nvSpPr>
          <p:cNvPr id="9223" name="Line 6"/>
          <p:cNvSpPr>
            <a:spLocks noChangeShapeType="1"/>
          </p:cNvSpPr>
          <p:nvPr/>
        </p:nvSpPr>
        <p:spPr bwMode="auto">
          <a:xfrm flipV="1">
            <a:off x="2286000" y="20574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24" name="Line 7"/>
          <p:cNvSpPr>
            <a:spLocks noChangeShapeType="1"/>
          </p:cNvSpPr>
          <p:nvPr/>
        </p:nvSpPr>
        <p:spPr bwMode="auto">
          <a:xfrm>
            <a:off x="1905000" y="3886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25" name="Line 8"/>
          <p:cNvSpPr>
            <a:spLocks noChangeShapeType="1"/>
          </p:cNvSpPr>
          <p:nvPr/>
        </p:nvSpPr>
        <p:spPr bwMode="auto">
          <a:xfrm flipV="1">
            <a:off x="2057400" y="2971800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26" name="Text Box 9"/>
          <p:cNvSpPr txBox="1">
            <a:spLocks noChangeArrowheads="1"/>
          </p:cNvSpPr>
          <p:nvPr/>
        </p:nvSpPr>
        <p:spPr bwMode="auto">
          <a:xfrm>
            <a:off x="746125" y="30051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295400" y="2743200"/>
            <a:ext cx="59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R</a:t>
            </a:r>
            <a:r>
              <a:rPr lang="en-GB" altLang="en-US" sz="2400" baseline="30000"/>
              <a:t>64</a:t>
            </a: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3124200" y="32004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251325" y="2700338"/>
            <a:ext cx="3381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vectors from 8x8 blocks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3581400" y="2971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8</a:t>
            </a:r>
            <a:r>
              <a:rPr lang="en-US" altLang="en-US" sz="1400" dirty="0" smtClean="0"/>
              <a:t> November 2017</a:t>
            </a:r>
            <a:endParaRPr lang="en-GB" altLang="en-US" sz="1400" dirty="0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D6DAD9D-F577-4597-94FA-35745C4ACEC5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Discrete Cosine Transform</a:t>
            </a:r>
          </a:p>
        </p:txBody>
      </p:sp>
      <p:graphicFrame>
        <p:nvGraphicFramePr>
          <p:cNvPr id="10246" name="Object 4"/>
          <p:cNvGraphicFramePr>
            <a:graphicFrameLocks noChangeAspect="1"/>
          </p:cNvGraphicFramePr>
          <p:nvPr/>
        </p:nvGraphicFramePr>
        <p:xfrm>
          <a:off x="1785938" y="2147888"/>
          <a:ext cx="6027737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3" imgW="3695700" imgH="2476500" progId="Equation.3">
                  <p:embed/>
                </p:oleObj>
              </mc:Choice>
              <mc:Fallback>
                <p:oleObj name="Equation" r:id="rId3" imgW="3695700" imgH="2476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2147888"/>
                        <a:ext cx="6027737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8</a:t>
            </a:r>
            <a:r>
              <a:rPr lang="en-US" altLang="en-US" sz="1400" dirty="0" smtClean="0"/>
              <a:t> November 2017</a:t>
            </a:r>
            <a:endParaRPr lang="en-GB" altLang="en-US" sz="1400" dirty="0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CE36941-28C3-4BCE-B672-43D18DB6C944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40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Basis Images for the DCT</a:t>
            </a:r>
          </a:p>
        </p:txBody>
      </p:sp>
      <p:pic>
        <p:nvPicPr>
          <p:cNvPr id="11270" name="Picture 4" descr="dc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5" descr="dc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098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6" descr="dct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098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7" descr="dct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1336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4" name="Text Box 8"/>
          <p:cNvSpPr txBox="1">
            <a:spLocks noChangeArrowheads="1"/>
          </p:cNvSpPr>
          <p:nvPr/>
        </p:nvSpPr>
        <p:spPr bwMode="auto">
          <a:xfrm>
            <a:off x="609600" y="4495800"/>
            <a:ext cx="1065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U</a:t>
            </a:r>
            <a:r>
              <a:rPr lang="en-GB" altLang="en-US" sz="2400" baseline="30000"/>
              <a:t>T</a:t>
            </a:r>
            <a:r>
              <a:rPr lang="en-GB" altLang="en-US" sz="2400"/>
              <a:t>e(1)</a:t>
            </a:r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2819400" y="4572000"/>
            <a:ext cx="1065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U</a:t>
            </a:r>
            <a:r>
              <a:rPr lang="en-GB" altLang="en-US" sz="2400" baseline="30000"/>
              <a:t>T</a:t>
            </a:r>
            <a:r>
              <a:rPr lang="en-GB" altLang="en-US" sz="2400"/>
              <a:t>e(2)</a:t>
            </a:r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5105400" y="4572000"/>
            <a:ext cx="1065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U</a:t>
            </a:r>
            <a:r>
              <a:rPr lang="en-GB" altLang="en-US" sz="2400" baseline="30000"/>
              <a:t>T</a:t>
            </a:r>
            <a:r>
              <a:rPr lang="en-GB" altLang="en-US" sz="2400"/>
              <a:t>e(3)</a:t>
            </a:r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7467600" y="4572000"/>
            <a:ext cx="1065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U</a:t>
            </a:r>
            <a:r>
              <a:rPr lang="en-GB" altLang="en-US" sz="2400" baseline="30000"/>
              <a:t>T</a:t>
            </a:r>
            <a:r>
              <a:rPr lang="en-GB" altLang="en-US" sz="2400"/>
              <a:t>e(4)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1953</TotalTime>
  <Words>1094</Words>
  <Application>Microsoft Office PowerPoint</Application>
  <PresentationFormat>On-screen Show (4:3)</PresentationFormat>
  <Paragraphs>346</Paragraphs>
  <Slides>32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Cambria Math</vt:lpstr>
      <vt:lpstr>Tahoma</vt:lpstr>
      <vt:lpstr>Wingdings</vt:lpstr>
      <vt:lpstr>Blends</vt:lpstr>
      <vt:lpstr>Equation</vt:lpstr>
      <vt:lpstr>Research Methods</vt:lpstr>
      <vt:lpstr>Digital Images</vt:lpstr>
      <vt:lpstr>Size of Images</vt:lpstr>
      <vt:lpstr>Image Compression</vt:lpstr>
      <vt:lpstr>Why is Compression Possible?</vt:lpstr>
      <vt:lpstr>Measurement Space</vt:lpstr>
      <vt:lpstr>Strategy for Compression</vt:lpstr>
      <vt:lpstr>Discrete Cosine Transform</vt:lpstr>
      <vt:lpstr>Basis Images for the DCT</vt:lpstr>
      <vt:lpstr>Example of Compression using DCT</vt:lpstr>
      <vt:lpstr>Histogram of a DCT Coefficient</vt:lpstr>
      <vt:lpstr>Sparseness of the DCT Coefficients</vt:lpstr>
      <vt:lpstr>Linear Classification</vt:lpstr>
      <vt:lpstr>Projection to a Line</vt:lpstr>
      <vt:lpstr>Fisher Linear Discriminant</vt:lpstr>
      <vt:lpstr>Maximise Ratio of Variances</vt:lpstr>
      <vt:lpstr>Two Classes of Edges</vt:lpstr>
      <vt:lpstr>Projections Onto a 1-Dimensional FLD</vt:lpstr>
      <vt:lpstr>Discrete Distribution</vt:lpstr>
      <vt:lpstr>Interpretations</vt:lpstr>
      <vt:lpstr>Terminology</vt:lpstr>
      <vt:lpstr>Example</vt:lpstr>
      <vt:lpstr>Example of a Conditional Probability</vt:lpstr>
      <vt:lpstr>Independent Events</vt:lpstr>
      <vt:lpstr>Bayes Theorem</vt:lpstr>
      <vt:lpstr>Probability Density Function</vt:lpstr>
      <vt:lpstr>The Gaussian PDF</vt:lpstr>
      <vt:lpstr>Estimation of Parameters</vt:lpstr>
      <vt:lpstr>Gaussian pdf in 2D</vt:lpstr>
      <vt:lpstr>Bayes Theorem for Parameter Estimation</vt:lpstr>
      <vt:lpstr>Classification Problem</vt:lpstr>
      <vt:lpstr>Bayes Solution</vt:lpstr>
    </vt:vector>
  </TitlesOfParts>
  <Company>Samsung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creator>sjmaybank</dc:creator>
  <cp:lastModifiedBy>Steve Maybank</cp:lastModifiedBy>
  <cp:revision>105</cp:revision>
  <cp:lastPrinted>2017-11-06T09:51:04Z</cp:lastPrinted>
  <dcterms:created xsi:type="dcterms:W3CDTF">2004-01-12T10:17:52Z</dcterms:created>
  <dcterms:modified xsi:type="dcterms:W3CDTF">2017-11-06T12:17:56Z</dcterms:modified>
</cp:coreProperties>
</file>