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84" r:id="rId2"/>
    <p:sldId id="345" r:id="rId3"/>
    <p:sldId id="359" r:id="rId4"/>
    <p:sldId id="358" r:id="rId5"/>
    <p:sldId id="347" r:id="rId6"/>
    <p:sldId id="360" r:id="rId7"/>
    <p:sldId id="361" r:id="rId8"/>
    <p:sldId id="362" r:id="rId9"/>
    <p:sldId id="348" r:id="rId10"/>
    <p:sldId id="349" r:id="rId11"/>
    <p:sldId id="351" r:id="rId12"/>
    <p:sldId id="363" r:id="rId13"/>
    <p:sldId id="352" r:id="rId14"/>
    <p:sldId id="353" r:id="rId15"/>
    <p:sldId id="354" r:id="rId16"/>
    <p:sldId id="355" r:id="rId17"/>
    <p:sldId id="356" r:id="rId18"/>
    <p:sldId id="357" r:id="rId19"/>
    <p:sldId id="368" r:id="rId20"/>
    <p:sldId id="369" r:id="rId21"/>
    <p:sldId id="372" r:id="rId22"/>
    <p:sldId id="367" r:id="rId23"/>
    <p:sldId id="366" r:id="rId24"/>
    <p:sldId id="370" r:id="rId25"/>
    <p:sldId id="371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0"/>
            <a:ext cx="2946188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575"/>
            <a:ext cx="2946189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575"/>
            <a:ext cx="2946188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91746B5-5A7A-4B7E-96B9-D6230EC0D2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27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98" y="4715788"/>
            <a:ext cx="4987079" cy="44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575"/>
            <a:ext cx="2946189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575"/>
            <a:ext cx="2946188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A867D2D-E003-4131-A879-B44182AA72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932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6B475A-6BFD-43BA-B3C0-E9024B8E6F49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7713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887" y="4715788"/>
            <a:ext cx="4983903" cy="4463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58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0A821F-6EC3-440D-8533-A1EF91ABF29A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52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B53E19-9733-47C4-A104-122106DABE5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78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49D67C-C137-4031-A850-04FB5586AA51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12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20AC6A-A189-4F83-8EEF-D5650FA4B6E0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48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C06A94-3D9E-4FB8-B3C3-548ADFA0FAC7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4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E3A283-00D5-4979-8300-6CAB688CCDB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95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E3A283-00D5-4979-8300-6CAB688CCDB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55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389C0E-8C44-47DC-9B70-1DB793AB320C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9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5C82C7-4879-4E3D-B8E7-C1F8755917A1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0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90AEC7-348F-44A9-916C-05C19E76B3EA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2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1C7ECF-C2B2-4349-A2B4-3861B0DF5E59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1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60187A-BDC5-4E9A-AFF1-5B7BC69482FE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6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94C29A-8B47-4881-8CD6-3ADDCD329DBB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3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BD4E41-DD1D-4ED8-B6EF-A88117828BAF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96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AD0FAB-9E71-4D0C-A645-76972B542AB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CBE6EC-8A66-4338-A1C6-FAFA51A41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6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21E4-BA1D-4272-BDEA-7F4C8C273B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70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B3EDD-B302-4566-9789-D54906115F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047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97CD3-724C-40DB-9401-A0BA3046C8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59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7B835-9BA4-4307-98C6-18C403434C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532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41B98-AB10-44F3-AEE6-FF58B37B5E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3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32440-50FE-44F1-9040-60A525303C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910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EC60E-3525-4207-A1FA-30D433221C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DBA06-26C8-481D-882F-DB2F639BEA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57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3B05D-595C-4EFD-97AA-E02FB84608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82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2666D-BFBD-4EBE-8A88-D56AC31586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69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2467B-DD65-4252-A0C2-B74482FE9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6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2F416-06CE-467B-BF4D-F59118CBCA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51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65D9C-70BB-4D4E-BA47-143F63DF08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40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E3903-408B-4A09-897B-07C6C35606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74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16th February 2010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AC926B-E3F2-4C5B-861B-54E47BF9E0C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24th </a:t>
            </a:r>
            <a:r>
              <a:rPr lang="en-US" altLang="en-US" sz="1400" dirty="0" smtClean="0"/>
              <a:t>March </a:t>
            </a:r>
            <a:r>
              <a:rPr lang="en-US" altLang="en-US" sz="1400" dirty="0" smtClean="0"/>
              <a:t>2020</a:t>
            </a:r>
            <a:endParaRPr lang="en-GB" altLang="en-US" sz="14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2324B91-C64D-421A-8CBA-EEEA47F38EE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Department of Computer Science and Information Systems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Lecturer: Steve Maybank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>
                <a:hlinkClick r:id="rId3"/>
              </a:rPr>
              <a:t>sjmaybank@dcs.bbk.ac.uk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Spring </a:t>
            </a:r>
            <a:r>
              <a:rPr lang="en-GB" altLang="en-US" sz="2000" dirty="0" smtClean="0"/>
              <a:t>2020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11a: Relational Operations</a:t>
            </a:r>
            <a:endParaRPr lang="en-GB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229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963A58-ED65-4421-8666-F5F42835B91E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JOIN and then PROJECT</a:t>
            </a:r>
            <a:endParaRPr lang="en-US" altLang="en-US" smtClean="0"/>
          </a:p>
        </p:txBody>
      </p:sp>
      <p:graphicFrame>
        <p:nvGraphicFramePr>
          <p:cNvPr id="284758" name="Group 8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1293057"/>
              </p:ext>
            </p:extLst>
          </p:nvPr>
        </p:nvGraphicFramePr>
        <p:xfrm>
          <a:off x="179388" y="3068638"/>
          <a:ext cx="6408737" cy="2468718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4804" name="Group 132"/>
          <p:cNvGraphicFramePr>
            <a:graphicFrameLocks noGrp="1"/>
          </p:cNvGraphicFramePr>
          <p:nvPr>
            <p:ph sz="quarter" idx="2"/>
          </p:nvPr>
        </p:nvGraphicFramePr>
        <p:xfrm>
          <a:off x="0" y="2492375"/>
          <a:ext cx="6443663" cy="474663"/>
        </p:xfrm>
        <a:graphic>
          <a:graphicData uri="http://schemas.openxmlformats.org/drawingml/2006/table">
            <a:tbl>
              <a:tblPr/>
              <a:tblGrid>
                <a:gridCol w="82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O.Num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O.CNum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O.Prc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O.Prd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C.Num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C.Name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33" name="Group 61"/>
          <p:cNvGraphicFramePr>
            <a:graphicFrameLocks noGrp="1"/>
          </p:cNvGraphicFramePr>
          <p:nvPr>
            <p:ph sz="quarter" idx="3"/>
          </p:nvPr>
        </p:nvGraphicFramePr>
        <p:xfrm>
          <a:off x="7019925" y="3573463"/>
          <a:ext cx="1800225" cy="1230312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66" name="Text Box 75"/>
          <p:cNvSpPr txBox="1">
            <a:spLocks noChangeArrowheads="1"/>
          </p:cNvSpPr>
          <p:nvPr/>
        </p:nvSpPr>
        <p:spPr bwMode="auto">
          <a:xfrm>
            <a:off x="1042988" y="1844675"/>
            <a:ext cx="656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TEMP &lt;- JOIN O and C where O.CNum=C.Num</a:t>
            </a:r>
            <a:endParaRPr lang="en-US" altLang="en-US" sz="2400"/>
          </a:p>
        </p:txBody>
      </p:sp>
      <p:sp>
        <p:nvSpPr>
          <p:cNvPr id="12367" name="Text Box 76"/>
          <p:cNvSpPr txBox="1">
            <a:spLocks noChangeArrowheads="1"/>
          </p:cNvSpPr>
          <p:nvPr/>
        </p:nvSpPr>
        <p:spPr bwMode="auto">
          <a:xfrm>
            <a:off x="7524750" y="2420938"/>
            <a:ext cx="90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ANS3</a:t>
            </a:r>
            <a:endParaRPr lang="en-US" altLang="en-US" sz="2400"/>
          </a:p>
        </p:txBody>
      </p:sp>
      <p:graphicFrame>
        <p:nvGraphicFramePr>
          <p:cNvPr id="284809" name="Group 137"/>
          <p:cNvGraphicFramePr>
            <a:graphicFrameLocks noGrp="1"/>
          </p:cNvGraphicFramePr>
          <p:nvPr>
            <p:ph sz="quarter" idx="4"/>
          </p:nvPr>
        </p:nvGraphicFramePr>
        <p:xfrm>
          <a:off x="6948488" y="2997200"/>
          <a:ext cx="1871662" cy="50165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O.Num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C.Name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6" name="Text Box 85"/>
          <p:cNvSpPr txBox="1">
            <a:spLocks noChangeArrowheads="1"/>
          </p:cNvSpPr>
          <p:nvPr/>
        </p:nvSpPr>
        <p:spPr bwMode="auto">
          <a:xfrm>
            <a:off x="735013" y="5673725"/>
            <a:ext cx="631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ANS3&lt;-PROJECT O.Num, C.Name from TEMP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F4935B-3513-483A-BA22-FE04F95B3F4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SELECT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105622"/>
            <a:ext cx="7772400" cy="3051570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original relation is R1, the new relation created by SELECT is R2 and the conditions on the attribute values in R2 are c1,…</a:t>
            </a:r>
            <a:r>
              <a:rPr lang="en-GB" altLang="en-US" sz="2400" dirty="0" err="1" smtClean="0"/>
              <a:t>cn</a:t>
            </a:r>
            <a:endParaRPr lang="en-GB" altLang="en-US" sz="2400" dirty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>
              <a:sym typeface="Wingdings" panose="05000000000000000000" pitchFamily="2" charset="2"/>
            </a:endParaRP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ym typeface="Wingdings" panose="05000000000000000000" pitchFamily="2" charset="2"/>
              </a:rPr>
              <a:t>R2 &lt;- SELECT from R1 where c1,…, </a:t>
            </a:r>
            <a:r>
              <a:rPr lang="en-GB" altLang="en-US" sz="2400" dirty="0" err="1" smtClean="0">
                <a:sym typeface="Wingdings" panose="05000000000000000000" pitchFamily="2" charset="2"/>
              </a:rPr>
              <a:t>cn</a:t>
            </a:r>
            <a:endParaRPr lang="en-GB" altLang="en-US" sz="2400" dirty="0">
              <a:sym typeface="Wingdings" panose="05000000000000000000" pitchFamily="2" charset="2"/>
            </a:endParaRP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>
              <a:sym typeface="Wingdings" panose="05000000000000000000" pitchFamily="2" charset="2"/>
            </a:endParaRP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ym typeface="Wingdings" panose="05000000000000000000" pitchFamily="2" charset="2"/>
              </a:rPr>
              <a:t>Example:</a:t>
            </a:r>
            <a:endParaRPr lang="en-GB" altLang="en-US" sz="2400" dirty="0" smtClean="0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476375" y="5373688"/>
            <a:ext cx="685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ANS1 &lt;- SELECT from O where O.Product=‘Plate’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E8D4F87-1EEF-489E-9A0D-A417ED157157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PROJECT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2" y="2060848"/>
            <a:ext cx="8486775" cy="3024336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original relation is R1, the new relation created by PROJECT is R2 and the attributes projected to R2 are att1,…, attn.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R2 &lt;- PROJECT att1,…</a:t>
            </a:r>
            <a:r>
              <a:rPr lang="en-GB" altLang="en-US" sz="2400" dirty="0" err="1" smtClean="0"/>
              <a:t>attn</a:t>
            </a:r>
            <a:r>
              <a:rPr lang="en-GB" altLang="en-US" sz="2400" dirty="0" smtClean="0"/>
              <a:t> from R1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Example: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dirty="0" smtClean="0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619250" y="5229225"/>
            <a:ext cx="624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ANS2 &lt;- PROJECT O.Num, O.Product from O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3873C1-2F1A-415F-BE24-532979529D0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JOIN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348880"/>
            <a:ext cx="7355160" cy="28803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original relations are R1, R2, the new relation created by JOIN is R3 and the conditions on the attribute values in R3 are c1,…</a:t>
            </a:r>
            <a:r>
              <a:rPr lang="en-GB" altLang="en-US" sz="2400" dirty="0" err="1" smtClean="0"/>
              <a:t>cn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R3 &lt;- JOIN R1 and R2 where c1,…, </a:t>
            </a:r>
            <a:r>
              <a:rPr lang="en-GB" altLang="en-US" sz="2400" dirty="0" err="1" smtClean="0"/>
              <a:t>cn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Example: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dirty="0" smtClean="0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619250" y="5373688"/>
            <a:ext cx="607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Temp &lt;- JOIN O, C where O.CNum=C.Num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C94FCE0-ACA6-4FA4-BA0A-B41BEA607F5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Second Example of JOIN</a:t>
            </a:r>
            <a:endParaRPr lang="en-US" alt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9347" y="2260650"/>
            <a:ext cx="7061200" cy="10795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R3 &lt;- JOIN O and C where </a:t>
            </a:r>
            <a:r>
              <a:rPr lang="en-GB" altLang="en-US" sz="2400" dirty="0" err="1" smtClean="0"/>
              <a:t>O.Price</a:t>
            </a:r>
            <a:r>
              <a:rPr lang="en-GB" altLang="en-US" sz="2400" dirty="0" smtClean="0"/>
              <a:t>&gt;£1500 and </a:t>
            </a:r>
            <a:r>
              <a:rPr lang="en-GB" altLang="en-US" sz="2400" dirty="0" err="1" smtClean="0"/>
              <a:t>O.CNum</a:t>
            </a:r>
            <a:r>
              <a:rPr lang="en-GB" altLang="en-US" sz="2400" dirty="0" smtClean="0"/>
              <a:t>=</a:t>
            </a:r>
            <a:r>
              <a:rPr lang="en-GB" altLang="en-US" sz="2400" dirty="0" err="1" smtClean="0"/>
              <a:t>C.Num</a:t>
            </a:r>
            <a:endParaRPr lang="en-US" altLang="en-US" sz="2400" dirty="0" smtClean="0"/>
          </a:p>
        </p:txBody>
      </p:sp>
      <p:graphicFrame>
        <p:nvGraphicFramePr>
          <p:cNvPr id="292868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48489339"/>
              </p:ext>
            </p:extLst>
          </p:nvPr>
        </p:nvGraphicFramePr>
        <p:xfrm>
          <a:off x="1042988" y="4724400"/>
          <a:ext cx="7200900" cy="1279776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2943" name="Group 79"/>
          <p:cNvGraphicFramePr>
            <a:graphicFrameLocks noGrp="1"/>
          </p:cNvGraphicFramePr>
          <p:nvPr>
            <p:ph sz="quarter" idx="3"/>
          </p:nvPr>
        </p:nvGraphicFramePr>
        <p:xfrm>
          <a:off x="827088" y="3860800"/>
          <a:ext cx="7200900" cy="647700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O.Prc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O.Prd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C.Name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C.A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40" name="Text Box 53"/>
          <p:cNvSpPr txBox="1">
            <a:spLocks noChangeArrowheads="1"/>
          </p:cNvSpPr>
          <p:nvPr/>
        </p:nvSpPr>
        <p:spPr bwMode="auto">
          <a:xfrm>
            <a:off x="4500563" y="32131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R3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48C4E4D-896B-4915-9C1F-6629AC85E345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Join and Keys</a:t>
            </a:r>
            <a:endParaRPr lang="en-US" altLang="en-US" smtClean="0"/>
          </a:p>
        </p:txBody>
      </p:sp>
      <p:graphicFrame>
        <p:nvGraphicFramePr>
          <p:cNvPr id="294915" name="Group 3"/>
          <p:cNvGraphicFramePr>
            <a:graphicFrameLocks noGrp="1"/>
          </p:cNvGraphicFramePr>
          <p:nvPr>
            <p:ph sz="quarter" idx="1"/>
          </p:nvPr>
        </p:nvGraphicFramePr>
        <p:xfrm>
          <a:off x="395288" y="2997200"/>
          <a:ext cx="3313112" cy="865188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4929" name="Group 17"/>
          <p:cNvGraphicFramePr>
            <a:graphicFrameLocks noGrp="1"/>
          </p:cNvGraphicFramePr>
          <p:nvPr>
            <p:ph sz="quarter" idx="2"/>
          </p:nvPr>
        </p:nvGraphicFramePr>
        <p:xfrm>
          <a:off x="395288" y="2205038"/>
          <a:ext cx="3313112" cy="701675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foreign 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4939" name="Group 27"/>
          <p:cNvGraphicFramePr>
            <a:graphicFrameLocks noGrp="1"/>
          </p:cNvGraphicFramePr>
          <p:nvPr>
            <p:ph sz="quarter" idx="3"/>
          </p:nvPr>
        </p:nvGraphicFramePr>
        <p:xfrm>
          <a:off x="5292725" y="2276475"/>
          <a:ext cx="1944688" cy="431800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4947" name="Group 35"/>
          <p:cNvGraphicFramePr>
            <a:graphicFrameLocks noGrp="1"/>
          </p:cNvGraphicFramePr>
          <p:nvPr>
            <p:ph sz="quarter" idx="4"/>
          </p:nvPr>
        </p:nvGraphicFramePr>
        <p:xfrm>
          <a:off x="5292725" y="2781300"/>
          <a:ext cx="1943100" cy="863600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56" name="Text Box 46"/>
          <p:cNvSpPr txBox="1">
            <a:spLocks noChangeArrowheads="1"/>
          </p:cNvSpPr>
          <p:nvPr/>
        </p:nvSpPr>
        <p:spPr bwMode="auto">
          <a:xfrm>
            <a:off x="6011863" y="17732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B</a:t>
            </a:r>
            <a:endParaRPr lang="en-US" altLang="en-US" sz="2400"/>
          </a:p>
        </p:txBody>
      </p:sp>
      <p:sp>
        <p:nvSpPr>
          <p:cNvPr id="17457" name="Text Box 47"/>
          <p:cNvSpPr txBox="1">
            <a:spLocks noChangeArrowheads="1"/>
          </p:cNvSpPr>
          <p:nvPr/>
        </p:nvSpPr>
        <p:spPr bwMode="auto">
          <a:xfrm>
            <a:off x="1835150" y="1773238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</a:t>
            </a:r>
            <a:endParaRPr lang="en-US" altLang="en-US" sz="2400"/>
          </a:p>
        </p:txBody>
      </p:sp>
      <p:sp>
        <p:nvSpPr>
          <p:cNvPr id="17458" name="Text Box 48"/>
          <p:cNvSpPr txBox="1">
            <a:spLocks noChangeArrowheads="1"/>
          </p:cNvSpPr>
          <p:nvPr/>
        </p:nvSpPr>
        <p:spPr bwMode="auto">
          <a:xfrm>
            <a:off x="1403350" y="3933825"/>
            <a:ext cx="644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C &lt;- JOIN A and B where </a:t>
            </a:r>
            <a:r>
              <a:rPr lang="en-GB" altLang="en-US" sz="2400" dirty="0" err="1"/>
              <a:t>A.foreign</a:t>
            </a:r>
            <a:r>
              <a:rPr lang="en-GB" altLang="en-US" sz="2400" dirty="0"/>
              <a:t> key=</a:t>
            </a:r>
            <a:r>
              <a:rPr lang="en-GB" altLang="en-US" sz="2400" dirty="0" err="1"/>
              <a:t>B.key</a:t>
            </a:r>
            <a:endParaRPr lang="en-US" altLang="en-US" sz="2400" dirty="0"/>
          </a:p>
        </p:txBody>
      </p:sp>
      <p:graphicFrame>
        <p:nvGraphicFramePr>
          <p:cNvPr id="294961" name="Group 49"/>
          <p:cNvGraphicFramePr>
            <a:graphicFrameLocks noGrp="1"/>
          </p:cNvGraphicFramePr>
          <p:nvPr/>
        </p:nvGraphicFramePr>
        <p:xfrm>
          <a:off x="1619250" y="5373688"/>
          <a:ext cx="6096000" cy="90170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5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4981" name="Group 69"/>
          <p:cNvGraphicFramePr>
            <a:graphicFrameLocks noGrp="1"/>
          </p:cNvGraphicFramePr>
          <p:nvPr/>
        </p:nvGraphicFramePr>
        <p:xfrm>
          <a:off x="1619250" y="4581525"/>
          <a:ext cx="6096000" cy="701675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A.Foreign 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A.data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B.key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B.data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93" name="Text Box 83"/>
          <p:cNvSpPr txBox="1">
            <a:spLocks noChangeArrowheads="1"/>
          </p:cNvSpPr>
          <p:nvPr/>
        </p:nvSpPr>
        <p:spPr bwMode="auto">
          <a:xfrm>
            <a:off x="1042988" y="5084763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cf. Brookshear, Section 9.2</a:t>
            </a:r>
          </a:p>
        </p:txBody>
      </p:sp>
      <p:sp>
        <p:nvSpPr>
          <p:cNvPr id="184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CC1DF5-7874-4910-8AF5-671DA80E4B0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Symmetries</a:t>
            </a:r>
            <a:endParaRPr lang="en-US" altLang="en-US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20775" y="2400797"/>
            <a:ext cx="7566025" cy="979487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A relation does not specify the order of the attributes or the order of the tuples</a:t>
            </a:r>
            <a:endParaRPr lang="en-US" altLang="en-US" sz="2400" dirty="0" smtClean="0"/>
          </a:p>
        </p:txBody>
      </p:sp>
      <p:graphicFrame>
        <p:nvGraphicFramePr>
          <p:cNvPr id="354308" name="Group 4"/>
          <p:cNvGraphicFramePr>
            <a:graphicFrameLocks noGrp="1"/>
          </p:cNvGraphicFramePr>
          <p:nvPr>
            <p:ph sz="quarter" idx="2"/>
          </p:nvPr>
        </p:nvGraphicFramePr>
        <p:xfrm>
          <a:off x="539750" y="4005263"/>
          <a:ext cx="3168650" cy="17287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7" name="Text Box 22"/>
          <p:cNvSpPr txBox="1">
            <a:spLocks noChangeArrowheads="1"/>
          </p:cNvSpPr>
          <p:nvPr/>
        </p:nvSpPr>
        <p:spPr bwMode="auto">
          <a:xfrm>
            <a:off x="3995738" y="4292600"/>
            <a:ext cx="9921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is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same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as</a:t>
            </a:r>
            <a:endParaRPr lang="en-US" altLang="en-US" sz="2400"/>
          </a:p>
        </p:txBody>
      </p:sp>
      <p:graphicFrame>
        <p:nvGraphicFramePr>
          <p:cNvPr id="354327" name="Group 23"/>
          <p:cNvGraphicFramePr>
            <a:graphicFrameLocks noGrp="1"/>
          </p:cNvGraphicFramePr>
          <p:nvPr>
            <p:ph sz="quarter" idx="3"/>
          </p:nvPr>
        </p:nvGraphicFramePr>
        <p:xfrm>
          <a:off x="5292725" y="4076700"/>
          <a:ext cx="3168650" cy="1657351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6" name="Text Box 41"/>
          <p:cNvSpPr txBox="1">
            <a:spLocks noChangeArrowheads="1"/>
          </p:cNvSpPr>
          <p:nvPr/>
        </p:nvSpPr>
        <p:spPr bwMode="auto">
          <a:xfrm>
            <a:off x="1763713" y="34290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</a:t>
            </a:r>
            <a:endParaRPr lang="en-US" altLang="en-US" sz="2400"/>
          </a:p>
        </p:txBody>
      </p:sp>
      <p:sp>
        <p:nvSpPr>
          <p:cNvPr id="18477" name="Text Box 42"/>
          <p:cNvSpPr txBox="1">
            <a:spLocks noChangeArrowheads="1"/>
          </p:cNvSpPr>
          <p:nvPr/>
        </p:nvSpPr>
        <p:spPr bwMode="auto">
          <a:xfrm>
            <a:off x="6659563" y="34290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cf. Brookshear, Section 9.2</a:t>
            </a: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FABF5C-CE28-46A6-B32B-7439D924424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Repeated Tuples</a:t>
            </a:r>
            <a:endParaRPr lang="en-US" alt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205038"/>
            <a:ext cx="7416800" cy="576262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A relation cannot have repeated tuples</a:t>
            </a:r>
            <a:endParaRPr lang="en-US" altLang="en-US" sz="2400" dirty="0" smtClean="0"/>
          </a:p>
        </p:txBody>
      </p:sp>
      <p:graphicFrame>
        <p:nvGraphicFramePr>
          <p:cNvPr id="356356" name="Group 4"/>
          <p:cNvGraphicFramePr>
            <a:graphicFrameLocks noGrp="1"/>
          </p:cNvGraphicFramePr>
          <p:nvPr>
            <p:ph sz="half" idx="2"/>
          </p:nvPr>
        </p:nvGraphicFramePr>
        <p:xfrm>
          <a:off x="755650" y="3213100"/>
          <a:ext cx="3810000" cy="2562224"/>
        </p:xfrm>
        <a:graphic>
          <a:graphicData uri="http://schemas.openxmlformats.org/drawingml/2006/table">
            <a:tbl>
              <a:tblPr/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5" name="Text Box 26"/>
          <p:cNvSpPr txBox="1">
            <a:spLocks noChangeArrowheads="1"/>
          </p:cNvSpPr>
          <p:nvPr/>
        </p:nvSpPr>
        <p:spPr bwMode="auto">
          <a:xfrm>
            <a:off x="5148263" y="4076700"/>
            <a:ext cx="2824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Not a relation in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relational database.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5F244F-F624-4057-8A54-3E10B494094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Attributes in Different Relations</a:t>
            </a:r>
            <a:endParaRPr lang="en-US" altLang="en-US" sz="400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093" y="2924944"/>
            <a:ext cx="7129463" cy="2448346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An attribute of a given relation is not an attribute of any other relation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E.g. </a:t>
            </a:r>
            <a:r>
              <a:rPr lang="en-GB" altLang="en-US" sz="2400" dirty="0" err="1" smtClean="0"/>
              <a:t>O.CNum</a:t>
            </a:r>
            <a:r>
              <a:rPr lang="en-GB" altLang="en-US" sz="2400" dirty="0" smtClean="0"/>
              <a:t> is a </a:t>
            </a:r>
            <a:r>
              <a:rPr lang="en-GB" altLang="en-US" sz="2400" i="1" dirty="0" smtClean="0"/>
              <a:t>different</a:t>
            </a:r>
            <a:r>
              <a:rPr lang="en-GB" altLang="en-US" sz="2400" dirty="0" smtClean="0"/>
              <a:t> attribute from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</a:t>
            </a:r>
            <a:r>
              <a:rPr lang="en-GB" altLang="en-US" sz="2400" dirty="0" err="1" smtClean="0"/>
              <a:t>C.Num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Ch. 9, problem 12</a:t>
            </a: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DE20F5-3EFF-43DE-A039-609B312D33BD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Problem 1</a:t>
            </a:r>
            <a:endParaRPr lang="en-US" altLang="en-US" dirty="0" smtClean="0"/>
          </a:p>
        </p:txBody>
      </p:sp>
      <p:graphicFrame>
        <p:nvGraphicFramePr>
          <p:cNvPr id="372913" name="Group 177"/>
          <p:cNvGraphicFramePr>
            <a:graphicFrameLocks noGrp="1"/>
          </p:cNvGraphicFramePr>
          <p:nvPr>
            <p:ph sz="half" idx="2"/>
          </p:nvPr>
        </p:nvGraphicFramePr>
        <p:xfrm>
          <a:off x="5940425" y="3573463"/>
          <a:ext cx="720725" cy="754063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69" name="Text Box 4"/>
          <p:cNvSpPr txBox="1">
            <a:spLocks noChangeArrowheads="1"/>
          </p:cNvSpPr>
          <p:nvPr/>
        </p:nvSpPr>
        <p:spPr bwMode="auto">
          <a:xfrm>
            <a:off x="950913" y="2076450"/>
            <a:ext cx="718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In terms of the relations shown below, what is the appearance of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relation RESULT after executing each of these instructions?</a:t>
            </a:r>
            <a:endParaRPr lang="en-US" altLang="en-US" sz="1800" dirty="0"/>
          </a:p>
        </p:txBody>
      </p:sp>
      <p:sp>
        <p:nvSpPr>
          <p:cNvPr id="23570" name="Text Box 5"/>
          <p:cNvSpPr txBox="1">
            <a:spLocks noChangeArrowheads="1"/>
          </p:cNvSpPr>
          <p:nvPr/>
        </p:nvSpPr>
        <p:spPr bwMode="auto">
          <a:xfrm>
            <a:off x="1835150" y="2708275"/>
            <a:ext cx="1390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</a:t>
            </a:r>
            <a:r>
              <a:rPr lang="en-GB" altLang="en-US" sz="1800"/>
              <a:t>X relation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U     V     W</a:t>
            </a:r>
            <a:endParaRPr lang="en-US" altLang="en-US" sz="1800"/>
          </a:p>
        </p:txBody>
      </p:sp>
      <p:graphicFrame>
        <p:nvGraphicFramePr>
          <p:cNvPr id="372907" name="Group 171"/>
          <p:cNvGraphicFramePr>
            <a:graphicFrameLocks noGrp="1"/>
          </p:cNvGraphicFramePr>
          <p:nvPr>
            <p:ph sz="half" idx="1"/>
          </p:nvPr>
        </p:nvGraphicFramePr>
        <p:xfrm>
          <a:off x="1835150" y="3500438"/>
          <a:ext cx="1368425" cy="124142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89" name="Text Box 162"/>
          <p:cNvSpPr txBox="1">
            <a:spLocks noChangeArrowheads="1"/>
          </p:cNvSpPr>
          <p:nvPr/>
        </p:nvSpPr>
        <p:spPr bwMode="auto">
          <a:xfrm>
            <a:off x="5724525" y="2924175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Y relation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R   S</a:t>
            </a:r>
            <a:endParaRPr lang="en-US" altLang="en-US" sz="1800"/>
          </a:p>
        </p:txBody>
      </p:sp>
      <p:sp>
        <p:nvSpPr>
          <p:cNvPr id="23590" name="Text Box 178"/>
          <p:cNvSpPr txBox="1">
            <a:spLocks noChangeArrowheads="1"/>
          </p:cNvSpPr>
          <p:nvPr/>
        </p:nvSpPr>
        <p:spPr bwMode="auto">
          <a:xfrm>
            <a:off x="1619250" y="5013325"/>
            <a:ext cx="56594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GB" altLang="en-US" sz="2000" dirty="0"/>
              <a:t>RESULT &lt;- PROJECT W from 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GB" altLang="en-US" sz="2000" dirty="0"/>
              <a:t>RESULT &lt;- SELECT from X where W=5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GB" altLang="en-US" sz="2000" dirty="0"/>
              <a:t>RESULT &lt;- PROJECT S from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GB" altLang="en-US" sz="2000" dirty="0"/>
              <a:t>RESULT &lt;- JOIN X and Y where X.W&gt;= Y.R.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08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BD69072-D475-4B30-8506-BD7CCEFB272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Database Queries</a:t>
            </a:r>
            <a:endParaRPr lang="en-US" alt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772400" cy="1944688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Show all orders for plate.</a:t>
            </a:r>
          </a:p>
          <a:p>
            <a:pPr eaLnBrk="1" hangingPunct="1"/>
            <a:r>
              <a:rPr lang="en-GB" altLang="en-US" sz="2400" dirty="0" smtClean="0"/>
              <a:t>Show all order numbers and the associated products.</a:t>
            </a:r>
          </a:p>
          <a:p>
            <a:pPr eaLnBrk="1" hangingPunct="1"/>
            <a:r>
              <a:rPr lang="en-GB" altLang="en-US" sz="2400" dirty="0" smtClean="0"/>
              <a:t>Show all order numbers and the associated company names.</a:t>
            </a:r>
            <a:endParaRPr lang="en-US" altLang="en-US" sz="2400" dirty="0" smtClean="0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4292600"/>
            <a:ext cx="78216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In the relational model the answers are always relations, </a:t>
            </a:r>
            <a:r>
              <a:rPr lang="en-GB" altLang="en-US" sz="2400" dirty="0" err="1"/>
              <a:t>ie</a:t>
            </a:r>
            <a:r>
              <a:rPr lang="en-GB" altLang="en-US" sz="2400" dirty="0"/>
              <a:t>. tables.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Can the answers to database queries be found in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systematic way?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88" y="5050431"/>
            <a:ext cx="7772400" cy="122413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marL="342900" lvl="6" indent="-342900" eaLnBrk="0" hangingPunct="0">
              <a:buClr>
                <a:schemeClr val="folHlink"/>
              </a:buClr>
              <a:buSzPct val="60000"/>
              <a:defRPr/>
            </a:pPr>
            <a:r>
              <a:rPr lang="en-GB" sz="2400" dirty="0" smtClean="0"/>
              <a:t>Use select, project and join to answer  a) which </a:t>
            </a:r>
            <a:r>
              <a:rPr lang="en-GB" sz="2400" dirty="0" err="1" smtClean="0"/>
              <a:t>depts</a:t>
            </a:r>
            <a:r>
              <a:rPr lang="en-GB" sz="2400" dirty="0" smtClean="0"/>
              <a:t> (D) offer IT665? b) list all depts.; c) which </a:t>
            </a:r>
            <a:r>
              <a:rPr lang="en-GB" sz="2400" dirty="0" err="1" smtClean="0"/>
              <a:t>depts</a:t>
            </a:r>
            <a:r>
              <a:rPr lang="en-GB" sz="2400" dirty="0" smtClean="0"/>
              <a:t> offer 4 credit courses (C)?</a:t>
            </a:r>
            <a:endParaRPr lang="en-US" sz="2400" dirty="0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C7D58-27A5-4EFD-852C-40C35BFBA00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err="1" smtClean="0"/>
              <a:t>Brookshear</a:t>
            </a:r>
            <a:r>
              <a:rPr lang="en-GB" altLang="en-US" sz="1400" dirty="0" smtClean="0"/>
              <a:t>, </a:t>
            </a:r>
            <a:r>
              <a:rPr lang="en-GB" altLang="en-US" sz="1400" dirty="0" err="1" smtClean="0"/>
              <a:t>Ch</a:t>
            </a:r>
            <a:r>
              <a:rPr lang="en-GB" altLang="en-US" sz="1400" dirty="0" smtClean="0"/>
              <a:t> 9 rev. problem 13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71282"/>
              </p:ext>
            </p:extLst>
          </p:nvPr>
        </p:nvGraphicFramePr>
        <p:xfrm>
          <a:off x="1071240" y="2719493"/>
          <a:ext cx="2201044" cy="1112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Networks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IT655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Database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CS543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VLSI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EC653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66487"/>
              </p:ext>
            </p:extLst>
          </p:nvPr>
        </p:nvGraphicFramePr>
        <p:xfrm>
          <a:off x="1241289" y="2111689"/>
          <a:ext cx="186094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08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C.Name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C.ID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83448"/>
              </p:ext>
            </p:extLst>
          </p:nvPr>
        </p:nvGraphicFramePr>
        <p:xfrm>
          <a:off x="4283968" y="2714640"/>
          <a:ext cx="3096345" cy="2232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8">
                <a:tc>
                  <a:txBody>
                    <a:bodyPr/>
                    <a:lstStyle/>
                    <a:p>
                      <a:r>
                        <a:rPr lang="en-GB" dirty="0" smtClean="0"/>
                        <a:t>Computing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CS543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EC653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IT655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EC653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CS543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IT655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70621"/>
              </p:ext>
            </p:extLst>
          </p:nvPr>
        </p:nvGraphicFramePr>
        <p:xfrm>
          <a:off x="4283968" y="2106609"/>
          <a:ext cx="37444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D.Name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D.ID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D.Credits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BB </a:t>
            </a:r>
            <a:r>
              <a:rPr lang="en-GB" altLang="en-US" sz="1400" dirty="0" err="1" smtClean="0"/>
              <a:t>Ch</a:t>
            </a:r>
            <a:r>
              <a:rPr lang="en-GB" altLang="en-US" sz="1400" dirty="0" smtClean="0"/>
              <a:t> 9 Review Problem 10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5F244F-F624-4057-8A54-3E10B494094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dirty="0" smtClean="0"/>
              <a:t>Problem 3</a:t>
            </a:r>
            <a:endParaRPr lang="en-US" altLang="en-US" sz="4000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636912"/>
            <a:ext cx="6925916" cy="2736378"/>
          </a:xfrm>
        </p:spPr>
        <p:txBody>
          <a:bodyPr/>
          <a:lstStyle/>
          <a:p>
            <a:pPr marL="0" indent="0" eaLnBrk="1" hangingPunct="1"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To what extent is the order in which SELECT and PROJECT operations are applied to a relation significant? That is, under wh</a:t>
            </a:r>
            <a:r>
              <a:rPr lang="en-GB" altLang="en-US" sz="2400" dirty="0"/>
              <a:t>a</a:t>
            </a:r>
            <a:r>
              <a:rPr lang="en-GB" altLang="en-US" sz="2400" dirty="0" smtClean="0"/>
              <a:t>t conditions will Selecting and then Projecting produce the same results as first Projecting and then Selecting?</a:t>
            </a:r>
          </a:p>
        </p:txBody>
      </p:sp>
    </p:spTree>
    <p:extLst>
      <p:ext uri="{BB962C8B-B14F-4D97-AF65-F5344CB8AC3E}">
        <p14:creationId xmlns:p14="http://schemas.microsoft.com/office/powerpoint/2010/main" val="3354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Structured Query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564904"/>
            <a:ext cx="6336704" cy="3355503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marL="342900" lvl="6" indent="-342900" eaLnBrk="0" hangingPunct="0">
              <a:buClr>
                <a:schemeClr val="folHlink"/>
              </a:buClr>
              <a:buSzPct val="60000"/>
              <a:defRPr/>
            </a:pPr>
            <a:r>
              <a:rPr lang="en-GB" sz="2400" dirty="0" smtClean="0"/>
              <a:t>Standardised language for database queries originally developed and marketed by IBM.</a:t>
            </a:r>
          </a:p>
          <a:p>
            <a:pPr marL="342900" lvl="6" indent="-342900" eaLnBrk="0" hangingPunct="0">
              <a:buClr>
                <a:schemeClr val="folHlink"/>
              </a:buClr>
              <a:buSzPct val="60000"/>
              <a:defRPr/>
            </a:pPr>
            <a:endParaRPr lang="en-GB" sz="2400" dirty="0" smtClean="0"/>
          </a:p>
          <a:p>
            <a:pPr marL="342900" lvl="6" indent="-342900" eaLnBrk="0" hangingPunct="0">
              <a:buClr>
                <a:schemeClr val="folHlink"/>
              </a:buClr>
              <a:buSzPct val="60000"/>
              <a:defRPr/>
            </a:pPr>
            <a:r>
              <a:rPr lang="en-GB" sz="2400" dirty="0" smtClean="0"/>
              <a:t>An SQL command describes the required information. It does not specify how to obtain that information.</a:t>
            </a:r>
            <a:endParaRPr lang="en-US" sz="2400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C7D58-27A5-4EFD-852C-40C35BFBA00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21DCE0-0BF3-4AA4-9838-F01F25B7D211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SQL Statement 1</a:t>
            </a:r>
            <a:endParaRPr lang="en-US" alt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8837" y="2470878"/>
            <a:ext cx="3739307" cy="175222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SELECT </a:t>
            </a:r>
            <a:r>
              <a:rPr lang="en-GB" altLang="en-US" sz="2400" dirty="0" err="1" smtClean="0"/>
              <a:t>O.Num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C.Name</a:t>
            </a:r>
            <a:endParaRPr lang="en-GB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FROM O, 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WHERE </a:t>
            </a:r>
            <a:r>
              <a:rPr lang="en-GB" altLang="en-US" sz="2400" dirty="0" err="1" smtClean="0"/>
              <a:t>O.CNum</a:t>
            </a:r>
            <a:r>
              <a:rPr lang="en-GB" altLang="en-US" sz="2400" dirty="0" smtClean="0"/>
              <a:t>=</a:t>
            </a:r>
            <a:r>
              <a:rPr lang="en-GB" altLang="en-US" sz="2400" dirty="0" err="1" smtClean="0"/>
              <a:t>C.Num</a:t>
            </a:r>
            <a:endParaRPr lang="en-US" altLang="en-US" sz="2400" dirty="0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23528" y="4223101"/>
            <a:ext cx="851136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Interpretation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f</a:t>
            </a:r>
            <a:r>
              <a:rPr lang="en-GB" altLang="en-US" sz="2400" dirty="0" smtClean="0"/>
              <a:t>rom O, C: Join O and 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w</a:t>
            </a:r>
            <a:r>
              <a:rPr lang="en-GB" altLang="en-US" sz="2400" dirty="0" smtClean="0"/>
              <a:t>here </a:t>
            </a:r>
            <a:r>
              <a:rPr lang="en-GB" altLang="en-US" sz="2400" dirty="0" err="1" smtClean="0"/>
              <a:t>O.Cnum</a:t>
            </a:r>
            <a:r>
              <a:rPr lang="en-GB" altLang="en-US" sz="2400" dirty="0" smtClean="0"/>
              <a:t>=</a:t>
            </a:r>
            <a:r>
              <a:rPr lang="en-GB" altLang="en-US" sz="2400" dirty="0" err="1" smtClean="0"/>
              <a:t>C.Num</a:t>
            </a:r>
            <a:r>
              <a:rPr lang="en-GB" altLang="en-US" sz="2400" dirty="0" smtClean="0"/>
              <a:t>: retain tuples satisfying this condition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s</a:t>
            </a:r>
            <a:r>
              <a:rPr lang="en-GB" altLang="en-US" sz="2400" dirty="0" smtClean="0"/>
              <a:t>elect </a:t>
            </a:r>
            <a:r>
              <a:rPr lang="en-GB" altLang="en-US" sz="2400" dirty="0" err="1" smtClean="0"/>
              <a:t>O.Num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C.Name</a:t>
            </a:r>
            <a:r>
              <a:rPr lang="en-GB" altLang="en-US" sz="2400" dirty="0" smtClean="0"/>
              <a:t>: project, retaining these attributes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21DCE0-0BF3-4AA4-9838-F01F25B7D211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General Form</a:t>
            </a:r>
            <a:endParaRPr lang="en-US" alt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526809"/>
            <a:ext cx="5837237" cy="14639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SELECT &lt;attributes&gt;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FROM &lt;relations&gt;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WHERE &lt;conditions&gt;</a:t>
            </a:r>
            <a:endParaRPr lang="en-US" altLang="en-US" sz="2400" dirty="0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051720" y="4195435"/>
            <a:ext cx="26604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Interpretation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Join relations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Impose conditions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Project attributes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143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21DCE0-0BF3-4AA4-9838-F01F25B7D211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SQL Statement 2</a:t>
            </a:r>
            <a:endParaRPr lang="en-US" alt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837937"/>
            <a:ext cx="5837237" cy="124796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SELECT </a:t>
            </a:r>
            <a:r>
              <a:rPr lang="en-GB" altLang="en-US" sz="2400" dirty="0" err="1" smtClean="0"/>
              <a:t>O.Num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O.Price</a:t>
            </a:r>
            <a:endParaRPr lang="en-GB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FROM O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547664" y="4293096"/>
            <a:ext cx="4860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Interpretation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Project </a:t>
            </a:r>
            <a:r>
              <a:rPr lang="en-GB" altLang="en-US" sz="2400" dirty="0" err="1" smtClean="0"/>
              <a:t>O.Num</a:t>
            </a:r>
            <a:r>
              <a:rPr lang="en-GB" altLang="en-US" sz="2400" dirty="0" smtClean="0"/>
              <a:t> and </a:t>
            </a:r>
            <a:r>
              <a:rPr lang="en-GB" altLang="en-US" sz="2400" dirty="0" err="1" smtClean="0"/>
              <a:t>O.Price</a:t>
            </a:r>
            <a:r>
              <a:rPr lang="en-GB" altLang="en-US" sz="2400" dirty="0" smtClean="0"/>
              <a:t> from O</a:t>
            </a:r>
          </a:p>
        </p:txBody>
      </p:sp>
    </p:spTree>
    <p:extLst>
      <p:ext uri="{BB962C8B-B14F-4D97-AF65-F5344CB8AC3E}">
        <p14:creationId xmlns:p14="http://schemas.microsoft.com/office/powerpoint/2010/main" val="5575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07AD064-E61F-4FDD-8622-4A4E811D5975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Relational Operations</a:t>
            </a:r>
            <a:endParaRPr lang="en-US" alt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438400"/>
            <a:ext cx="7772400" cy="300682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The answers to database queries are obtained using the relational operations</a:t>
            </a:r>
          </a:p>
          <a:p>
            <a:pPr eaLnBrk="1" hangingPunct="1"/>
            <a:r>
              <a:rPr lang="en-GB" altLang="en-US" sz="2400" dirty="0" smtClean="0"/>
              <a:t>SELECT</a:t>
            </a:r>
          </a:p>
          <a:p>
            <a:pPr eaLnBrk="1" hangingPunct="1"/>
            <a:r>
              <a:rPr lang="en-GB" altLang="en-US" sz="2400" dirty="0" smtClean="0"/>
              <a:t>PROJECT</a:t>
            </a:r>
          </a:p>
          <a:p>
            <a:pPr eaLnBrk="1" hangingPunct="1"/>
            <a:r>
              <a:rPr lang="en-GB" altLang="en-US" sz="2400" dirty="0" smtClean="0"/>
              <a:t>JOIN</a:t>
            </a:r>
          </a:p>
          <a:p>
            <a:pPr eaLnBrk="1" hangingPunct="1"/>
            <a:r>
              <a:rPr lang="en-GB" altLang="en-US" sz="2400" dirty="0" smtClean="0"/>
              <a:t>These operations produce new relations from old ones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614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B90DA-4266-4D49-AFFA-3C3DBD4F6763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Relational Database</a:t>
            </a:r>
            <a:endParaRPr lang="en-US" altLang="en-US" smtClean="0"/>
          </a:p>
        </p:txBody>
      </p:sp>
      <p:graphicFrame>
        <p:nvGraphicFramePr>
          <p:cNvPr id="360451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3163676"/>
              </p:ext>
            </p:extLst>
          </p:nvPr>
        </p:nvGraphicFramePr>
        <p:xfrm>
          <a:off x="468313" y="3284538"/>
          <a:ext cx="4032250" cy="1230312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0477" name="Group 29"/>
          <p:cNvGraphicFramePr>
            <a:graphicFrameLocks noGrp="1"/>
          </p:cNvGraphicFramePr>
          <p:nvPr>
            <p:ph sz="quarter" idx="2"/>
          </p:nvPr>
        </p:nvGraphicFramePr>
        <p:xfrm>
          <a:off x="5003800" y="2997200"/>
          <a:ext cx="3960813" cy="1709782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0533" name="Group 85"/>
          <p:cNvGraphicFramePr>
            <a:graphicFrameLocks noGrp="1"/>
          </p:cNvGraphicFramePr>
          <p:nvPr>
            <p:ph sz="quarter" idx="3"/>
          </p:nvPr>
        </p:nvGraphicFramePr>
        <p:xfrm>
          <a:off x="323850" y="2492375"/>
          <a:ext cx="4321175" cy="649288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08" name="Text Box 61"/>
          <p:cNvSpPr txBox="1">
            <a:spLocks noChangeArrowheads="1"/>
          </p:cNvSpPr>
          <p:nvPr/>
        </p:nvSpPr>
        <p:spPr bwMode="auto">
          <a:xfrm>
            <a:off x="2051050" y="1989138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O</a:t>
            </a:r>
            <a:endParaRPr lang="en-US" altLang="en-US" sz="2400"/>
          </a:p>
        </p:txBody>
      </p:sp>
      <p:sp>
        <p:nvSpPr>
          <p:cNvPr id="6209" name="Text Box 62"/>
          <p:cNvSpPr txBox="1">
            <a:spLocks noChangeArrowheads="1"/>
          </p:cNvSpPr>
          <p:nvPr/>
        </p:nvSpPr>
        <p:spPr bwMode="auto">
          <a:xfrm>
            <a:off x="6659563" y="1989138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</a:t>
            </a:r>
            <a:endParaRPr lang="en-US" altLang="en-US" sz="2400"/>
          </a:p>
        </p:txBody>
      </p:sp>
      <p:graphicFrame>
        <p:nvGraphicFramePr>
          <p:cNvPr id="360534" name="Group 86"/>
          <p:cNvGraphicFramePr>
            <a:graphicFrameLocks noGrp="1"/>
          </p:cNvGraphicFramePr>
          <p:nvPr>
            <p:ph sz="quarter" idx="4"/>
          </p:nvPr>
        </p:nvGraphicFramePr>
        <p:xfrm>
          <a:off x="5148263" y="2492375"/>
          <a:ext cx="3810000" cy="36523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59" marB="454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59" marB="45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59" marB="45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20" name="Text Box 74"/>
          <p:cNvSpPr txBox="1">
            <a:spLocks noChangeArrowheads="1"/>
          </p:cNvSpPr>
          <p:nvPr/>
        </p:nvSpPr>
        <p:spPr bwMode="auto">
          <a:xfrm>
            <a:off x="1692275" y="5084763"/>
            <a:ext cx="584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O: relation containing orders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C: relation containing details of customers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717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E018371-2726-4102-A744-ACAF17F67E73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dirty="0" smtClean="0"/>
              <a:t>Table of Orders for Plate</a:t>
            </a:r>
            <a:endParaRPr lang="en-US" altLang="en-US" sz="4000" dirty="0" smtClean="0"/>
          </a:p>
        </p:txBody>
      </p:sp>
      <p:graphicFrame>
        <p:nvGraphicFramePr>
          <p:cNvPr id="280579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8929170"/>
              </p:ext>
            </p:extLst>
          </p:nvPr>
        </p:nvGraphicFramePr>
        <p:xfrm>
          <a:off x="395288" y="3429000"/>
          <a:ext cx="3810000" cy="1981201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0654" name="Group 78"/>
          <p:cNvGraphicFramePr>
            <a:graphicFrameLocks noGrp="1"/>
          </p:cNvGraphicFramePr>
          <p:nvPr>
            <p:ph sz="quarter" idx="2"/>
          </p:nvPr>
        </p:nvGraphicFramePr>
        <p:xfrm>
          <a:off x="179388" y="2565400"/>
          <a:ext cx="4321175" cy="719138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0619" name="Group 43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75015946"/>
              </p:ext>
            </p:extLst>
          </p:nvPr>
        </p:nvGraphicFramePr>
        <p:xfrm>
          <a:off x="4716463" y="4797425"/>
          <a:ext cx="3810000" cy="430213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28" name="Text Box 57"/>
          <p:cNvSpPr txBox="1">
            <a:spLocks noChangeArrowheads="1"/>
          </p:cNvSpPr>
          <p:nvPr/>
        </p:nvSpPr>
        <p:spPr bwMode="auto">
          <a:xfrm>
            <a:off x="2051050" y="1916113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O</a:t>
            </a:r>
            <a:endParaRPr lang="en-US" altLang="en-US" sz="2400"/>
          </a:p>
        </p:txBody>
      </p:sp>
      <p:sp>
        <p:nvSpPr>
          <p:cNvPr id="7229" name="Text Box 58"/>
          <p:cNvSpPr txBox="1">
            <a:spLocks noChangeArrowheads="1"/>
          </p:cNvSpPr>
          <p:nvPr/>
        </p:nvSpPr>
        <p:spPr bwMode="auto">
          <a:xfrm>
            <a:off x="5148263" y="1989138"/>
            <a:ext cx="3529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SELECT: take all tuples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for which the product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is Plate, to give …</a:t>
            </a:r>
            <a:endParaRPr lang="en-US" altLang="en-US" sz="2400"/>
          </a:p>
        </p:txBody>
      </p:sp>
      <p:graphicFrame>
        <p:nvGraphicFramePr>
          <p:cNvPr id="280653" name="Group 77"/>
          <p:cNvGraphicFramePr>
            <a:graphicFrameLocks noGrp="1"/>
          </p:cNvGraphicFramePr>
          <p:nvPr>
            <p:ph sz="quarter" idx="4"/>
          </p:nvPr>
        </p:nvGraphicFramePr>
        <p:xfrm>
          <a:off x="4427538" y="3860800"/>
          <a:ext cx="4392612" cy="720725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44" name="Text Box 73"/>
          <p:cNvSpPr txBox="1">
            <a:spLocks noChangeArrowheads="1"/>
          </p:cNvSpPr>
          <p:nvPr/>
        </p:nvSpPr>
        <p:spPr bwMode="auto">
          <a:xfrm>
            <a:off x="6300788" y="3357563"/>
            <a:ext cx="906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ANS1</a:t>
            </a:r>
            <a:endParaRPr lang="en-US" altLang="en-US" sz="2400"/>
          </a:p>
        </p:txBody>
      </p:sp>
      <p:sp>
        <p:nvSpPr>
          <p:cNvPr id="7245" name="Text Box 79"/>
          <p:cNvSpPr txBox="1">
            <a:spLocks noChangeArrowheads="1"/>
          </p:cNvSpPr>
          <p:nvPr/>
        </p:nvSpPr>
        <p:spPr bwMode="auto">
          <a:xfrm>
            <a:off x="1619250" y="5661025"/>
            <a:ext cx="631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ANS1&lt;- SELECT from O where Product=Plate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819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CEBA28-1A60-46AB-9332-582431AC9DE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dirty="0" smtClean="0"/>
              <a:t>Table of Order Numbers and Products</a:t>
            </a:r>
            <a:endParaRPr lang="en-US" altLang="en-US" sz="3200" dirty="0" smtClean="0"/>
          </a:p>
        </p:txBody>
      </p:sp>
      <p:graphicFrame>
        <p:nvGraphicFramePr>
          <p:cNvPr id="363523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1141133"/>
              </p:ext>
            </p:extLst>
          </p:nvPr>
        </p:nvGraphicFramePr>
        <p:xfrm>
          <a:off x="250825" y="3357563"/>
          <a:ext cx="3810000" cy="1230312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3598" name="Group 78"/>
          <p:cNvGraphicFramePr>
            <a:graphicFrameLocks noGrp="1"/>
          </p:cNvGraphicFramePr>
          <p:nvPr>
            <p:ph sz="quarter" idx="2"/>
          </p:nvPr>
        </p:nvGraphicFramePr>
        <p:xfrm>
          <a:off x="250825" y="2492375"/>
          <a:ext cx="4284663" cy="720725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3563" name="Group 43"/>
          <p:cNvGraphicFramePr>
            <a:graphicFrameLocks noGrp="1"/>
          </p:cNvGraphicFramePr>
          <p:nvPr>
            <p:ph sz="quarter" idx="3"/>
          </p:nvPr>
        </p:nvGraphicFramePr>
        <p:xfrm>
          <a:off x="6227763" y="3789363"/>
          <a:ext cx="1301750" cy="1162050"/>
        </p:xfrm>
        <a:graphic>
          <a:graphicData uri="http://schemas.openxmlformats.org/drawingml/2006/table">
            <a:tbl>
              <a:tblPr/>
              <a:tblGrid>
                <a:gridCol w="509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52" name="Text Box 57"/>
          <p:cNvSpPr txBox="1">
            <a:spLocks noChangeArrowheads="1"/>
          </p:cNvSpPr>
          <p:nvPr/>
        </p:nvSpPr>
        <p:spPr bwMode="auto">
          <a:xfrm>
            <a:off x="1908175" y="1916113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O</a:t>
            </a:r>
            <a:endParaRPr lang="en-US" altLang="en-US" sz="2400"/>
          </a:p>
        </p:txBody>
      </p:sp>
      <p:sp>
        <p:nvSpPr>
          <p:cNvPr id="8253" name="Text Box 58"/>
          <p:cNvSpPr txBox="1">
            <a:spLocks noChangeArrowheads="1"/>
          </p:cNvSpPr>
          <p:nvPr/>
        </p:nvSpPr>
        <p:spPr bwMode="auto">
          <a:xfrm>
            <a:off x="4859338" y="1916113"/>
            <a:ext cx="41036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PROJECT: remove attributes CNum, Price and Due date to leave…</a:t>
            </a:r>
            <a:endParaRPr lang="en-US" altLang="en-US" sz="2000"/>
          </a:p>
        </p:txBody>
      </p:sp>
      <p:graphicFrame>
        <p:nvGraphicFramePr>
          <p:cNvPr id="363590" name="Group 70"/>
          <p:cNvGraphicFramePr>
            <a:graphicFrameLocks noGrp="1"/>
          </p:cNvGraphicFramePr>
          <p:nvPr>
            <p:ph sz="quarter" idx="4"/>
          </p:nvPr>
        </p:nvGraphicFramePr>
        <p:xfrm>
          <a:off x="5940425" y="3284538"/>
          <a:ext cx="1944688" cy="365238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59" marB="454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59" marB="45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62" name="Text Box 67"/>
          <p:cNvSpPr txBox="1">
            <a:spLocks noChangeArrowheads="1"/>
          </p:cNvSpPr>
          <p:nvPr/>
        </p:nvSpPr>
        <p:spPr bwMode="auto">
          <a:xfrm>
            <a:off x="6300788" y="2781300"/>
            <a:ext cx="906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ANS2</a:t>
            </a:r>
            <a:endParaRPr lang="en-US" altLang="en-US" sz="2400"/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763713" y="5516563"/>
            <a:ext cx="563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ANS2 &lt;- PROJECT </a:t>
            </a:r>
            <a:r>
              <a:rPr lang="en-GB" altLang="en-US" sz="2400" dirty="0" err="1"/>
              <a:t>Num</a:t>
            </a:r>
            <a:r>
              <a:rPr lang="en-GB" altLang="en-US" sz="2400" dirty="0"/>
              <a:t>, Product from O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92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F490A3-CA5F-4693-8D55-3C53D4FDA692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 of a JOIN</a:t>
            </a:r>
            <a:endParaRPr lang="en-US" altLang="en-US" smtClean="0"/>
          </a:p>
        </p:txBody>
      </p:sp>
      <p:graphicFrame>
        <p:nvGraphicFramePr>
          <p:cNvPr id="365649" name="Group 81"/>
          <p:cNvGraphicFramePr>
            <a:graphicFrameLocks noGrp="1"/>
          </p:cNvGraphicFramePr>
          <p:nvPr>
            <p:ph sz="half" idx="1"/>
          </p:nvPr>
        </p:nvGraphicFramePr>
        <p:xfrm>
          <a:off x="2268538" y="2205038"/>
          <a:ext cx="935037" cy="1036638"/>
        </p:xfrm>
        <a:graphic>
          <a:graphicData uri="http://schemas.openxmlformats.org/drawingml/2006/table">
            <a:tbl>
              <a:tblPr/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5653" name="Group 85"/>
          <p:cNvGraphicFramePr>
            <a:graphicFrameLocks noGrp="1"/>
          </p:cNvGraphicFramePr>
          <p:nvPr>
            <p:ph sz="quarter" idx="2"/>
          </p:nvPr>
        </p:nvGraphicFramePr>
        <p:xfrm>
          <a:off x="6659563" y="2276475"/>
          <a:ext cx="1150937" cy="1065216"/>
        </p:xfrm>
        <a:graphic>
          <a:graphicData uri="http://schemas.openxmlformats.org/drawingml/2006/table">
            <a:tbl>
              <a:tblPr/>
              <a:tblGrid>
                <a:gridCol w="64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44" name="Text Box 43"/>
          <p:cNvSpPr txBox="1">
            <a:spLocks noChangeArrowheads="1"/>
          </p:cNvSpPr>
          <p:nvPr/>
        </p:nvSpPr>
        <p:spPr bwMode="auto">
          <a:xfrm>
            <a:off x="1979613" y="1773238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A.V  A.W</a:t>
            </a:r>
            <a:endParaRPr lang="en-US" altLang="en-US" sz="2400"/>
          </a:p>
        </p:txBody>
      </p:sp>
      <p:sp>
        <p:nvSpPr>
          <p:cNvPr id="9245" name="Text Box 44"/>
          <p:cNvSpPr txBox="1">
            <a:spLocks noChangeArrowheads="1"/>
          </p:cNvSpPr>
          <p:nvPr/>
        </p:nvSpPr>
        <p:spPr bwMode="auto">
          <a:xfrm>
            <a:off x="539750" y="2492375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Relation A</a:t>
            </a:r>
            <a:endParaRPr lang="en-US" altLang="en-US" sz="2400"/>
          </a:p>
        </p:txBody>
      </p:sp>
      <p:sp>
        <p:nvSpPr>
          <p:cNvPr id="9246" name="Text Box 45"/>
          <p:cNvSpPr txBox="1">
            <a:spLocks noChangeArrowheads="1"/>
          </p:cNvSpPr>
          <p:nvPr/>
        </p:nvSpPr>
        <p:spPr bwMode="auto">
          <a:xfrm>
            <a:off x="4932363" y="2492375"/>
            <a:ext cx="154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Relation B</a:t>
            </a:r>
            <a:endParaRPr lang="en-US" altLang="en-US" sz="2400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6516688" y="1844675"/>
            <a:ext cx="136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B.X   B.Y</a:t>
            </a:r>
            <a:endParaRPr lang="en-US" altLang="en-US" sz="2400"/>
          </a:p>
        </p:txBody>
      </p:sp>
      <p:graphicFrame>
        <p:nvGraphicFramePr>
          <p:cNvPr id="365668" name="Group 100"/>
          <p:cNvGraphicFramePr>
            <a:graphicFrameLocks noGrp="1"/>
          </p:cNvGraphicFramePr>
          <p:nvPr>
            <p:ph sz="quarter" idx="3"/>
          </p:nvPr>
        </p:nvGraphicFramePr>
        <p:xfrm>
          <a:off x="5076825" y="4221163"/>
          <a:ext cx="2305050" cy="2073276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5" name="Text Box 86"/>
          <p:cNvSpPr txBox="1">
            <a:spLocks noChangeArrowheads="1"/>
          </p:cNvSpPr>
          <p:nvPr/>
        </p:nvSpPr>
        <p:spPr bwMode="auto">
          <a:xfrm>
            <a:off x="4859338" y="3789363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A.V  A.W  B.X  B.Y</a:t>
            </a:r>
            <a:endParaRPr lang="en-US" altLang="en-US" sz="2400"/>
          </a:p>
        </p:txBody>
      </p:sp>
      <p:sp>
        <p:nvSpPr>
          <p:cNvPr id="9276" name="Text Box 101"/>
          <p:cNvSpPr txBox="1">
            <a:spLocks noChangeArrowheads="1"/>
          </p:cNvSpPr>
          <p:nvPr/>
        </p:nvSpPr>
        <p:spPr bwMode="auto">
          <a:xfrm>
            <a:off x="1692275" y="4941888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C &lt;- JOIN A and B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732071-FF18-40DD-A00E-8CFDD2820278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Definition of JOIN</a:t>
            </a:r>
            <a:endParaRPr lang="en-US" alt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736850"/>
            <a:ext cx="6841455" cy="2276326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Let A, B, C be relations such that C=JOIN(A,B)</a:t>
            </a:r>
          </a:p>
          <a:p>
            <a:pPr eaLnBrk="1" hangingPunct="1"/>
            <a:r>
              <a:rPr lang="en-GB" altLang="en-US" sz="2400" dirty="0" smtClean="0"/>
              <a:t>The tuples in C are obtained by merging tuples a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from A and b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from B</a:t>
            </a:r>
          </a:p>
          <a:p>
            <a:pPr eaLnBrk="1" hangingPunct="1"/>
            <a:r>
              <a:rPr lang="en-GB" altLang="en-US" sz="2400" dirty="0" smtClean="0"/>
              <a:t>All possible pairs a, b are used to construct the tuples in C.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9.2</a:t>
            </a:r>
          </a:p>
        </p:txBody>
      </p:sp>
      <p:sp>
        <p:nvSpPr>
          <p:cNvPr id="1126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617A0B-839B-4B9D-94B2-27D7E5E315D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Relation Containing O.Num and C.Name</a:t>
            </a:r>
            <a:endParaRPr lang="en-US" altLang="en-US" sz="3200" smtClean="0"/>
          </a:p>
        </p:txBody>
      </p:sp>
      <p:graphicFrame>
        <p:nvGraphicFramePr>
          <p:cNvPr id="282627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4638935"/>
              </p:ext>
            </p:extLst>
          </p:nvPr>
        </p:nvGraphicFramePr>
        <p:xfrm>
          <a:off x="468313" y="3141663"/>
          <a:ext cx="4032250" cy="1981201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£3400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2653" name="Group 29"/>
          <p:cNvGraphicFramePr>
            <a:graphicFrameLocks noGrp="1"/>
          </p:cNvGraphicFramePr>
          <p:nvPr>
            <p:ph sz="quarter" idx="2"/>
          </p:nvPr>
        </p:nvGraphicFramePr>
        <p:xfrm>
          <a:off x="5076825" y="2852738"/>
          <a:ext cx="3810000" cy="2194206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Sperry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The Lane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Univac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Retail Road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Honeywell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 North Street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2700" name="Group 76"/>
          <p:cNvGraphicFramePr>
            <a:graphicFrameLocks noGrp="1"/>
          </p:cNvGraphicFramePr>
          <p:nvPr>
            <p:ph sz="quarter" idx="3"/>
          </p:nvPr>
        </p:nvGraphicFramePr>
        <p:xfrm>
          <a:off x="323850" y="2276475"/>
          <a:ext cx="4392613" cy="72072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28" name="Text Box 61"/>
          <p:cNvSpPr txBox="1">
            <a:spLocks noChangeArrowheads="1"/>
          </p:cNvSpPr>
          <p:nvPr/>
        </p:nvSpPr>
        <p:spPr bwMode="auto">
          <a:xfrm>
            <a:off x="2268538" y="1773238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O</a:t>
            </a:r>
            <a:endParaRPr lang="en-US" altLang="en-US" sz="2400"/>
          </a:p>
        </p:txBody>
      </p:sp>
      <p:sp>
        <p:nvSpPr>
          <p:cNvPr id="11329" name="Text Box 62"/>
          <p:cNvSpPr txBox="1">
            <a:spLocks noChangeArrowheads="1"/>
          </p:cNvSpPr>
          <p:nvPr/>
        </p:nvSpPr>
        <p:spPr bwMode="auto">
          <a:xfrm>
            <a:off x="6588125" y="1773238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</a:t>
            </a:r>
            <a:endParaRPr lang="en-US" altLang="en-US" sz="2400"/>
          </a:p>
        </p:txBody>
      </p:sp>
      <p:graphicFrame>
        <p:nvGraphicFramePr>
          <p:cNvPr id="282702" name="Group 78"/>
          <p:cNvGraphicFramePr>
            <a:graphicFrameLocks noGrp="1"/>
          </p:cNvGraphicFramePr>
          <p:nvPr>
            <p:ph sz="quarter" idx="4"/>
          </p:nvPr>
        </p:nvGraphicFramePr>
        <p:xfrm>
          <a:off x="5076825" y="2276475"/>
          <a:ext cx="3810000" cy="431800"/>
        </p:xfrm>
        <a:graphic>
          <a:graphicData uri="http://schemas.openxmlformats.org/drawingml/2006/table">
            <a:tbl>
              <a:tblPr/>
              <a:tblGrid>
                <a:gridCol w="136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40" name="Text Box 73"/>
          <p:cNvSpPr txBox="1">
            <a:spLocks noChangeArrowheads="1"/>
          </p:cNvSpPr>
          <p:nvPr/>
        </p:nvSpPr>
        <p:spPr bwMode="auto">
          <a:xfrm>
            <a:off x="900113" y="5445125"/>
            <a:ext cx="77136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JOIN: combine tuples in O and C. Then use PROJECT 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remove all attributes except O.Num and C.Name. 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1321</TotalTime>
  <Words>1308</Words>
  <Application>Microsoft Office PowerPoint</Application>
  <PresentationFormat>On-screen Show (4:3)</PresentationFormat>
  <Paragraphs>526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Blends</vt:lpstr>
      <vt:lpstr>Introduction to Computer Systems</vt:lpstr>
      <vt:lpstr>Database Queries</vt:lpstr>
      <vt:lpstr>Relational Operations</vt:lpstr>
      <vt:lpstr>Relational Database</vt:lpstr>
      <vt:lpstr>Table of Orders for Plate</vt:lpstr>
      <vt:lpstr>Table of Order Numbers and Products</vt:lpstr>
      <vt:lpstr>Example of a JOIN</vt:lpstr>
      <vt:lpstr>Definition of JOIN</vt:lpstr>
      <vt:lpstr>Relation Containing O.Num and C.Name</vt:lpstr>
      <vt:lpstr>JOIN and then PROJECT</vt:lpstr>
      <vt:lpstr>SELECT</vt:lpstr>
      <vt:lpstr>PROJECT</vt:lpstr>
      <vt:lpstr>JOIN</vt:lpstr>
      <vt:lpstr>Second Example of JOIN</vt:lpstr>
      <vt:lpstr>Join and Keys</vt:lpstr>
      <vt:lpstr>Symmetries</vt:lpstr>
      <vt:lpstr>Repeated Tuples</vt:lpstr>
      <vt:lpstr>Attributes in Different Relations</vt:lpstr>
      <vt:lpstr>Problem 1</vt:lpstr>
      <vt:lpstr>Problem 2</vt:lpstr>
      <vt:lpstr>Problem 3</vt:lpstr>
      <vt:lpstr>Structured Query Language</vt:lpstr>
      <vt:lpstr>SQL Statement 1</vt:lpstr>
      <vt:lpstr>General Form</vt:lpstr>
      <vt:lpstr>SQL Statement 2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sjmaybank</dc:creator>
  <cp:lastModifiedBy>Steve Maybank</cp:lastModifiedBy>
  <cp:revision>72</cp:revision>
  <cp:lastPrinted>2017-03-17T12:01:47Z</cp:lastPrinted>
  <dcterms:created xsi:type="dcterms:W3CDTF">2004-03-18T10:14:22Z</dcterms:created>
  <dcterms:modified xsi:type="dcterms:W3CDTF">2020-03-16T11:13:52Z</dcterms:modified>
</cp:coreProperties>
</file>