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99" r:id="rId2"/>
    <p:sldId id="309" r:id="rId3"/>
    <p:sldId id="340" r:id="rId4"/>
    <p:sldId id="282" r:id="rId5"/>
    <p:sldId id="334" r:id="rId6"/>
    <p:sldId id="311" r:id="rId7"/>
    <p:sldId id="337" r:id="rId8"/>
    <p:sldId id="339" r:id="rId9"/>
    <p:sldId id="338" r:id="rId10"/>
    <p:sldId id="329" r:id="rId11"/>
    <p:sldId id="312" r:id="rId12"/>
    <p:sldId id="313" r:id="rId13"/>
    <p:sldId id="328" r:id="rId14"/>
    <p:sldId id="298" r:id="rId15"/>
    <p:sldId id="286" r:id="rId16"/>
    <p:sldId id="321" r:id="rId17"/>
    <p:sldId id="322" r:id="rId18"/>
    <p:sldId id="330" r:id="rId19"/>
    <p:sldId id="331" r:id="rId20"/>
    <p:sldId id="332" r:id="rId21"/>
    <p:sldId id="333" r:id="rId22"/>
  </p:sldIdLst>
  <p:sldSz cx="9144000" cy="6858000" type="screen4x3"/>
  <p:notesSz cx="6934200" cy="9220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D8BD0A-47D3-4697-B4E3-B329F135F0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3783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288535-9CE7-4BFF-9940-79FC50F427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669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C40A23-ED50-40DC-8F66-4962C8D88EA3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26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6E4CE4-AA52-4BCA-BB5D-9071183DC71D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15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2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B42F43-4625-42D1-866C-D58B811E0BAC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18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6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0C660B-6B84-40DB-B4F0-FB2FD0CC5548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19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2078F1-0867-4188-B35E-D2D580B8E0BF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20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17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29708A-0BE4-4B55-B628-7E7183E346D4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21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0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AE33B-E4B8-482E-8A46-00F1488EB602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26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8AE33B-E4B8-482E-8A46-00F1488EB602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3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0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DB665-331D-46A1-8D2A-4759B3FD53B9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4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6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DFF53-8747-4F90-BD5A-11DC2FA76FBB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5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75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DFF53-8747-4F90-BD5A-11DC2FA76FBB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FACF6B-FF03-4C67-B74F-61297246C19B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2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FD52E1-A983-4669-9D82-1E536D01699C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37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525432-45B0-4218-96C6-6A61D2C78FD8}" type="slidenum">
              <a:rPr kumimoji="0" lang="en-GB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kumimoji="0" lang="en-GB" altLang="en-US" smtClean="0">
              <a:latin typeface="Tahom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8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BBE49B3-3ADB-4433-AFCF-AC60B776E0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040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296E0-848C-4CA4-A4F0-7CA2EBADA6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8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E131-49CB-4BDE-A159-99C36241DF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71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2D20-8326-4A26-A963-83872FBF3D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267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7F6F3-9D2C-4880-84E8-C86B248A3F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615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69FF-EF70-49BD-8D34-8BC1BBABFE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355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09A67-C05F-42F7-B9A6-FEEBFBB691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789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3086D-8F0E-4B3C-A7EF-889F4DCCA8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D2116-82B1-4EBA-A977-07F7922155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018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FCAC-7EC1-47A7-B6B0-3B6A00B7A3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84102-2501-4A36-8BAD-E8229C0B9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66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12 October 2010</a:t>
            </a:r>
            <a:endParaRPr lang="en-GB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GB"/>
              <a:t>Birkbeck College, U. London</a:t>
            </a: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F239781-FD68-4E51-B0D9-29B543EEB4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jmaybank@dcs.bbk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s.bbk.ac.uk/50years/50yearsofcomputing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s.bbk.ac.uk/50years/50yearsofcomputing.pdf" TargetMode="Externa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s-wordpress.haverford.edu/bitbybit/bit-by-bit-content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/>
              <a:t>14 January 2020</a:t>
            </a:r>
            <a:endParaRPr lang="en-GB" altLang="en-US" sz="1400" dirty="0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195F26-F351-4A09-B0A4-031258D8DC17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600" smtClean="0"/>
              <a:t>Introduction to Computer Systems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76475"/>
            <a:ext cx="7772400" cy="385603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dirty="0" smtClean="0"/>
              <a:t>Department of Computer Science and Information Systems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2400" dirty="0" smtClean="0"/>
          </a:p>
          <a:p>
            <a:pPr algn="ctr" eaLnBrk="1" hangingPunct="1">
              <a:buNone/>
            </a:pPr>
            <a:r>
              <a:rPr lang="en-GB" altLang="en-US" sz="2400" dirty="0"/>
              <a:t>Lecturer: Steve </a:t>
            </a:r>
            <a:r>
              <a:rPr lang="en-GB" altLang="en-US" sz="2400" dirty="0" smtClean="0"/>
              <a:t>Maybank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dirty="0" smtClean="0">
                <a:hlinkClick r:id="rId3"/>
              </a:rPr>
              <a:t>sjmaybank@dcs.bbk.ac.uk</a:t>
            </a:r>
            <a:endParaRPr lang="en-GB" altLang="en-US" sz="24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sz="2400" dirty="0" smtClean="0"/>
              <a:t>Spring 2020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GB" altLang="en-US" sz="28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GB" altLang="en-US" dirty="0" smtClean="0"/>
              <a:t>Week 1a: History of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Why Polynomials?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03648" y="5301208"/>
                <a:ext cx="7201941" cy="864096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GB" sz="2000" dirty="0" smtClean="0"/>
                  <a:t>Polynomials are used to approximate more complicated functions, e.g.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/>
                  <a:t> is small,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GB" sz="2000" dirty="0" smtClean="0"/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3648" y="5301208"/>
                <a:ext cx="7201941" cy="864096"/>
              </a:xfrm>
              <a:blipFill rotWithShape="0">
                <a:blip r:embed="rId2"/>
                <a:stretch>
                  <a:fillRect l="-846" t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B32FDE-D614-4564-8585-B609D049D538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781099" cy="30102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2BDEE2-9D9F-434F-8F8B-B2F4D99D10F7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2800" dirty="0" smtClean="0"/>
              <a:t>Modern Construction of a Difference Engine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619672" y="6093296"/>
            <a:ext cx="448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smtClean="0"/>
              <a:t>https://en.wikipedia.org/wiki/Difference_engine</a:t>
            </a:r>
            <a:endParaRPr lang="en-US" altLang="en-US" sz="1600" dirty="0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158750" y="2674938"/>
            <a:ext cx="176920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smtClean="0"/>
              <a:t>Difference engine</a:t>
            </a:r>
            <a:endParaRPr lang="en-GB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constructed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from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Babbage’s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designs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by </a:t>
            </a:r>
            <a:r>
              <a:rPr lang="en-GB" altLang="en-US" sz="1600" dirty="0" smtClean="0"/>
              <a:t>the Science</a:t>
            </a:r>
            <a:endParaRPr lang="en-GB" altLang="en-US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Museum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5210522" cy="377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5CF067-15C8-42C1-A322-D35F06E5DFEF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200" smtClean="0"/>
              <a:t>Lego</a:t>
            </a:r>
            <a:r>
              <a:rPr lang="en-US" altLang="en-US" sz="3200" smtClean="0">
                <a:cs typeface="Tahoma" panose="020B0604030504040204" pitchFamily="34" charset="0"/>
              </a:rPr>
              <a:t>®</a:t>
            </a:r>
            <a:r>
              <a:rPr lang="en-GB" altLang="en-US" sz="3200" smtClean="0"/>
              <a:t> Version of the Difference Engine</a:t>
            </a:r>
            <a:endParaRPr lang="en-US" altLang="en-US" sz="3200" smtClean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7092950" y="2924175"/>
            <a:ext cx="12969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Built by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Andrew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Carol</a:t>
            </a:r>
            <a:endParaRPr lang="en-US" altLang="en-US" sz="2400"/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27088" y="6100246"/>
            <a:ext cx="8699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https://www.i-programmer.info/news/82-heritage/1265-lego-difference-engine.html</a:t>
            </a:r>
          </a:p>
        </p:txBody>
      </p:sp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000250"/>
            <a:ext cx="58578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Code Breaking Machine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1FC616-9E01-47D1-9567-B5D2C3930848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 smtClean="0"/>
          </a:p>
        </p:txBody>
      </p:sp>
      <p:pic>
        <p:nvPicPr>
          <p:cNvPr id="19462" name="Picture 2" descr="https://upload.wikimedia.org/wikipedia/commons/thumb/b/b1/RebuiltBombeFrontView.jpg/1280px-RebuiltBombeFront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2205038"/>
            <a:ext cx="5067300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179388" y="2214563"/>
            <a:ext cx="2798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Replica of the “Bombe”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used at Bletchley Park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179388" y="3138488"/>
            <a:ext cx="27924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Original design (1939):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Alan Turing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Gordon Welchman</a:t>
            </a: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179388" y="4483100"/>
            <a:ext cx="2795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/>
              <a:t>Electromechanical, specialised </a:t>
            </a:r>
            <a:r>
              <a:rPr lang="en-GB" altLang="en-US" sz="2000" dirty="0" smtClean="0"/>
              <a:t>for breaking </a:t>
            </a:r>
            <a:r>
              <a:rPr lang="en-GB" altLang="en-US" sz="2000" dirty="0"/>
              <a:t>the Enigma code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6122339"/>
            <a:ext cx="5520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https://en.wikipedia.org/wiki/Cryptanalysis_of_the_Enigma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D3D2DE-BDC7-4CFF-B7CF-A665007B4AC4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Electromechanical Computer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4" y="2536538"/>
            <a:ext cx="3810000" cy="3760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1</a:t>
            </a:r>
            <a:r>
              <a:rPr lang="en-GB" altLang="en-US" sz="2400" baseline="30000" dirty="0" smtClean="0"/>
              <a:t>st</a:t>
            </a:r>
            <a:r>
              <a:rPr lang="en-GB" altLang="en-US" sz="2400" dirty="0" smtClean="0"/>
              <a:t> fully automatic computer.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Vol16x2.4x0.6 m</a:t>
            </a:r>
            <a:r>
              <a:rPr lang="en-GB" altLang="en-US" sz="2400" baseline="30000" dirty="0" smtClean="0"/>
              <a:t>3</a:t>
            </a:r>
            <a:r>
              <a:rPr lang="en-GB" altLang="en-US" sz="2400" dirty="0" smtClean="0"/>
              <a:t>, weight 4500 Kg.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Instructions read from punched paper.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Store: 72 </a:t>
            </a:r>
            <a:r>
              <a:rPr lang="en-GB" altLang="en-US" sz="2400" dirty="0" err="1" smtClean="0"/>
              <a:t>nums</a:t>
            </a:r>
            <a:r>
              <a:rPr lang="en-GB" altLang="en-US" sz="2400" dirty="0" smtClean="0"/>
              <a:t>. of 23 decimal digits.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Speed: + or - 0.3 s., * 6 s., / 15.3 s. </a:t>
            </a:r>
          </a:p>
        </p:txBody>
      </p:sp>
      <p:pic>
        <p:nvPicPr>
          <p:cNvPr id="20487" name="Picture 4" descr="800px-Harvard_Mark_I_Computer_-_Left_Se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5073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3962400" y="5486400"/>
            <a:ext cx="4738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/>
              <a:t>http://en.wikipedia.org/wiki/Harvard_Mark_1</a:t>
            </a: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5562600" y="5943600"/>
            <a:ext cx="216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H. Aiken, 1944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79D583-D9A9-4345-B035-16C157236013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25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ENIAC</a:t>
            </a:r>
          </a:p>
        </p:txBody>
      </p:sp>
      <p:sp>
        <p:nvSpPr>
          <p:cNvPr id="2253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7504" y="2332037"/>
            <a:ext cx="45720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18,000 vacuum tubes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Vol 30x2.4x0.9 m</a:t>
            </a:r>
            <a:r>
              <a:rPr lang="en-GB" altLang="en-US" sz="2400" baseline="30000" dirty="0" smtClean="0"/>
              <a:t>3</a:t>
            </a:r>
            <a:r>
              <a:rPr lang="en-GB" altLang="en-US" sz="2400" dirty="0" smtClean="0"/>
              <a:t>, Weight 27000 Kg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Data input: card reader.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Volatile store: twenty 10 digit decimal nos.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	Read only store: 100 nos.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Programming: rewire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Speed: + or –  0.2 </a:t>
            </a:r>
            <a:r>
              <a:rPr lang="en-GB" altLang="en-US" sz="2400" dirty="0" err="1" smtClean="0"/>
              <a:t>ms</a:t>
            </a:r>
            <a:r>
              <a:rPr lang="en-GB" altLang="en-US" sz="2400" dirty="0" smtClean="0"/>
              <a:t>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 smtClean="0"/>
              <a:t>	* 3 </a:t>
            </a:r>
            <a:r>
              <a:rPr lang="en-GB" altLang="en-US" sz="2400" dirty="0" err="1" smtClean="0"/>
              <a:t>ms</a:t>
            </a:r>
            <a:r>
              <a:rPr lang="en-GB" altLang="en-US" sz="2400" dirty="0" smtClean="0"/>
              <a:t>, / 25 </a:t>
            </a:r>
            <a:r>
              <a:rPr lang="en-GB" altLang="en-US" sz="2400" dirty="0" err="1" smtClean="0"/>
              <a:t>ms</a:t>
            </a:r>
            <a:r>
              <a:rPr lang="en-GB" altLang="en-US" sz="2400" dirty="0" smtClean="0"/>
              <a:t>.</a:t>
            </a:r>
          </a:p>
        </p:txBody>
      </p:sp>
      <p:pic>
        <p:nvPicPr>
          <p:cNvPr id="22535" name="Picture 1028" descr="180px-Eni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828800"/>
            <a:ext cx="41656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1029"/>
          <p:cNvSpPr txBox="1">
            <a:spLocks noChangeArrowheads="1"/>
          </p:cNvSpPr>
          <p:nvPr/>
        </p:nvSpPr>
        <p:spPr bwMode="auto">
          <a:xfrm>
            <a:off x="4857750" y="5072063"/>
            <a:ext cx="409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/>
              <a:t>http://en.wikipedia.org/wiki/ENIAC</a:t>
            </a:r>
          </a:p>
        </p:txBody>
      </p:sp>
      <p:sp>
        <p:nvSpPr>
          <p:cNvPr id="22537" name="Text Box 1030"/>
          <p:cNvSpPr txBox="1">
            <a:spLocks noChangeArrowheads="1"/>
          </p:cNvSpPr>
          <p:nvPr/>
        </p:nvSpPr>
        <p:spPr bwMode="auto">
          <a:xfrm>
            <a:off x="4857750" y="5500688"/>
            <a:ext cx="396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J. Presper-Eckert and J. Mauchley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93CE14-239F-4998-82A9-EC3EB802657C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Computing at Birkbeck</a:t>
            </a:r>
            <a:endParaRPr lang="en-US" altLang="en-US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5975" y="2176800"/>
            <a:ext cx="8128000" cy="4114800"/>
          </a:xfrm>
        </p:spPr>
        <p:txBody>
          <a:bodyPr/>
          <a:lstStyle/>
          <a:p>
            <a:pPr eaLnBrk="1" hangingPunct="1"/>
            <a:r>
              <a:rPr lang="en-GB" altLang="en-US" sz="2400" dirty="0" smtClean="0"/>
              <a:t>1945: Andrew Booth recruited by J.D. Bernal to work on mathematical methods for inferring crystal structure from X-rays.</a:t>
            </a:r>
          </a:p>
          <a:p>
            <a:pPr eaLnBrk="1" hangingPunct="1"/>
            <a:r>
              <a:rPr lang="en-GB" altLang="en-US" sz="2400" dirty="0" smtClean="0"/>
              <a:t>1946-: builds series of computers, Automatic Relay Computer (ARC), ARC2, SEC, …</a:t>
            </a:r>
          </a:p>
          <a:p>
            <a:pPr eaLnBrk="1" hangingPunct="1"/>
            <a:r>
              <a:rPr lang="en-GB" altLang="en-US" sz="2400" dirty="0" smtClean="0"/>
              <a:t>1957: establishes Department of Numerical Automation at Birkbeck</a:t>
            </a:r>
          </a:p>
          <a:p>
            <a:pPr eaLnBrk="1" hangingPunct="1"/>
            <a:r>
              <a:rPr lang="en-GB" altLang="en-US" sz="2400" dirty="0" smtClean="0"/>
              <a:t>See </a:t>
            </a:r>
            <a:r>
              <a:rPr lang="en-US" altLang="en-US" sz="2400" dirty="0" smtClean="0">
                <a:hlinkClick r:id="rId2"/>
              </a:rPr>
              <a:t>http://www.dcs.bbk.ac.uk/50years/50yearsofcomputing.pdf</a:t>
            </a:r>
            <a:endParaRPr lang="en-U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2B0448-E84B-49B4-BB12-CD37B60B16BD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 dirty="0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Computing at Birkbeck</a:t>
            </a:r>
            <a:endParaRPr lang="en-US" altLang="en-US" smtClean="0"/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3851275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4787900" y="2708275"/>
            <a:ext cx="39290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MSc student Norman Kitz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working on the SEC (Simple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Electronic Computer) at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400" dirty="0"/>
              <a:t>Birkbeck (1949). 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076825" y="5157788"/>
            <a:ext cx="3503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http://www.dcs.bbk.ac.uk/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50years/50yearsofcomputing.pdf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3C8469-C4D0-4668-AB36-35CA9064092C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Computing Game</a:t>
            </a: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684213" y="3429000"/>
            <a:ext cx="793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Tom has a game in which he pretends to be a computer…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EC1E04-0DDF-4E3D-8C85-37DD5EF347B3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/>
              <a:t>Equipment for the Game</a:t>
            </a: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944563" y="4076700"/>
            <a:ext cx="7000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33CC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 dirty="0"/>
              <a:t> A set of boxes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 dirty="0"/>
              <a:t> Each box has a name: </a:t>
            </a:r>
            <a:r>
              <a:rPr lang="en-GB" altLang="en-US" sz="2400" dirty="0" smtClean="0"/>
              <a:t>0, </a:t>
            </a:r>
            <a:r>
              <a:rPr lang="en-GB" altLang="en-US" sz="2400" dirty="0"/>
              <a:t>1</a:t>
            </a:r>
            <a:r>
              <a:rPr lang="en-GB" altLang="en-US" sz="2400" dirty="0" smtClean="0"/>
              <a:t>, </a:t>
            </a:r>
            <a:r>
              <a:rPr lang="en-GB" altLang="en-US" sz="2400" dirty="0"/>
              <a:t>2</a:t>
            </a:r>
            <a:r>
              <a:rPr lang="en-GB" altLang="en-US" sz="2400" dirty="0" smtClean="0"/>
              <a:t>, </a:t>
            </a:r>
            <a:r>
              <a:rPr lang="en-GB" altLang="en-US" sz="2400" dirty="0"/>
              <a:t>…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 dirty="0"/>
              <a:t> Each box contains a piece of paper with a single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SzPct val="120000"/>
              <a:buFontTx/>
              <a:buNone/>
            </a:pPr>
            <a:r>
              <a:rPr lang="en-GB" altLang="en-US" sz="2400" dirty="0"/>
              <a:t>   number on it, e.g. box </a:t>
            </a:r>
            <a:r>
              <a:rPr lang="en-GB" altLang="en-US" sz="2400" dirty="0" smtClean="0"/>
              <a:t>0 </a:t>
            </a:r>
            <a:r>
              <a:rPr lang="en-GB" altLang="en-US" sz="2400" dirty="0"/>
              <a:t>contains 10</a:t>
            </a:r>
          </a:p>
        </p:txBody>
      </p:sp>
      <p:sp>
        <p:nvSpPr>
          <p:cNvPr id="28679" name="TextBox 6"/>
          <p:cNvSpPr txBox="1">
            <a:spLocks noChangeArrowheads="1"/>
          </p:cNvSpPr>
          <p:nvPr/>
        </p:nvSpPr>
        <p:spPr bwMode="auto">
          <a:xfrm>
            <a:off x="1763713" y="2492375"/>
            <a:ext cx="52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10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1908175" y="2924175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0</a:t>
            </a:r>
          </a:p>
        </p:txBody>
      </p:sp>
      <p:cxnSp>
        <p:nvCxnSpPr>
          <p:cNvPr id="28681" name="Straight Connector 18"/>
          <p:cNvCxnSpPr>
            <a:cxnSpLocks noChangeShapeType="1"/>
          </p:cNvCxnSpPr>
          <p:nvPr/>
        </p:nvCxnSpPr>
        <p:spPr bwMode="auto">
          <a:xfrm>
            <a:off x="1619250" y="2420938"/>
            <a:ext cx="5113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2" name="Straight Connector 20"/>
          <p:cNvCxnSpPr>
            <a:cxnSpLocks noChangeShapeType="1"/>
          </p:cNvCxnSpPr>
          <p:nvPr/>
        </p:nvCxnSpPr>
        <p:spPr bwMode="auto">
          <a:xfrm>
            <a:off x="1619250" y="2997200"/>
            <a:ext cx="51133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3" name="Straight Connector 22"/>
          <p:cNvCxnSpPr>
            <a:cxnSpLocks noChangeShapeType="1"/>
          </p:cNvCxnSpPr>
          <p:nvPr/>
        </p:nvCxnSpPr>
        <p:spPr bwMode="auto">
          <a:xfrm flipV="1">
            <a:off x="1619250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4" name="Straight Connector 24"/>
          <p:cNvCxnSpPr>
            <a:cxnSpLocks noChangeShapeType="1"/>
          </p:cNvCxnSpPr>
          <p:nvPr/>
        </p:nvCxnSpPr>
        <p:spPr bwMode="auto">
          <a:xfrm flipV="1">
            <a:off x="2411413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5" name="Straight Connector 26"/>
          <p:cNvCxnSpPr>
            <a:cxnSpLocks noChangeShapeType="1"/>
          </p:cNvCxnSpPr>
          <p:nvPr/>
        </p:nvCxnSpPr>
        <p:spPr bwMode="auto">
          <a:xfrm flipV="1">
            <a:off x="3132138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Connector 28"/>
          <p:cNvCxnSpPr>
            <a:cxnSpLocks noChangeShapeType="1"/>
          </p:cNvCxnSpPr>
          <p:nvPr/>
        </p:nvCxnSpPr>
        <p:spPr bwMode="auto">
          <a:xfrm flipV="1">
            <a:off x="3851275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7" name="Straight Connector 30"/>
          <p:cNvCxnSpPr>
            <a:cxnSpLocks noChangeShapeType="1"/>
          </p:cNvCxnSpPr>
          <p:nvPr/>
        </p:nvCxnSpPr>
        <p:spPr bwMode="auto">
          <a:xfrm flipV="1">
            <a:off x="4500563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Straight Connector 32"/>
          <p:cNvCxnSpPr>
            <a:cxnSpLocks noChangeShapeType="1"/>
          </p:cNvCxnSpPr>
          <p:nvPr/>
        </p:nvCxnSpPr>
        <p:spPr bwMode="auto">
          <a:xfrm flipV="1">
            <a:off x="5219700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Straight Connector 34"/>
          <p:cNvCxnSpPr>
            <a:cxnSpLocks noChangeShapeType="1"/>
          </p:cNvCxnSpPr>
          <p:nvPr/>
        </p:nvCxnSpPr>
        <p:spPr bwMode="auto">
          <a:xfrm flipV="1">
            <a:off x="5940425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Straight Connector 36"/>
          <p:cNvCxnSpPr>
            <a:cxnSpLocks noChangeShapeType="1"/>
          </p:cNvCxnSpPr>
          <p:nvPr/>
        </p:nvCxnSpPr>
        <p:spPr bwMode="auto">
          <a:xfrm flipV="1">
            <a:off x="6732588" y="2420938"/>
            <a:ext cx="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1" name="TextBox 37"/>
          <p:cNvSpPr txBox="1">
            <a:spLocks noChangeArrowheads="1"/>
          </p:cNvSpPr>
          <p:nvPr/>
        </p:nvSpPr>
        <p:spPr bwMode="auto">
          <a:xfrm>
            <a:off x="3348038" y="2924175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2</a:t>
            </a:r>
          </a:p>
        </p:txBody>
      </p:sp>
      <p:sp>
        <p:nvSpPr>
          <p:cNvPr id="28692" name="TextBox 38"/>
          <p:cNvSpPr txBox="1">
            <a:spLocks noChangeArrowheads="1"/>
          </p:cNvSpPr>
          <p:nvPr/>
        </p:nvSpPr>
        <p:spPr bwMode="auto">
          <a:xfrm>
            <a:off x="2555875" y="2924175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1</a:t>
            </a:r>
          </a:p>
        </p:txBody>
      </p:sp>
      <p:sp>
        <p:nvSpPr>
          <p:cNvPr id="28693" name="TextBox 39"/>
          <p:cNvSpPr txBox="1">
            <a:spLocks noChangeArrowheads="1"/>
          </p:cNvSpPr>
          <p:nvPr/>
        </p:nvSpPr>
        <p:spPr bwMode="auto">
          <a:xfrm>
            <a:off x="3995738" y="2924175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3</a:t>
            </a:r>
          </a:p>
        </p:txBody>
      </p:sp>
      <p:sp>
        <p:nvSpPr>
          <p:cNvPr id="28694" name="TextBox 40"/>
          <p:cNvSpPr txBox="1">
            <a:spLocks noChangeArrowheads="1"/>
          </p:cNvSpPr>
          <p:nvPr/>
        </p:nvSpPr>
        <p:spPr bwMode="auto">
          <a:xfrm>
            <a:off x="4716463" y="2924175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4</a:t>
            </a:r>
          </a:p>
        </p:txBody>
      </p:sp>
      <p:sp>
        <p:nvSpPr>
          <p:cNvPr id="28695" name="TextBox 41"/>
          <p:cNvSpPr txBox="1">
            <a:spLocks noChangeArrowheads="1"/>
          </p:cNvSpPr>
          <p:nvPr/>
        </p:nvSpPr>
        <p:spPr bwMode="auto">
          <a:xfrm>
            <a:off x="5475288" y="2954338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5</a:t>
            </a:r>
          </a:p>
        </p:txBody>
      </p:sp>
      <p:sp>
        <p:nvSpPr>
          <p:cNvPr id="28696" name="TextBox 42"/>
          <p:cNvSpPr txBox="1">
            <a:spLocks noChangeArrowheads="1"/>
          </p:cNvSpPr>
          <p:nvPr/>
        </p:nvSpPr>
        <p:spPr bwMode="auto">
          <a:xfrm>
            <a:off x="6156325" y="2924175"/>
            <a:ext cx="352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/>
              <a:t>6</a:t>
            </a:r>
          </a:p>
        </p:txBody>
      </p:sp>
      <p:sp>
        <p:nvSpPr>
          <p:cNvPr id="28697" name="TextBox 43"/>
          <p:cNvSpPr txBox="1">
            <a:spLocks noChangeArrowheads="1"/>
          </p:cNvSpPr>
          <p:nvPr/>
        </p:nvSpPr>
        <p:spPr bwMode="auto">
          <a:xfrm>
            <a:off x="2484438" y="2492375"/>
            <a:ext cx="35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5</a:t>
            </a:r>
          </a:p>
        </p:txBody>
      </p:sp>
      <p:sp>
        <p:nvSpPr>
          <p:cNvPr id="28698" name="TextBox 44"/>
          <p:cNvSpPr txBox="1">
            <a:spLocks noChangeArrowheads="1"/>
          </p:cNvSpPr>
          <p:nvPr/>
        </p:nvSpPr>
        <p:spPr bwMode="auto">
          <a:xfrm>
            <a:off x="3924300" y="2492375"/>
            <a:ext cx="52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12</a:t>
            </a:r>
          </a:p>
        </p:txBody>
      </p:sp>
      <p:sp>
        <p:nvSpPr>
          <p:cNvPr id="28699" name="TextBox 45"/>
          <p:cNvSpPr txBox="1">
            <a:spLocks noChangeArrowheads="1"/>
          </p:cNvSpPr>
          <p:nvPr/>
        </p:nvSpPr>
        <p:spPr bwMode="auto">
          <a:xfrm>
            <a:off x="4572000" y="2492375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-3</a:t>
            </a:r>
          </a:p>
        </p:txBody>
      </p:sp>
      <p:sp>
        <p:nvSpPr>
          <p:cNvPr id="28700" name="TextBox 46"/>
          <p:cNvSpPr txBox="1">
            <a:spLocks noChangeArrowheads="1"/>
          </p:cNvSpPr>
          <p:nvPr/>
        </p:nvSpPr>
        <p:spPr bwMode="auto">
          <a:xfrm>
            <a:off x="5292725" y="2492375"/>
            <a:ext cx="465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-1</a:t>
            </a:r>
          </a:p>
        </p:txBody>
      </p:sp>
      <p:sp>
        <p:nvSpPr>
          <p:cNvPr id="28701" name="TextBox 47"/>
          <p:cNvSpPr txBox="1">
            <a:spLocks noChangeArrowheads="1"/>
          </p:cNvSpPr>
          <p:nvPr/>
        </p:nvSpPr>
        <p:spPr bwMode="auto">
          <a:xfrm>
            <a:off x="6084888" y="2492375"/>
            <a:ext cx="52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11</a:t>
            </a:r>
          </a:p>
        </p:txBody>
      </p:sp>
      <p:sp>
        <p:nvSpPr>
          <p:cNvPr id="28702" name="TextBox 48"/>
          <p:cNvSpPr txBox="1">
            <a:spLocks noChangeArrowheads="1"/>
          </p:cNvSpPr>
          <p:nvPr/>
        </p:nvSpPr>
        <p:spPr bwMode="auto">
          <a:xfrm>
            <a:off x="3203575" y="2492375"/>
            <a:ext cx="35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C15596-D33D-4D21-A62C-5C7B77D8BD80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Hardware for Evaluating 1+2</a:t>
            </a:r>
            <a:endParaRPr lang="en-US" altLang="en-US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Brain</a:t>
            </a:r>
          </a:p>
          <a:p>
            <a:pPr eaLnBrk="1" hangingPunct="1"/>
            <a:r>
              <a:rPr lang="en-GB" altLang="en-US" dirty="0" smtClean="0"/>
              <a:t>Abacus – rods and beads</a:t>
            </a:r>
          </a:p>
          <a:p>
            <a:pPr eaLnBrk="1" hangingPunct="1"/>
            <a:r>
              <a:rPr lang="en-GB" altLang="en-US" dirty="0" smtClean="0"/>
              <a:t>Mechanical – rods and gears</a:t>
            </a:r>
          </a:p>
          <a:p>
            <a:pPr eaLnBrk="1" hangingPunct="1"/>
            <a:r>
              <a:rPr lang="en-GB" altLang="en-US" dirty="0" smtClean="0"/>
              <a:t>Electromechanical – electromagnets open and close switches</a:t>
            </a:r>
          </a:p>
          <a:p>
            <a:pPr eaLnBrk="1" hangingPunct="1"/>
            <a:r>
              <a:rPr lang="en-GB" altLang="en-US" dirty="0" smtClean="0"/>
              <a:t>Vacuum tubes</a:t>
            </a:r>
          </a:p>
          <a:p>
            <a:pPr eaLnBrk="1" hangingPunct="1"/>
            <a:r>
              <a:rPr lang="en-GB" altLang="en-US" dirty="0" smtClean="0"/>
              <a:t>Transistors and integrated circuits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B616ED-4CFB-4480-8143-BD47B4BDDE5A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Instructions</a:t>
            </a:r>
          </a:p>
        </p:txBody>
      </p: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1331913" y="2078038"/>
            <a:ext cx="61436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000" dirty="0" smtClean="0"/>
              <a:t>Tom carries out instructions such as:</a:t>
            </a:r>
          </a:p>
          <a:p>
            <a:pPr eaLnBrk="1" hangingPunct="1">
              <a:defRPr/>
            </a:pPr>
            <a:endParaRPr lang="en-GB" altLang="en-US" sz="2000" dirty="0" smtClean="0"/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latin typeface="Tahoma"/>
              </a:rPr>
              <a:t>Add the number in box 0 to the number in box 2,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latin typeface="Tahoma"/>
              </a:rPr>
              <a:t>   then put the result in box 2, i.e. make the result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latin typeface="Tahoma"/>
              </a:rPr>
              <a:t>   the new number in box 2.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endParaRPr lang="en-GB" altLang="en-US" sz="2000" kern="0" dirty="0" smtClean="0">
              <a:solidFill>
                <a:srgbClr val="000000"/>
              </a:solidFill>
              <a:latin typeface="Tahoma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latin typeface="Tahoma"/>
              </a:rPr>
              <a:t>Subtract the number in box 1 from the number in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latin typeface="Tahoma"/>
              </a:rPr>
              <a:t>   box 0. Put the result in box 0.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endParaRPr lang="en-GB" altLang="en-US" sz="2000" kern="0" dirty="0" smtClean="0">
              <a:solidFill>
                <a:srgbClr val="000000"/>
              </a:solidFill>
              <a:latin typeface="Tahoma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latin typeface="Tahoma"/>
              </a:rPr>
              <a:t>Multiply the number in box 1 with the number in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en-GB" altLang="en-US" sz="2000" kern="0" dirty="0" smtClean="0">
                <a:solidFill>
                  <a:srgbClr val="000000"/>
                </a:solidFill>
                <a:latin typeface="Tahoma"/>
              </a:rPr>
              <a:t>   box 3. Put the result in box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9A5764-49C7-4351-926E-33F936864642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Observations</a:t>
            </a:r>
          </a:p>
        </p:txBody>
      </p:sp>
      <p:sp>
        <p:nvSpPr>
          <p:cNvPr id="32774" name="Text Box 13"/>
          <p:cNvSpPr txBox="1">
            <a:spLocks noChangeArrowheads="1"/>
          </p:cNvSpPr>
          <p:nvPr/>
        </p:nvSpPr>
        <p:spPr bwMode="auto">
          <a:xfrm>
            <a:off x="611188" y="2276475"/>
            <a:ext cx="82629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/>
              <a:t>The computer consists of a memory (the boxes), a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Tx/>
              <a:buNone/>
            </a:pPr>
            <a:r>
              <a:rPr lang="en-GB" altLang="en-US" sz="2400"/>
              <a:t>  device for changing the contents of the memory (Tom)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Tx/>
              <a:buNone/>
            </a:pPr>
            <a:r>
              <a:rPr lang="en-GB" altLang="en-US" sz="2400"/>
              <a:t>  and a list of instructions.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</a:pPr>
            <a:endParaRPr lang="en-GB" altLang="en-US" sz="2400"/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/>
              <a:t>The instructions are simple and there are only a few types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Tx/>
              <a:buNone/>
            </a:pPr>
            <a:r>
              <a:rPr lang="en-GB" altLang="en-US" sz="2400"/>
              <a:t>  (so far add, subtract and multiply).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</a:pPr>
            <a:endParaRPr lang="en-GB" altLang="en-US" sz="2400"/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/>
              <a:t>The instructions are carried out one at a time.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</a:pPr>
            <a:endParaRPr lang="en-GB" altLang="en-US" sz="2400"/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GB" altLang="en-US" sz="2400"/>
              <a:t>There is no limit to the number of instructions which are</a:t>
            </a:r>
          </a:p>
          <a:p>
            <a:pPr eaLnBrk="1" hangingPunct="1">
              <a:spcBef>
                <a:spcPct val="0"/>
              </a:spcBef>
              <a:buClr>
                <a:srgbClr val="0000FF"/>
              </a:buClr>
              <a:buSzPct val="120000"/>
              <a:buFontTx/>
              <a:buNone/>
            </a:pPr>
            <a:r>
              <a:rPr lang="en-GB" altLang="en-US" sz="2400"/>
              <a:t>  carried out (Tom never gets tired).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 smtClean="0"/>
              <a:t>BB Section 0.2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C15596-D33D-4D21-A62C-5C7B77D8BD80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dirty="0" smtClean="0"/>
              <a:t>Abacus</a:t>
            </a:r>
            <a:endParaRPr lang="en-US" altLang="en-US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832" y="5646955"/>
            <a:ext cx="4104456" cy="5173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1800" dirty="0" smtClean="0"/>
              <a:t>https</a:t>
            </a:r>
            <a:r>
              <a:rPr lang="en-GB" altLang="en-US" sz="1800" dirty="0"/>
              <a:t>://en.wikipedia.org/wiki/Abacus</a:t>
            </a:r>
            <a:endParaRPr lang="en-GB" alt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3312368" cy="2484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73" y="2204864"/>
            <a:ext cx="2808459" cy="248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4937215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Chinese abacus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937215"/>
            <a:ext cx="226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Russian abacus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3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Birkbeck College, U. London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3DCC90-368D-4031-8DB8-B00FE88B50A0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922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000" smtClean="0"/>
              <a:t>Pascal’s Calculator: the Pascaline</a:t>
            </a:r>
          </a:p>
        </p:txBody>
      </p:sp>
      <p:sp>
        <p:nvSpPr>
          <p:cNvPr id="9222" name="Text Box 1029"/>
          <p:cNvSpPr txBox="1">
            <a:spLocks noChangeArrowheads="1"/>
          </p:cNvSpPr>
          <p:nvPr/>
        </p:nvSpPr>
        <p:spPr bwMode="auto">
          <a:xfrm>
            <a:off x="1143000" y="5000625"/>
            <a:ext cx="6996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/>
              <a:t>Image from http://www.tcf.ua.edu/AZ/ITHistoryOutline.htm </a:t>
            </a:r>
          </a:p>
        </p:txBody>
      </p:sp>
      <p:sp>
        <p:nvSpPr>
          <p:cNvPr id="9223" name="Text Box 1030"/>
          <p:cNvSpPr txBox="1">
            <a:spLocks noChangeArrowheads="1"/>
          </p:cNvSpPr>
          <p:nvPr/>
        </p:nvSpPr>
        <p:spPr bwMode="auto">
          <a:xfrm>
            <a:off x="142875" y="2643188"/>
            <a:ext cx="1873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Addition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subtraction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only.</a:t>
            </a:r>
          </a:p>
        </p:txBody>
      </p:sp>
      <p:pic>
        <p:nvPicPr>
          <p:cNvPr id="9224" name="Picture 1031" descr="Pascaline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000250"/>
            <a:ext cx="61928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462213" y="5584825"/>
            <a:ext cx="5170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/>
              <a:t>See “How the Pascaline works” on You Tube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 smtClean="0"/>
              <a:t>Birkbeck College, U. London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8BD54B-ACB6-45C9-9718-0CB80C818093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4000" dirty="0" smtClean="0"/>
              <a:t>Subtraction Using the </a:t>
            </a:r>
            <a:r>
              <a:rPr lang="en-GB" altLang="en-US" sz="4000" dirty="0" err="1" smtClean="0"/>
              <a:t>Pascaline</a:t>
            </a:r>
            <a:endParaRPr lang="en-GB" altLang="en-US" sz="4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50938" y="1860858"/>
                <a:ext cx="6984826" cy="3744813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GB" altLang="en-US" sz="2000" dirty="0" smtClean="0"/>
                  <a:t>There is no direct method for subtraction. Instead, 9’s complement is used to convert subtraction to addition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GB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sz="2000" dirty="0"/>
                  <a:t>T</a:t>
                </a:r>
                <a:r>
                  <a:rPr lang="en-GB" altLang="en-US" sz="2000" dirty="0" smtClean="0"/>
                  <a:t>he nine’s complement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altLang="en-US" sz="2000" dirty="0" smtClean="0"/>
                  <a:t> of a single digit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altLang="en-US" sz="2000" dirty="0" smtClean="0"/>
                  <a:t> is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GB" alt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en-US" sz="2000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=9−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altLang="en-US" sz="2000" dirty="0" smtClean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GB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sz="2000" dirty="0" smtClean="0"/>
                  <a:t>Examples: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=7, 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=6.</m:t>
                    </m:r>
                  </m:oMath>
                </a14:m>
                <a:endParaRPr lang="en-GB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sz="2000" dirty="0" smtClean="0"/>
                  <a:t>Note that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:endParaRPr lang="en-GB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en-US" sz="2000" dirty="0" smtClean="0"/>
              </a:p>
              <a:p>
                <a:pPr eaLnBrk="1" hangingPunct="1">
                  <a:lnSpc>
                    <a:spcPct val="90000"/>
                  </a:lnSpc>
                </a:pPr>
                <a:r>
                  <a:rPr lang="en-GB" altLang="en-US" sz="2000" dirty="0" smtClean="0"/>
                  <a:t>Example: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4−3=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alt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9−4+3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altLang="en-US" sz="2000" dirty="0" smtClean="0"/>
              </a:p>
            </p:txBody>
          </p:sp>
        </mc:Choice>
        <mc:Fallback xmlns="">
          <p:sp>
            <p:nvSpPr>
              <p:cNvPr id="1127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50938" y="1860858"/>
                <a:ext cx="6984826" cy="3744813"/>
              </a:xfrm>
              <a:blipFill>
                <a:blip r:embed="rId3"/>
                <a:stretch>
                  <a:fillRect t="-1626" b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86679" y="5845314"/>
            <a:ext cx="7785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See </a:t>
            </a:r>
            <a:r>
              <a:rPr lang="en-GB" sz="2000" dirty="0">
                <a:hlinkClick r:id="rId4"/>
              </a:rPr>
              <a:t>http://ds-wordpress.haverford.edu/bitbybit/bit-by-bit-contents</a:t>
            </a:r>
            <a:r>
              <a:rPr lang="en-GB" sz="2000" dirty="0" smtClean="0">
                <a:hlinkClick r:id="rId4"/>
              </a:rPr>
              <a:t>/</a:t>
            </a:r>
            <a:endParaRPr lang="en-GB" sz="2000" dirty="0" smtClean="0"/>
          </a:p>
          <a:p>
            <a:r>
              <a:rPr lang="en-GB" sz="2000" dirty="0" smtClean="0"/>
              <a:t>chapter-one/1-7-pascal-and-the-pascaline</a:t>
            </a:r>
            <a:r>
              <a:rPr lang="en-GB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428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 smtClean="0"/>
              <a:t>BB Section 0.2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8BD54B-ACB6-45C9-9718-0CB80C818093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600" smtClean="0"/>
              <a:t>Difference Engine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76475"/>
            <a:ext cx="806450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Early computer for squaring numbers, and much more. Numerical results printed out in the form of tables.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Designer: Charles Babbage (1791-1871)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1821: plans for a Difference Engine.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1832: partially built by Joseph Clement.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1834: plans for a more advanced computer, the programmable Analytical Engine. Never built.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/>
              <a:t>See http://en.wikipedia.org/wiki/Charles_Babbage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Why Differences?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132856"/>
                <a:ext cx="7772400" cy="4114800"/>
              </a:xfrm>
            </p:spPr>
            <p:txBody>
              <a:bodyPr/>
              <a:lstStyle/>
              <a:p>
                <a:pPr>
                  <a:buSzPct val="120000"/>
                  <a:buFont typeface="Wingdings" panose="05000000000000000000" pitchFamily="2" charset="2"/>
                  <a:buChar char="§"/>
                  <a:defRPr/>
                </a:pPr>
                <a:r>
                  <a:rPr lang="en-GB" sz="2400" dirty="0" smtClean="0"/>
                  <a:t>Differences are used to evaluate polynomials.</a:t>
                </a:r>
              </a:p>
              <a:p>
                <a:pPr>
                  <a:buSzPct val="120000"/>
                  <a:buFont typeface="Wingdings" panose="05000000000000000000" pitchFamily="2" charset="2"/>
                  <a:buChar char="§"/>
                  <a:defRPr/>
                </a:pPr>
                <a:r>
                  <a:rPr lang="en-GB" sz="2400" dirty="0" smtClean="0"/>
                  <a:t>Three </a:t>
                </a:r>
                <a:r>
                  <a:rPr lang="en-GB" sz="2400" dirty="0"/>
                  <a:t>e</a:t>
                </a:r>
                <a:r>
                  <a:rPr lang="en-GB" sz="2400" dirty="0" smtClean="0"/>
                  <a:t>xamples of polynomials:</a:t>
                </a:r>
              </a:p>
              <a:p>
                <a:pPr marL="0" indent="0">
                  <a:buSzPct val="12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1,  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+1,  1+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GB" sz="2400" dirty="0" smtClean="0"/>
              </a:p>
              <a:p>
                <a:pPr>
                  <a:buSzPct val="120000"/>
                  <a:buFont typeface="Wingdings" panose="05000000000000000000" pitchFamily="2" charset="2"/>
                  <a:buChar char="§"/>
                  <a:defRPr/>
                </a:pPr>
                <a:r>
                  <a:rPr lang="en-GB" sz="2400" dirty="0" smtClean="0"/>
                  <a:t>Notation in computing:</a:t>
                </a:r>
              </a:p>
              <a:p>
                <a:pPr marL="0" indent="0">
                  <a:buSzPct val="120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=1+3∗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 smtClean="0"/>
              </a:p>
              <a:p>
                <a:pPr>
                  <a:buSzPct val="120000"/>
                  <a:buFont typeface="Wingdings" panose="05000000000000000000" pitchFamily="2" charset="2"/>
                  <a:buChar char="§"/>
                  <a:defRPr/>
                </a:pPr>
                <a:r>
                  <a:rPr lang="en-GB" sz="2400" dirty="0" smtClean="0"/>
                  <a:t>Notation in mathematics:</a:t>
                </a:r>
              </a:p>
              <a:p>
                <a:pPr marL="0" indent="0">
                  <a:buSzPct val="120000"/>
                  <a:buNone/>
                  <a:defRPr/>
                </a:pPr>
                <a:r>
                  <a:rPr lang="en-GB" sz="2400" b="0" dirty="0"/>
                  <a:t>	</a:t>
                </a:r>
                <a:r>
                  <a:rPr lang="en-GB" sz="2400" b="0" dirty="0" smtClean="0"/>
                  <a:t>    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=1+3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</a:p>
              <a:p>
                <a:pPr marL="0" indent="0">
                  <a:buSzPct val="120000"/>
                  <a:buNone/>
                  <a:defRPr/>
                </a:pPr>
                <a:endParaRPr lang="en-GB" sz="2400" dirty="0"/>
              </a:p>
              <a:p>
                <a:pPr>
                  <a:buSzPct val="120000"/>
                  <a:buFont typeface="Wingdings" panose="05000000000000000000" pitchFamily="2" charset="2"/>
                  <a:buChar char="§"/>
                  <a:defRPr/>
                </a:pPr>
                <a:r>
                  <a:rPr lang="en-GB" sz="2400" dirty="0" smtClean="0"/>
                  <a:t>Evaluation: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=1+3∗2−2∗2=3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132856"/>
                <a:ext cx="7772400" cy="4114800"/>
              </a:xfrm>
              <a:blipFill rotWithShape="0">
                <a:blip r:embed="rId2"/>
                <a:stretch>
                  <a:fillRect l="-1490" t="-2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 smtClean="0"/>
              <a:t>Birkbeck College, U. London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B32FDE-D614-4564-8585-B609D049D538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62170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Example of Differences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2132856"/>
                <a:ext cx="7772400" cy="504056"/>
              </a:xfrm>
            </p:spPr>
            <p:txBody>
              <a:bodyPr/>
              <a:lstStyle/>
              <a:p>
                <a:pPr>
                  <a:buSzPct val="120000"/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2132856"/>
                <a:ext cx="7772400" cy="504056"/>
              </a:xfrm>
              <a:blipFill rotWithShape="0">
                <a:blip r:embed="rId2"/>
                <a:stretch>
                  <a:fillRect l="-1490" t="-18072" b="-24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 smtClean="0"/>
              <a:t>Birkbeck College, U. London</a:t>
            </a:r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B32FDE-D614-4564-8585-B609D049D538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4875" y="2949053"/>
                <a:ext cx="354693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First difference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949053"/>
                <a:ext cx="3546933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2577" t="-2516" b="-4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080" y="2949053"/>
                <a:ext cx="2676310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Second difference</a:t>
                </a: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949053"/>
                <a:ext cx="267631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3417" t="-2516" r="-2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6238" y="5301208"/>
                <a:ext cx="69926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First difference in symbols: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38" y="5301208"/>
                <a:ext cx="699268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308" t="-5882" b="-11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GB" altLang="en-US" sz="3600" dirty="0" smtClean="0"/>
                  <a:t>Evaluation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3600" dirty="0" smtClean="0"/>
                  <a:t> Using Differences</a:t>
                </a:r>
              </a:p>
            </p:txBody>
          </p:sp>
        </mc:Choice>
        <mc:Fallback xmlns="">
          <p:sp>
            <p:nvSpPr>
              <p:cNvPr id="14338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9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718165"/>
              </p:ext>
            </p:extLst>
          </p:nvPr>
        </p:nvGraphicFramePr>
        <p:xfrm>
          <a:off x="1691480" y="2060848"/>
          <a:ext cx="6218240" cy="2595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x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x*</a:t>
                      </a:r>
                      <a:r>
                        <a:rPr lang="en-GB" sz="1800" dirty="0" err="1" smtClean="0"/>
                        <a:t>x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</a:t>
                      </a:r>
                      <a:r>
                        <a:rPr lang="en-GB" sz="1800" baseline="30000" dirty="0" smtClean="0"/>
                        <a:t>st</a:t>
                      </a:r>
                      <a:r>
                        <a:rPr lang="en-GB" sz="1800" dirty="0" smtClean="0"/>
                        <a:t> difference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2</a:t>
                      </a:r>
                      <a:r>
                        <a:rPr lang="en-GB" sz="1800" baseline="30000" dirty="0" smtClean="0"/>
                        <a:t>nd</a:t>
                      </a:r>
                      <a:r>
                        <a:rPr lang="en-GB" sz="1800" baseline="0" dirty="0" smtClean="0"/>
                        <a:t> difference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4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16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25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</a:t>
                      </a:r>
                      <a:endParaRPr lang="en-GB" sz="1800" dirty="0"/>
                    </a:p>
                  </a:txBody>
                  <a:tcPr marL="91445" marR="91445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smtClean="0"/>
              <a:t>Brookshear Section 0.2</a:t>
            </a:r>
          </a:p>
        </p:txBody>
      </p:sp>
      <p:sp>
        <p:nvSpPr>
          <p:cNvPr id="143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EF0195-E76E-45D5-887A-75439FD01EDE}" type="slidenum">
              <a:rPr lang="en-GB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6363" y="4956723"/>
                <a:ext cx="7068473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0" dirty="0" smtClean="0"/>
                  <a:t>To find the first differences</a:t>
                </a:r>
                <a:r>
                  <a:rPr lang="en-GB" sz="2000" dirty="0"/>
                  <a:t>,</a:t>
                </a:r>
                <a:r>
                  <a:rPr lang="en-GB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 smtClean="0"/>
                  <a:t>,</a:t>
                </a:r>
              </a:p>
              <a:p>
                <a:r>
                  <a:rPr lang="en-GB" sz="2000" dirty="0"/>
                  <a:t>s</a:t>
                </a:r>
                <a:r>
                  <a:rPr lang="en-GB" sz="2000" dirty="0" smtClean="0"/>
                  <a:t>tart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2000" dirty="0" smtClean="0"/>
                  <a:t> and iterate,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+2=3</m:t>
                    </m:r>
                  </m:oMath>
                </a14:m>
                <a:r>
                  <a:rPr lang="en-GB" sz="2000" dirty="0" smtClean="0"/>
                  <a:t>, etc.</a:t>
                </a:r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To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 smtClean="0"/>
                  <a:t> given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GB" sz="2000" dirty="0" smtClean="0"/>
                  <a:t>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l-G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363" y="4956723"/>
                <a:ext cx="7068473" cy="1323439"/>
              </a:xfrm>
              <a:prstGeom prst="rect">
                <a:avLst/>
              </a:prstGeom>
              <a:blipFill>
                <a:blip r:embed="rId3"/>
                <a:stretch>
                  <a:fillRect l="-949" t="-2304" b="-7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1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1890</TotalTime>
  <Words>935</Words>
  <Application>Microsoft Office PowerPoint</Application>
  <PresentationFormat>On-screen Show (4:3)</PresentationFormat>
  <Paragraphs>267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Tahoma</vt:lpstr>
      <vt:lpstr>Wingdings</vt:lpstr>
      <vt:lpstr>Blends</vt:lpstr>
      <vt:lpstr>Introduction to Computer Systems</vt:lpstr>
      <vt:lpstr>Hardware for Evaluating 1+2</vt:lpstr>
      <vt:lpstr>Abacus</vt:lpstr>
      <vt:lpstr>Pascal’s Calculator: the Pascaline</vt:lpstr>
      <vt:lpstr>Subtraction Using the Pascaline</vt:lpstr>
      <vt:lpstr>Difference Engine</vt:lpstr>
      <vt:lpstr>Why Differences?</vt:lpstr>
      <vt:lpstr>Example of Differences</vt:lpstr>
      <vt:lpstr>Evaluation of x^2 Using Differences</vt:lpstr>
      <vt:lpstr>Why Polynomials?</vt:lpstr>
      <vt:lpstr>Modern Construction of a Difference Engine</vt:lpstr>
      <vt:lpstr>Lego® Version of the Difference Engine</vt:lpstr>
      <vt:lpstr>Code Breaking Machine</vt:lpstr>
      <vt:lpstr>Electromechanical Computer</vt:lpstr>
      <vt:lpstr>ENIAC</vt:lpstr>
      <vt:lpstr>Computing at Birkbeck</vt:lpstr>
      <vt:lpstr>Computing at Birkbeck</vt:lpstr>
      <vt:lpstr>Computing Game</vt:lpstr>
      <vt:lpstr>Equipment for the Game</vt:lpstr>
      <vt:lpstr>Instructions</vt:lpstr>
      <vt:lpstr>Observations</vt:lpstr>
    </vt:vector>
  </TitlesOfParts>
  <Company>Samsung Electronics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</dc:title>
  <dc:creator>sjmaybank</dc:creator>
  <cp:lastModifiedBy>Steve Maybank</cp:lastModifiedBy>
  <cp:revision>102</cp:revision>
  <cp:lastPrinted>2014-10-03T15:32:20Z</cp:lastPrinted>
  <dcterms:created xsi:type="dcterms:W3CDTF">2004-01-12T10:17:52Z</dcterms:created>
  <dcterms:modified xsi:type="dcterms:W3CDTF">2020-01-03T16:01:32Z</dcterms:modified>
</cp:coreProperties>
</file>