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99" r:id="rId2"/>
    <p:sldId id="334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262" r:id="rId11"/>
    <p:sldId id="335" r:id="rId12"/>
    <p:sldId id="275" r:id="rId13"/>
    <p:sldId id="304" r:id="rId14"/>
    <p:sldId id="285" r:id="rId15"/>
    <p:sldId id="305" r:id="rId16"/>
    <p:sldId id="343" r:id="rId17"/>
    <p:sldId id="308" r:id="rId18"/>
  </p:sldIdLst>
  <p:sldSz cx="9144000" cy="6858000" type="screen4x3"/>
  <p:notesSz cx="6934200" cy="9220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0" autoAdjust="0"/>
    <p:restoredTop sz="86358" autoAdjust="0"/>
  </p:normalViewPr>
  <p:slideViewPr>
    <p:cSldViewPr>
      <p:cViewPr varScale="1">
        <p:scale>
          <a:sx n="73" d="100"/>
          <a:sy n="73" d="100"/>
        </p:scale>
        <p:origin x="60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8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0.xml"/><Relationship Id="rId1" Type="http://schemas.openxmlformats.org/officeDocument/2006/relationships/slide" Target="slides/slide1.xml"/><Relationship Id="rId6" Type="http://schemas.openxmlformats.org/officeDocument/2006/relationships/slide" Target="slides/slide16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946FDBE-EB12-4E20-B551-96718C69E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7168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0B851F-A785-4DE5-9EB2-699763DD7C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826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47181F-10ED-4B26-A6F0-02BDB23733F2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5B133B-05D5-45F6-84BC-1484039F782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034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2BB684-4449-4E5D-BEFB-AF253BD5BA52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23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5C1175-5BC0-46B0-A0AB-40B52205AE08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9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A1F75B-9CCB-4A24-9B2D-BA50B18FE3F5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24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ED1C92-25C3-49C1-BA60-6329B74DCD18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14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46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F654E4-566E-4F79-A943-3897A0DCAF41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15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51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2BB684-4449-4E5D-BEFB-AF253BD5BA52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16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1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809E2-5255-480F-BD30-5F0A9945C21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1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8AD4FB8-8971-4DD7-821A-B81C3CF318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829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FD296-069C-4212-A892-B5A2E9DED0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436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48472-5D19-4C21-AEED-D8B9A10C71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485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440E-EFCC-4D24-B712-B59E8FD7B5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4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05C38-71C4-4ED1-AE24-3063A9C85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76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5CDE9-0356-447F-B27F-F5B1111E61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818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7C57C-0ADE-4DEB-8EEB-F668F8F0FC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57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77303-1260-4F92-9424-36CF158564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7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1511-7B4B-402E-B5F8-9AB4C8D4F7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84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8CA4-B54D-4E15-8A73-2C1C876DE4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593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3333-B41C-4828-B32A-0AA0F74D50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218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5EE2A62-BEE1-41CB-8F07-343DDDE142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14 </a:t>
            </a:r>
            <a:r>
              <a:rPr lang="en-US" altLang="en-US" sz="1400" dirty="0" smtClean="0"/>
              <a:t>January </a:t>
            </a:r>
            <a:r>
              <a:rPr lang="en-US" altLang="en-US" sz="1400" dirty="0" smtClean="0"/>
              <a:t>2020</a:t>
            </a:r>
            <a:endParaRPr lang="en-GB" altLang="en-US" sz="1400" dirty="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026115-8626-4E9E-BE33-6409DDBEB22E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Introduction to Computer Systems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772400" cy="38560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Department of Computer Science and Information Systems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buNone/>
            </a:pPr>
            <a:r>
              <a:rPr lang="en-GB" altLang="en-US" sz="2400" dirty="0"/>
              <a:t>Lecturer: Steve </a:t>
            </a:r>
            <a:r>
              <a:rPr lang="en-GB" altLang="en-US" sz="2400" dirty="0" smtClean="0"/>
              <a:t>Maybank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>
                <a:hlinkClick r:id="rId3"/>
              </a:rPr>
              <a:t>sjmaybank@dcs.bbk.ac.uk</a:t>
            </a:r>
            <a:endParaRPr lang="en-GB" altLang="en-US" sz="24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Spring </a:t>
            </a:r>
            <a:r>
              <a:rPr lang="en-GB" altLang="en-US" sz="2400" dirty="0" smtClean="0"/>
              <a:t>2020</a:t>
            </a:r>
            <a:endParaRPr lang="en-GB" altLang="en-US" sz="24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8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Week 1b: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BB Section 5.1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92ED04-6873-49DF-A23C-8B779253C09A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Definition of an Algorithm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7772400" cy="4151313"/>
          </a:xfrm>
        </p:spPr>
        <p:txBody>
          <a:bodyPr/>
          <a:lstStyle/>
          <a:p>
            <a:pPr eaLnBrk="1" hangingPunct="1"/>
            <a:r>
              <a:rPr lang="en-GB" altLang="en-US" smtClean="0"/>
              <a:t>An algorithm is an ordered set of unambiguous executable steps that defines a terminating process.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It is implicit that something (e.g. a machine) carries out the steps.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Commentary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9388" y="2017713"/>
            <a:ext cx="8775700" cy="4306887"/>
          </a:xfrm>
        </p:spPr>
        <p:txBody>
          <a:bodyPr/>
          <a:lstStyle/>
          <a:p>
            <a:r>
              <a:rPr lang="en-GB" altLang="en-US" dirty="0" smtClean="0"/>
              <a:t>Terminating process: print all the integers in the range 1 to 10</a:t>
            </a:r>
          </a:p>
          <a:p>
            <a:r>
              <a:rPr lang="en-GB" altLang="en-US" dirty="0" smtClean="0"/>
              <a:t>Non-terminating process: print all the integers</a:t>
            </a:r>
          </a:p>
          <a:p>
            <a:r>
              <a:rPr lang="en-GB" altLang="en-US" dirty="0" smtClean="0"/>
              <a:t>Executable step: assign to x the value 1</a:t>
            </a:r>
          </a:p>
          <a:p>
            <a:r>
              <a:rPr lang="en-GB" altLang="en-US" dirty="0" smtClean="0"/>
              <a:t>Non executable step: attempt to assign to x the value 1/0.</a:t>
            </a:r>
          </a:p>
          <a:p>
            <a:endParaRPr lang="en-GB" altLang="en-US" dirty="0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15 January 2019</a:t>
            </a:r>
            <a:endParaRPr lang="en-GB" altLang="en-US" sz="1400" dirty="0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495E37-7955-4B1C-BEAD-BCA55C05B9C9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3ECD6E-8373-4E0B-B65D-0517502D444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Algorithms and Computers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05013"/>
            <a:ext cx="8135937" cy="431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An algorithm </a:t>
            </a:r>
            <a:r>
              <a:rPr lang="en-GB" altLang="en-US" sz="2800" dirty="0" smtClean="0"/>
              <a:t>is converted into a list of instructions (program) for a particular computer.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The details of the instructions vary from one computer to another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If an algorithm is programmable on one computer, then in principle it is programmable on any computer.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EF7924-7905-42C7-A37D-3B392A8C174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First Example of an Algorithm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349500"/>
            <a:ext cx="8207375" cy="37449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smtClean="0"/>
              <a:t>Input: integers 12, 5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smtClean="0"/>
              <a:t>Output: quotient q and remainder r on dividing 12 by 5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smtClean="0"/>
              <a:t>Algorithm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smtClean="0"/>
              <a:t>q</a:t>
            </a:r>
            <a:r>
              <a:rPr lang="en-GB" altLang="en-US" sz="2400" smtClean="0">
                <a:sym typeface="Mathematica1" pitchFamily="2" charset="2"/>
              </a:rPr>
              <a:t> = 0; r = 12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smtClean="0"/>
              <a:t>Subtract 5 from r; Increase q by 1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smtClean="0"/>
              <a:t>Subtract 5 from r; Increase q by 1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smtClean="0"/>
              <a:t>Output q, r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smtClean="0"/>
              <a:t>Halt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74AC3C-62F7-48B9-8390-0BDA76142391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 smtClean="0"/>
              <a:t>Second Example of an Algorithm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91845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smtClean="0"/>
              <a:t>Input: strictly positive integers m, n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smtClean="0"/>
              <a:t>Output: quotient q and remainder r on dividing m by n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smtClean="0"/>
              <a:t>Algorithm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smtClean="0"/>
              <a:t>q</a:t>
            </a:r>
            <a:r>
              <a:rPr lang="en-GB" altLang="en-US" sz="2400" smtClean="0">
                <a:sym typeface="Mathematica1" pitchFamily="2" charset="2"/>
              </a:rPr>
              <a:t> = 0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smtClean="0">
                <a:sym typeface="Mathematica1" pitchFamily="2" charset="2"/>
              </a:rPr>
              <a:t> r = m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smtClean="0"/>
              <a:t>If r </a:t>
            </a:r>
            <a:r>
              <a:rPr lang="en-GB" altLang="en-US" sz="2400" smtClean="0">
                <a:sym typeface="Mathematica1" pitchFamily="2" charset="2"/>
              </a:rPr>
              <a:t>&lt; n, Output q, r; Halt</a:t>
            </a:r>
            <a:endParaRPr lang="en-GB" altLang="en-US" sz="2400" smtClean="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smtClean="0"/>
              <a:t>r </a:t>
            </a:r>
            <a:r>
              <a:rPr lang="en-GB" altLang="en-US" sz="2400" smtClean="0">
                <a:sym typeface="Mathematica1" pitchFamily="2" charset="2"/>
              </a:rPr>
              <a:t>= r-n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smtClean="0">
                <a:sym typeface="Mathematica1" pitchFamily="2" charset="2"/>
              </a:rPr>
              <a:t>q = q+1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smtClean="0"/>
              <a:t>go to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2097DF-E63C-41DF-814D-12193356B42E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Third Example of an Algorithm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Input: strictly positive integers m, n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Output: quotient q and remainder r on dividing m by n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Algorithm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dirty="0" smtClean="0"/>
              <a:t>q</a:t>
            </a:r>
            <a:r>
              <a:rPr lang="en-GB" altLang="en-US" sz="2400" dirty="0" smtClean="0">
                <a:sym typeface="Mathematica1" pitchFamily="2" charset="2"/>
              </a:rPr>
              <a:t> = 0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dirty="0" smtClean="0">
                <a:sym typeface="Mathematica1" pitchFamily="2" charset="2"/>
              </a:rPr>
              <a:t>r = m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dirty="0" smtClean="0">
                <a:sym typeface="Mathematica1" pitchFamily="2" charset="2"/>
              </a:rPr>
              <a:t>While r &gt;= n,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dirty="0" smtClean="0"/>
              <a:t>    r </a:t>
            </a:r>
            <a:r>
              <a:rPr lang="en-GB" altLang="en-US" sz="2400" dirty="0" smtClean="0">
                <a:sym typeface="Mathematica1" pitchFamily="2" charset="2"/>
              </a:rPr>
              <a:t>= r-n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dirty="0" smtClean="0">
                <a:sym typeface="Mathematica1" pitchFamily="2" charset="2"/>
              </a:rPr>
              <a:t>    q = q+1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dirty="0" err="1" smtClean="0"/>
              <a:t>EndWhile</a:t>
            </a:r>
            <a:endParaRPr lang="en-GB" alt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dirty="0" smtClean="0"/>
              <a:t>Output q, r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400" dirty="0" smtClean="0"/>
              <a:t>Halt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Birkbeck College, U. London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92ED04-6873-49DF-A23C-8B779253C09A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Building a New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9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150938" y="2492896"/>
                <a:ext cx="7772400" cy="3096344"/>
              </a:xfrm>
            </p:spPr>
            <p:txBody>
              <a:bodyPr/>
              <a:lstStyle/>
              <a:p>
                <a:pPr eaLnBrk="1" hangingPunct="1"/>
                <a:r>
                  <a:rPr lang="en-GB" altLang="en-US" sz="2800" dirty="0" smtClean="0"/>
                  <a:t>Give the third algorithm a name:</a:t>
                </a:r>
              </a:p>
              <a:p>
                <a:pPr marL="0" indent="0" eaLnBrk="1" hangingPunct="1">
                  <a:buNone/>
                </a:pPr>
                <a:r>
                  <a:rPr lang="en-GB" altLang="en-US" sz="2800" dirty="0"/>
                  <a:t>	</a:t>
                </a:r>
                <a:r>
                  <a:rPr lang="en-GB" altLang="en-US" sz="2800" dirty="0" smtClean="0"/>
                  <a:t>	division(m, n)</a:t>
                </a:r>
              </a:p>
              <a:p>
                <a:pPr eaLnBrk="1" hangingPunct="1"/>
                <a:endParaRPr lang="en-GB" altLang="en-US" sz="2800" dirty="0" smtClean="0"/>
              </a:p>
              <a:p>
                <a:pPr eaLnBrk="1" hangingPunct="1"/>
                <a:r>
                  <a:rPr lang="en-GB" altLang="en-US" sz="2800" dirty="0" smtClean="0"/>
                  <a:t>Use division(m, n) in a new algorithm to print out all the exact divisors of 100, i.e. those integers </a:t>
                </a:r>
                <a:r>
                  <a:rPr lang="en-GB" altLang="en-US" sz="2800" dirty="0" err="1" smtClean="0"/>
                  <a:t>i</a:t>
                </a:r>
                <a:r>
                  <a:rPr lang="en-GB" alt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altLang="en-US" sz="2800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GB" altLang="en-US" sz="2800" dirty="0" smtClean="0"/>
                  <a:t> for which 100/</a:t>
                </a:r>
                <a:r>
                  <a:rPr lang="en-GB" altLang="en-US" sz="2800" dirty="0" err="1" smtClean="0"/>
                  <a:t>i</a:t>
                </a:r>
                <a:r>
                  <a:rPr lang="en-GB" altLang="en-US" sz="2800" dirty="0" smtClean="0"/>
                  <a:t> is an integer</a:t>
                </a:r>
                <a:r>
                  <a:rPr lang="en-GB" altLang="en-US" sz="2800" dirty="0" smtClean="0"/>
                  <a:t>.</a:t>
                </a:r>
                <a:endParaRPr lang="en-GB" altLang="en-US" sz="2800" dirty="0" smtClean="0"/>
              </a:p>
            </p:txBody>
          </p:sp>
        </mc:Choice>
        <mc:Fallback>
          <p:sp>
            <p:nvSpPr>
              <p:cNvPr id="1639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50938" y="2492896"/>
                <a:ext cx="7772400" cy="3096344"/>
              </a:xfrm>
              <a:blipFill>
                <a:blip r:embed="rId3"/>
                <a:stretch>
                  <a:fillRect l="-392" t="-2165" r="-1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0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4C0FFF-E280-4A47-8AF1-C17101FDC66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Exercise</a:t>
            </a:r>
            <a:endParaRPr lang="en-US" altLang="en-US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4541" y="2492896"/>
            <a:ext cx="7772400" cy="1438275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Sketch an algorithm that takes as input a strictly positive integer n and outputs an integer k such that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 smtClean="0"/>
              <a:t>			</a:t>
            </a: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32961"/>
              </p:ext>
            </p:extLst>
          </p:nvPr>
        </p:nvGraphicFramePr>
        <p:xfrm>
          <a:off x="2699792" y="4221088"/>
          <a:ext cx="37163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Equation" r:id="rId4" imgW="1320227" imgH="203112" progId="Equation.3">
                  <p:embed/>
                </p:oleObj>
              </mc:Choice>
              <mc:Fallback>
                <p:oleObj name="Equation" r:id="rId4" imgW="1320227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221088"/>
                        <a:ext cx="371633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Brookshire Section 0.1</a:t>
            </a:r>
            <a:endParaRPr lang="en-GB" altLang="en-US" sz="1400" dirty="0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801E82-1651-4F92-A07D-5B54022DE0E6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Informal Algorithms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861" y="2636912"/>
            <a:ext cx="7772400" cy="2808585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Directions to go from one place to another.</a:t>
            </a:r>
          </a:p>
          <a:p>
            <a:pPr eaLnBrk="1" hangingPunct="1"/>
            <a:r>
              <a:rPr lang="en-GB" altLang="en-US" sz="2800" dirty="0" smtClean="0"/>
              <a:t>Cooking recipes.</a:t>
            </a:r>
          </a:p>
          <a:p>
            <a:pPr eaLnBrk="1" hangingPunct="1"/>
            <a:r>
              <a:rPr lang="en-GB" altLang="en-US" sz="2800" dirty="0" smtClean="0"/>
              <a:t>How to use a device (TV, microwave, etc.)</a:t>
            </a:r>
          </a:p>
          <a:p>
            <a:pPr eaLnBrk="1" hangingPunct="1"/>
            <a:r>
              <a:rPr lang="en-GB" altLang="en-US" sz="2800" dirty="0" smtClean="0"/>
              <a:t>How to assemble flat pack furniture</a:t>
            </a:r>
          </a:p>
          <a:p>
            <a:pPr eaLnBrk="1" hangingPunct="1"/>
            <a:r>
              <a:rPr lang="en-GB" altLang="en-US" sz="2800" dirty="0" smtClean="0"/>
              <a:t>A list of instructions for 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000" dirty="0" smtClean="0"/>
              <a:t>Example of a Cooking Algorithm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dirty="0" smtClean="0"/>
              <a:t>Obtain </a:t>
            </a:r>
            <a:r>
              <a:rPr lang="en-GB" altLang="en-US" sz="2800" smtClean="0"/>
              <a:t>a basket </a:t>
            </a:r>
            <a:r>
              <a:rPr lang="en-GB" altLang="en-US" sz="2800" dirty="0" smtClean="0"/>
              <a:t>of unshelled pea pods and an empty bowl.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dirty="0" smtClean="0"/>
              <a:t>As long as there are unshelled pea pods in the basket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dirty="0" smtClean="0"/>
              <a:t>Take a pea pod from the basket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dirty="0" smtClean="0"/>
              <a:t>Break open the pea pod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dirty="0" smtClean="0"/>
              <a:t>Dump the peas from the pod into the bowl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dirty="0" smtClean="0"/>
              <a:t>Discard the pod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 Section 5.1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4C31B5-7FD1-4AE5-8F7A-96DB68F8D664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Commentary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r>
              <a:rPr lang="en-GB" altLang="en-US" sz="2800" smtClean="0"/>
              <a:t>Input: basket of unshelled pea pods and an empty bowl</a:t>
            </a:r>
          </a:p>
          <a:p>
            <a:r>
              <a:rPr lang="en-GB" altLang="en-US" sz="2800" smtClean="0"/>
              <a:t>Output: bowl of peas and the pea pods</a:t>
            </a:r>
          </a:p>
          <a:p>
            <a:r>
              <a:rPr lang="en-GB" altLang="en-US" sz="2800" smtClean="0"/>
              <a:t>Variable: the number of pea pods in the basket</a:t>
            </a:r>
          </a:p>
          <a:p>
            <a:r>
              <a:rPr lang="en-GB" altLang="en-US" sz="2800" smtClean="0"/>
              <a:t>The instructions are carried out in a strict order, one after the other</a:t>
            </a:r>
          </a:p>
          <a:p>
            <a:r>
              <a:rPr lang="en-GB" altLang="en-US" sz="2800" smtClean="0"/>
              <a:t>Instruction 2 affects the order in which the other instructions are carried out.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8B6F92-3A42-4C45-9243-ED6E892DDBF4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000" smtClean="0"/>
              <a:t>Effect of Removing Instruction 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30300" y="2420938"/>
            <a:ext cx="7772400" cy="3714750"/>
          </a:xfrm>
        </p:spPr>
        <p:txBody>
          <a:bodyPr/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smtClean="0"/>
              <a:t>Obtain a basket of unshelled pea pods and an empty bowl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smtClean="0"/>
              <a:t>Do nothing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smtClean="0"/>
              <a:t>Take a pea pod from the basket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smtClean="0"/>
              <a:t>Break open the pea pod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smtClean="0"/>
              <a:t>Dump the peas from the pod into the bowl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smtClean="0"/>
              <a:t>Discard the pod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1AED9B-269E-4A73-B273-DB9152C71191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Flow Chart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42F13D-A4CF-484A-AE4B-F2E21807F7E1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 smtClean="0"/>
          </a:p>
        </p:txBody>
      </p:sp>
      <p:sp>
        <p:nvSpPr>
          <p:cNvPr id="12294" name="Flowchart: Decision 6"/>
          <p:cNvSpPr>
            <a:spLocks noChangeArrowheads="1"/>
          </p:cNvSpPr>
          <p:nvPr/>
        </p:nvSpPr>
        <p:spPr bwMode="auto">
          <a:xfrm>
            <a:off x="3132138" y="2133600"/>
            <a:ext cx="2663825" cy="2303463"/>
          </a:xfrm>
          <a:prstGeom prst="flowChartDecision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3502025" y="2684463"/>
            <a:ext cx="22558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 is there 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pea pod in the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  basket?</a:t>
            </a:r>
          </a:p>
        </p:txBody>
      </p:sp>
      <p:cxnSp>
        <p:nvCxnSpPr>
          <p:cNvPr id="12296" name="Straight Arrow Connector 9"/>
          <p:cNvCxnSpPr>
            <a:cxnSpLocks noChangeShapeType="1"/>
            <a:endCxn id="12294" idx="0"/>
          </p:cNvCxnSpPr>
          <p:nvPr/>
        </p:nvCxnSpPr>
        <p:spPr bwMode="auto">
          <a:xfrm>
            <a:off x="4464050" y="1844675"/>
            <a:ext cx="0" cy="288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Straight Arrow Connector 11"/>
          <p:cNvCxnSpPr>
            <a:cxnSpLocks noChangeShapeType="1"/>
            <a:stCxn id="12294" idx="3"/>
          </p:cNvCxnSpPr>
          <p:nvPr/>
        </p:nvCxnSpPr>
        <p:spPr bwMode="auto">
          <a:xfrm flipV="1">
            <a:off x="5795963" y="3284538"/>
            <a:ext cx="12969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8" name="Rectangle 12"/>
          <p:cNvSpPr>
            <a:spLocks noChangeArrowheads="1"/>
          </p:cNvSpPr>
          <p:nvPr/>
        </p:nvSpPr>
        <p:spPr bwMode="auto">
          <a:xfrm>
            <a:off x="7092950" y="2876550"/>
            <a:ext cx="801688" cy="8175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2299" name="TextBox 13"/>
          <p:cNvSpPr txBox="1">
            <a:spLocks noChangeArrowheads="1"/>
          </p:cNvSpPr>
          <p:nvPr/>
        </p:nvSpPr>
        <p:spPr bwMode="auto">
          <a:xfrm>
            <a:off x="7148513" y="3054350"/>
            <a:ext cx="690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halt</a:t>
            </a:r>
          </a:p>
        </p:txBody>
      </p:sp>
      <p:sp>
        <p:nvSpPr>
          <p:cNvPr id="12300" name="TextBox 14"/>
          <p:cNvSpPr txBox="1">
            <a:spLocks noChangeArrowheads="1"/>
          </p:cNvSpPr>
          <p:nvPr/>
        </p:nvSpPr>
        <p:spPr bwMode="auto">
          <a:xfrm>
            <a:off x="6183313" y="2876550"/>
            <a:ext cx="522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no</a:t>
            </a:r>
          </a:p>
        </p:txBody>
      </p:sp>
      <p:sp>
        <p:nvSpPr>
          <p:cNvPr id="12301" name="Rectangle 15"/>
          <p:cNvSpPr>
            <a:spLocks noChangeArrowheads="1"/>
          </p:cNvSpPr>
          <p:nvPr/>
        </p:nvSpPr>
        <p:spPr bwMode="auto">
          <a:xfrm>
            <a:off x="3741738" y="4953000"/>
            <a:ext cx="1373187" cy="11445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2302" name="TextBox 16"/>
          <p:cNvSpPr txBox="1">
            <a:spLocks noChangeArrowheads="1"/>
          </p:cNvSpPr>
          <p:nvPr/>
        </p:nvSpPr>
        <p:spPr bwMode="auto">
          <a:xfrm>
            <a:off x="3741738" y="5110163"/>
            <a:ext cx="14430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carry out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3, 4, 5, 6</a:t>
            </a:r>
          </a:p>
        </p:txBody>
      </p:sp>
      <p:cxnSp>
        <p:nvCxnSpPr>
          <p:cNvPr id="12303" name="Straight Arrow Connector 18"/>
          <p:cNvCxnSpPr>
            <a:cxnSpLocks noChangeShapeType="1"/>
          </p:cNvCxnSpPr>
          <p:nvPr/>
        </p:nvCxnSpPr>
        <p:spPr bwMode="auto">
          <a:xfrm>
            <a:off x="4464050" y="4460875"/>
            <a:ext cx="42863" cy="479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4" name="TextBox 23"/>
          <p:cNvSpPr txBox="1">
            <a:spLocks noChangeArrowheads="1"/>
          </p:cNvSpPr>
          <p:nvPr/>
        </p:nvSpPr>
        <p:spPr bwMode="auto">
          <a:xfrm>
            <a:off x="4446588" y="4413250"/>
            <a:ext cx="636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yes</a:t>
            </a:r>
          </a:p>
        </p:txBody>
      </p:sp>
      <p:cxnSp>
        <p:nvCxnSpPr>
          <p:cNvPr id="12305" name="Straight Connector 25"/>
          <p:cNvCxnSpPr>
            <a:cxnSpLocks noChangeShapeType="1"/>
            <a:stCxn id="12302" idx="1"/>
          </p:cNvCxnSpPr>
          <p:nvPr/>
        </p:nvCxnSpPr>
        <p:spPr bwMode="auto">
          <a:xfrm flipH="1" flipV="1">
            <a:off x="2268538" y="5524500"/>
            <a:ext cx="1473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6" name="Straight Connector 28"/>
          <p:cNvCxnSpPr>
            <a:cxnSpLocks noChangeShapeType="1"/>
          </p:cNvCxnSpPr>
          <p:nvPr/>
        </p:nvCxnSpPr>
        <p:spPr bwMode="auto">
          <a:xfrm flipV="1">
            <a:off x="2268538" y="3284538"/>
            <a:ext cx="0" cy="2239962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7" name="Straight Arrow Connector 30"/>
          <p:cNvCxnSpPr>
            <a:cxnSpLocks noChangeShapeType="1"/>
          </p:cNvCxnSpPr>
          <p:nvPr/>
        </p:nvCxnSpPr>
        <p:spPr bwMode="auto">
          <a:xfrm>
            <a:off x="2268538" y="3284538"/>
            <a:ext cx="863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smtClean="0"/>
              <a:t>Reduced Version of the Cooking Algorithm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15988" y="2492375"/>
            <a:ext cx="7772400" cy="3500438"/>
          </a:xfrm>
        </p:spPr>
        <p:txBody>
          <a:bodyPr/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smtClean="0"/>
              <a:t>Store a non-negative integer in a memory location called basket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smtClean="0"/>
              <a:t>As long as the value stored in basket is strictly greater than 0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en-GB" altLang="en-US" sz="2800" smtClean="0"/>
              <a:t>Subtract 1 from the value stored in basket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DF9C64-7CFD-48AF-BB51-FCC36A3CCB70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Variables 1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165225" y="2276475"/>
            <a:ext cx="7772400" cy="3500438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A variable is a named memory location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altLang="en-US" sz="2800" dirty="0" smtClean="0"/>
              <a:t>   e.g. the variable q.</a:t>
            </a:r>
          </a:p>
          <a:p>
            <a:pPr>
              <a:defRPr/>
            </a:pPr>
            <a:r>
              <a:rPr lang="en-GB" altLang="en-US" sz="2800" dirty="0" smtClean="0"/>
              <a:t>q=5 </a:t>
            </a:r>
            <a:r>
              <a:rPr lang="en-GB" altLang="en-US" sz="2800" dirty="0"/>
              <a:t>#</a:t>
            </a:r>
            <a:r>
              <a:rPr lang="en-GB" altLang="en-US" sz="2800" dirty="0" smtClean="0"/>
              <a:t> store the value 5 in the memory location specified by q</a:t>
            </a:r>
          </a:p>
          <a:p>
            <a:pPr>
              <a:defRPr/>
            </a:pPr>
            <a:r>
              <a:rPr lang="en-GB" altLang="en-US" sz="2800" dirty="0" smtClean="0"/>
              <a:t>q=5 </a:t>
            </a:r>
            <a:r>
              <a:rPr lang="en-GB" altLang="en-US" sz="2800" dirty="0"/>
              <a:t>#</a:t>
            </a:r>
            <a:r>
              <a:rPr lang="en-GB" altLang="en-US" sz="2800" dirty="0" smtClean="0"/>
              <a:t> assign the value 5 to the variable q</a:t>
            </a:r>
          </a:p>
          <a:p>
            <a:pPr>
              <a:defRPr/>
            </a:pPr>
            <a:r>
              <a:rPr lang="en-GB" altLang="en-US" sz="2800" dirty="0" smtClean="0"/>
              <a:t>The exact memory location specified by q is chosen when the program runs 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0C4CD9-B237-4296-8AEF-43A295503CD5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Variables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3568" y="2348880"/>
            <a:ext cx="7772400" cy="3600474"/>
          </a:xfrm>
        </p:spPr>
        <p:txBody>
          <a:bodyPr/>
          <a:lstStyle/>
          <a:p>
            <a:r>
              <a:rPr lang="en-GB" altLang="en-US" sz="2800" dirty="0" smtClean="0"/>
              <a:t>q=5+2 </a:t>
            </a:r>
            <a:r>
              <a:rPr lang="en-GB" altLang="en-US" sz="2800" dirty="0"/>
              <a:t>#</a:t>
            </a:r>
            <a:r>
              <a:rPr lang="en-GB" altLang="en-US" sz="2800" dirty="0" smtClean="0"/>
              <a:t> evaluate the right hand side. Assign the resulting value to q.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q=q+2  </a:t>
            </a:r>
            <a:r>
              <a:rPr lang="en-GB" altLang="en-US" sz="2800" dirty="0"/>
              <a:t>#</a:t>
            </a:r>
            <a:r>
              <a:rPr lang="en-GB" altLang="en-US" sz="2800" dirty="0" smtClean="0"/>
              <a:t> evaluate the right hand side. Assign the resulting value to q.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5=q  </a:t>
            </a:r>
            <a:r>
              <a:rPr lang="en-GB" altLang="en-US" sz="2800" dirty="0"/>
              <a:t>#</a:t>
            </a:r>
            <a:r>
              <a:rPr lang="en-GB" altLang="en-US" sz="2800" dirty="0" smtClean="0"/>
              <a:t> error 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CB599F-8899-42FF-BF11-627BE2024BF4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1633</TotalTime>
  <Words>805</Words>
  <Application>Microsoft Office PowerPoint</Application>
  <PresentationFormat>On-screen Show (4:3)</PresentationFormat>
  <Paragraphs>169</Paragraphs>
  <Slides>17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Cambria Math</vt:lpstr>
      <vt:lpstr>Mathematica1</vt:lpstr>
      <vt:lpstr>Tahoma</vt:lpstr>
      <vt:lpstr>Wingdings</vt:lpstr>
      <vt:lpstr>Blends</vt:lpstr>
      <vt:lpstr>Equation</vt:lpstr>
      <vt:lpstr>Introduction to Computer Systems</vt:lpstr>
      <vt:lpstr>Informal Algorithms</vt:lpstr>
      <vt:lpstr>Example of a Cooking Algorithm</vt:lpstr>
      <vt:lpstr>Commentary</vt:lpstr>
      <vt:lpstr>Effect of Removing Instruction 2</vt:lpstr>
      <vt:lpstr>Flow Chart</vt:lpstr>
      <vt:lpstr>Reduced Version of the Cooking Algorithm</vt:lpstr>
      <vt:lpstr>Variables 1</vt:lpstr>
      <vt:lpstr>Variables 2</vt:lpstr>
      <vt:lpstr>Definition of an Algorithm</vt:lpstr>
      <vt:lpstr>Commentary</vt:lpstr>
      <vt:lpstr>Algorithms and Computers</vt:lpstr>
      <vt:lpstr>First Example of an Algorithm</vt:lpstr>
      <vt:lpstr>Second Example of an Algorithm</vt:lpstr>
      <vt:lpstr>Third Example of an Algorithm</vt:lpstr>
      <vt:lpstr>Building a New Algorithm</vt:lpstr>
      <vt:lpstr>Exercise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83</cp:revision>
  <cp:lastPrinted>2015-09-22T19:21:32Z</cp:lastPrinted>
  <dcterms:created xsi:type="dcterms:W3CDTF">2004-01-12T10:17:52Z</dcterms:created>
  <dcterms:modified xsi:type="dcterms:W3CDTF">2020-01-03T15:01:01Z</dcterms:modified>
</cp:coreProperties>
</file>