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777" r:id="rId2"/>
  </p:sldMasterIdLst>
  <p:notesMasterIdLst>
    <p:notesMasterId r:id="rId31"/>
  </p:notesMasterIdLst>
  <p:handoutMasterIdLst>
    <p:handoutMasterId r:id="rId32"/>
  </p:handoutMasterIdLst>
  <p:sldIdLst>
    <p:sldId id="302" r:id="rId3"/>
    <p:sldId id="327" r:id="rId4"/>
    <p:sldId id="328" r:id="rId5"/>
    <p:sldId id="329" r:id="rId6"/>
    <p:sldId id="330" r:id="rId7"/>
    <p:sldId id="331" r:id="rId8"/>
    <p:sldId id="332" r:id="rId9"/>
    <p:sldId id="319" r:id="rId10"/>
    <p:sldId id="324" r:id="rId11"/>
    <p:sldId id="320" r:id="rId12"/>
    <p:sldId id="325" r:id="rId13"/>
    <p:sldId id="321" r:id="rId14"/>
    <p:sldId id="322" r:id="rId15"/>
    <p:sldId id="323" r:id="rId16"/>
    <p:sldId id="280" r:id="rId17"/>
    <p:sldId id="315" r:id="rId18"/>
    <p:sldId id="317" r:id="rId19"/>
    <p:sldId id="316" r:id="rId20"/>
    <p:sldId id="268" r:id="rId21"/>
    <p:sldId id="308" r:id="rId22"/>
    <p:sldId id="313" r:id="rId23"/>
    <p:sldId id="298" r:id="rId24"/>
    <p:sldId id="318" r:id="rId25"/>
    <p:sldId id="299" r:id="rId26"/>
    <p:sldId id="300" r:id="rId27"/>
    <p:sldId id="301" r:id="rId28"/>
    <p:sldId id="309" r:id="rId29"/>
    <p:sldId id="326" r:id="rId30"/>
  </p:sldIdLst>
  <p:sldSz cx="9144000" cy="6858000" type="screen4x3"/>
  <p:notesSz cx="6934200" cy="9220200"/>
  <p:defaultTextStyle>
    <a:defPPr>
      <a:defRPr lang="en-GB"/>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02" y="3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slide" Target="slides/slide15.xml"/><Relationship Id="rId1" Type="http://schemas.openxmlformats.org/officeDocument/2006/relationships/slide" Target="slides/slide1.xml"/><Relationship Id="rId4" Type="http://schemas.openxmlformats.org/officeDocument/2006/relationships/slide" Target="slides/slide2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142339" name="Rectangle 3"/>
          <p:cNvSpPr>
            <a:spLocks noGrp="1" noChangeArrowheads="1"/>
          </p:cNvSpPr>
          <p:nvPr>
            <p:ph type="dt" sz="quarter" idx="1"/>
          </p:nvPr>
        </p:nvSpPr>
        <p:spPr bwMode="auto">
          <a:xfrm>
            <a:off x="3929063" y="0"/>
            <a:ext cx="3005137"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142340" name="Rectangle 4"/>
          <p:cNvSpPr>
            <a:spLocks noGrp="1" noChangeArrowheads="1"/>
          </p:cNvSpPr>
          <p:nvPr>
            <p:ph type="ftr" sz="quarter" idx="2"/>
          </p:nvPr>
        </p:nvSpPr>
        <p:spPr bwMode="auto">
          <a:xfrm>
            <a:off x="0" y="8759825"/>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142341" name="Rectangle 5"/>
          <p:cNvSpPr>
            <a:spLocks noGrp="1" noChangeArrowheads="1"/>
          </p:cNvSpPr>
          <p:nvPr>
            <p:ph type="sldNum" sz="quarter" idx="3"/>
          </p:nvPr>
        </p:nvSpPr>
        <p:spPr bwMode="auto">
          <a:xfrm>
            <a:off x="3929063" y="8759825"/>
            <a:ext cx="300513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35B5584-A81B-492B-932F-8FDF9037F8C6}" type="slidenum">
              <a:rPr lang="en-GB" altLang="en-US"/>
              <a:pPr>
                <a:defRPr/>
              </a:pPr>
              <a:t>‹#›</a:t>
            </a:fld>
            <a:endParaRPr lang="en-GB" altLang="en-US"/>
          </a:p>
        </p:txBody>
      </p:sp>
    </p:spTree>
    <p:extLst>
      <p:ext uri="{BB962C8B-B14F-4D97-AF65-F5344CB8AC3E}">
        <p14:creationId xmlns:p14="http://schemas.microsoft.com/office/powerpoint/2010/main" val="1017314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97283" name="Rectangle 3"/>
          <p:cNvSpPr>
            <a:spLocks noGrp="1" noChangeArrowheads="1"/>
          </p:cNvSpPr>
          <p:nvPr>
            <p:ph type="dt" idx="1"/>
          </p:nvPr>
        </p:nvSpPr>
        <p:spPr bwMode="auto">
          <a:xfrm>
            <a:off x="3929063" y="0"/>
            <a:ext cx="3005137"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5" name="Rectangle 5"/>
          <p:cNvSpPr>
            <a:spLocks noGrp="1" noChangeArrowheads="1"/>
          </p:cNvSpPr>
          <p:nvPr>
            <p:ph type="body" sz="quarter" idx="3"/>
          </p:nvPr>
        </p:nvSpPr>
        <p:spPr bwMode="auto">
          <a:xfrm>
            <a:off x="925513" y="4379913"/>
            <a:ext cx="5083175" cy="414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97286" name="Rectangle 6"/>
          <p:cNvSpPr>
            <a:spLocks noGrp="1" noChangeArrowheads="1"/>
          </p:cNvSpPr>
          <p:nvPr>
            <p:ph type="ftr" sz="quarter" idx="4"/>
          </p:nvPr>
        </p:nvSpPr>
        <p:spPr bwMode="auto">
          <a:xfrm>
            <a:off x="0" y="8759825"/>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97287" name="Rectangle 7"/>
          <p:cNvSpPr>
            <a:spLocks noGrp="1" noChangeArrowheads="1"/>
          </p:cNvSpPr>
          <p:nvPr>
            <p:ph type="sldNum" sz="quarter" idx="5"/>
          </p:nvPr>
        </p:nvSpPr>
        <p:spPr bwMode="auto">
          <a:xfrm>
            <a:off x="3929063" y="8759825"/>
            <a:ext cx="300513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ED0A849-472A-4E2E-AC1F-F6366C215B92}" type="slidenum">
              <a:rPr lang="en-GB" altLang="en-US"/>
              <a:pPr>
                <a:defRPr/>
              </a:pPr>
              <a:t>‹#›</a:t>
            </a:fld>
            <a:endParaRPr lang="en-GB" altLang="en-US"/>
          </a:p>
        </p:txBody>
      </p:sp>
    </p:spTree>
    <p:extLst>
      <p:ext uri="{BB962C8B-B14F-4D97-AF65-F5344CB8AC3E}">
        <p14:creationId xmlns:p14="http://schemas.microsoft.com/office/powerpoint/2010/main" val="41628008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7955FBF0-89E2-4B3C-8BE6-C52EDCEBA05C}" type="slidenum">
              <a:rPr kumimoji="0" lang="en-GB" altLang="en-US" smtClean="0">
                <a:latin typeface="Tahoma" panose="020B0604030504040204" pitchFamily="34" charset="0"/>
              </a:rPr>
              <a:pPr>
                <a:spcBef>
                  <a:spcPct val="0"/>
                </a:spcBef>
              </a:pPr>
              <a:t>1</a:t>
            </a:fld>
            <a:endParaRPr kumimoji="0" lang="en-GB" altLang="en-US" smtClean="0">
              <a:latin typeface="Tahoma" panose="020B060403050404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a:p>
            <a:endParaRPr lang="en-GB" altLang="en-US" smtClean="0">
              <a:latin typeface="Arial" panose="020B0604020202020204" pitchFamily="34" charset="0"/>
            </a:endParaRPr>
          </a:p>
        </p:txBody>
      </p:sp>
    </p:spTree>
    <p:extLst>
      <p:ext uri="{BB962C8B-B14F-4D97-AF65-F5344CB8AC3E}">
        <p14:creationId xmlns:p14="http://schemas.microsoft.com/office/powerpoint/2010/main" val="3892090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F1384C91-7F02-4D24-B6ED-432C07374BA3}" type="slidenum">
              <a:rPr kumimoji="0" lang="en-GB" altLang="en-US" smtClean="0">
                <a:latin typeface="Tahoma" panose="020B0604030504040204" pitchFamily="34" charset="0"/>
              </a:rPr>
              <a:pPr>
                <a:spcBef>
                  <a:spcPct val="0"/>
                </a:spcBef>
              </a:pPr>
              <a:t>20</a:t>
            </a:fld>
            <a:endParaRPr kumimoji="0" lang="en-GB" altLang="en-US" smtClean="0">
              <a:latin typeface="Tahoma" panose="020B060403050404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587548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7918753E-4C3B-421D-8CDE-ACB49C9C3AD2}" type="slidenum">
              <a:rPr kumimoji="0" lang="en-GB" altLang="en-US" smtClean="0">
                <a:latin typeface="Tahoma" panose="020B0604030504040204" pitchFamily="34" charset="0"/>
              </a:rPr>
              <a:pPr>
                <a:spcBef>
                  <a:spcPct val="0"/>
                </a:spcBef>
              </a:pPr>
              <a:t>21</a:t>
            </a:fld>
            <a:endParaRPr kumimoji="0" lang="en-GB" altLang="en-US" smtClean="0">
              <a:latin typeface="Tahoma" panose="020B060403050404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334645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E55BC94E-665C-4FBF-BAE3-056BBE60B6D6}" type="slidenum">
              <a:rPr kumimoji="0" lang="en-GB" altLang="en-US" smtClean="0">
                <a:latin typeface="Tahoma" panose="020B0604030504040204" pitchFamily="34" charset="0"/>
              </a:rPr>
              <a:pPr>
                <a:spcBef>
                  <a:spcPct val="0"/>
                </a:spcBef>
              </a:pPr>
              <a:t>22</a:t>
            </a:fld>
            <a:endParaRPr kumimoji="0" lang="en-GB" altLang="en-US" smtClean="0">
              <a:latin typeface="Tahoma" panose="020B060403050404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35331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55DD370C-F302-40BA-B474-B1E5C4311726}" type="slidenum">
              <a:rPr kumimoji="0" lang="en-GB" altLang="en-US" smtClean="0">
                <a:latin typeface="Tahoma" panose="020B0604030504040204" pitchFamily="34" charset="0"/>
              </a:rPr>
              <a:pPr>
                <a:spcBef>
                  <a:spcPct val="0"/>
                </a:spcBef>
              </a:pPr>
              <a:t>23</a:t>
            </a:fld>
            <a:endParaRPr kumimoji="0" lang="en-GB" altLang="en-US" smtClean="0">
              <a:latin typeface="Tahoma" panose="020B060403050404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777509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61AF57E9-A103-4937-96FE-7D4540F30FBD}" type="slidenum">
              <a:rPr kumimoji="0" lang="en-GB" altLang="en-US" smtClean="0">
                <a:latin typeface="Tahoma" panose="020B0604030504040204" pitchFamily="34" charset="0"/>
              </a:rPr>
              <a:pPr>
                <a:spcBef>
                  <a:spcPct val="0"/>
                </a:spcBef>
              </a:pPr>
              <a:t>24</a:t>
            </a:fld>
            <a:endParaRPr kumimoji="0" lang="en-GB" altLang="en-US" smtClean="0">
              <a:latin typeface="Tahoma" panose="020B060403050404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9479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02CBFAF5-518B-4490-8A16-3636FE573E8A}" type="slidenum">
              <a:rPr kumimoji="0" lang="en-GB" altLang="en-US" smtClean="0">
                <a:latin typeface="Tahoma" panose="020B0604030504040204" pitchFamily="34" charset="0"/>
              </a:rPr>
              <a:pPr>
                <a:spcBef>
                  <a:spcPct val="0"/>
                </a:spcBef>
              </a:pPr>
              <a:t>25</a:t>
            </a:fld>
            <a:endParaRPr kumimoji="0" lang="en-GB" altLang="en-US" smtClean="0">
              <a:latin typeface="Tahoma" panose="020B060403050404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10602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2E848D46-E732-4D92-AE42-E0986B9288E2}" type="slidenum">
              <a:rPr kumimoji="0" lang="en-GB" altLang="en-US" smtClean="0">
                <a:latin typeface="Tahoma" panose="020B0604030504040204" pitchFamily="34" charset="0"/>
              </a:rPr>
              <a:pPr>
                <a:spcBef>
                  <a:spcPct val="0"/>
                </a:spcBef>
              </a:pPr>
              <a:t>26</a:t>
            </a:fld>
            <a:endParaRPr kumimoji="0" lang="en-GB" altLang="en-US" smtClean="0">
              <a:latin typeface="Tahoma" panose="020B060403050404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808971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6FB2DC7D-236F-4D86-81B5-D3763AA682D2}" type="slidenum">
              <a:rPr kumimoji="0" lang="en-GB" altLang="en-US" smtClean="0">
                <a:latin typeface="Tahoma" panose="020B0604030504040204" pitchFamily="34" charset="0"/>
              </a:rPr>
              <a:pPr>
                <a:spcBef>
                  <a:spcPct val="0"/>
                </a:spcBef>
              </a:pPr>
              <a:t>27</a:t>
            </a:fld>
            <a:endParaRPr kumimoji="0" lang="en-GB" altLang="en-US" smtClean="0">
              <a:latin typeface="Tahoma" panose="020B060403050404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392876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spcBef>
                <a:spcPct val="30000"/>
              </a:spcBef>
              <a:defRPr kumimoji="1" sz="1200">
                <a:solidFill>
                  <a:schemeClr val="tx1"/>
                </a:solidFill>
                <a:latin typeface="Arial" panose="020B0604020202020204" pitchFamily="34" charset="0"/>
              </a:defRPr>
            </a:lvl1pPr>
            <a:lvl2pPr marL="742950" indent="-285750" defTabSz="911225" eaLnBrk="0" hangingPunct="0">
              <a:spcBef>
                <a:spcPct val="30000"/>
              </a:spcBef>
              <a:defRPr kumimoji="1" sz="1200">
                <a:solidFill>
                  <a:schemeClr val="tx1"/>
                </a:solidFill>
                <a:latin typeface="Arial" panose="020B0604020202020204" pitchFamily="34" charset="0"/>
              </a:defRPr>
            </a:lvl2pPr>
            <a:lvl3pPr marL="1143000" indent="-228600" defTabSz="911225" eaLnBrk="0" hangingPunct="0">
              <a:spcBef>
                <a:spcPct val="30000"/>
              </a:spcBef>
              <a:defRPr kumimoji="1" sz="1200">
                <a:solidFill>
                  <a:schemeClr val="tx1"/>
                </a:solidFill>
                <a:latin typeface="Arial" panose="020B0604020202020204" pitchFamily="34" charset="0"/>
              </a:defRPr>
            </a:lvl3pPr>
            <a:lvl4pPr marL="1600200" indent="-228600" defTabSz="911225" eaLnBrk="0" hangingPunct="0">
              <a:spcBef>
                <a:spcPct val="30000"/>
              </a:spcBef>
              <a:defRPr kumimoji="1" sz="1200">
                <a:solidFill>
                  <a:schemeClr val="tx1"/>
                </a:solidFill>
                <a:latin typeface="Arial" panose="020B0604020202020204" pitchFamily="34" charset="0"/>
              </a:defRPr>
            </a:lvl4pPr>
            <a:lvl5pPr marL="2057400" indent="-228600" defTabSz="911225" eaLnBrk="0" hangingPunct="0">
              <a:spcBef>
                <a:spcPct val="30000"/>
              </a:spcBef>
              <a:defRPr kumimoji="1" sz="1200">
                <a:solidFill>
                  <a:schemeClr val="tx1"/>
                </a:solidFill>
                <a:latin typeface="Arial" panose="020B0604020202020204" pitchFamily="34" charset="0"/>
              </a:defRPr>
            </a:lvl5pPr>
            <a:lvl6pPr marL="2514600" indent="-228600" defTabSz="911225"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1225"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1225"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1225" eaLnBrk="0" fontAlgn="base" hangingPunct="0">
              <a:spcBef>
                <a:spcPct val="30000"/>
              </a:spcBef>
              <a:spcAft>
                <a:spcPct val="0"/>
              </a:spcAft>
              <a:defRPr kumimoji="1" sz="1200">
                <a:solidFill>
                  <a:schemeClr val="tx1"/>
                </a:solidFill>
                <a:latin typeface="Arial" panose="020B0604020202020204" pitchFamily="34" charset="0"/>
              </a:defRPr>
            </a:lvl9pPr>
          </a:lstStyle>
          <a:p>
            <a:pPr eaLnBrk="1" hangingPunct="1">
              <a:spcBef>
                <a:spcPct val="0"/>
              </a:spcBef>
            </a:pPr>
            <a:fld id="{AC2F4BA1-EEE3-4FE6-B5A0-412E39EAE325}" type="slidenum">
              <a:rPr kumimoji="0" lang="en-GB" altLang="en-US">
                <a:solidFill>
                  <a:srgbClr val="000000"/>
                </a:solidFill>
                <a:latin typeface="Tahoma" panose="020B0604030504040204" pitchFamily="34" charset="0"/>
              </a:rPr>
              <a:pPr eaLnBrk="1" hangingPunct="1">
                <a:spcBef>
                  <a:spcPct val="0"/>
                </a:spcBef>
              </a:pPr>
              <a:t>5</a:t>
            </a:fld>
            <a:endParaRPr kumimoji="0" lang="en-GB" altLang="en-US">
              <a:solidFill>
                <a:srgbClr val="000000"/>
              </a:solidFill>
              <a:latin typeface="Tahoma" panose="020B060403050404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114488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spcBef>
                <a:spcPct val="30000"/>
              </a:spcBef>
              <a:defRPr kumimoji="1" sz="1200">
                <a:solidFill>
                  <a:schemeClr val="tx1"/>
                </a:solidFill>
                <a:latin typeface="Arial" panose="020B0604020202020204" pitchFamily="34" charset="0"/>
              </a:defRPr>
            </a:lvl1pPr>
            <a:lvl2pPr marL="742950" indent="-285750" defTabSz="911225" eaLnBrk="0" hangingPunct="0">
              <a:spcBef>
                <a:spcPct val="30000"/>
              </a:spcBef>
              <a:defRPr kumimoji="1" sz="1200">
                <a:solidFill>
                  <a:schemeClr val="tx1"/>
                </a:solidFill>
                <a:latin typeface="Arial" panose="020B0604020202020204" pitchFamily="34" charset="0"/>
              </a:defRPr>
            </a:lvl2pPr>
            <a:lvl3pPr marL="1143000" indent="-228600" defTabSz="911225" eaLnBrk="0" hangingPunct="0">
              <a:spcBef>
                <a:spcPct val="30000"/>
              </a:spcBef>
              <a:defRPr kumimoji="1" sz="1200">
                <a:solidFill>
                  <a:schemeClr val="tx1"/>
                </a:solidFill>
                <a:latin typeface="Arial" panose="020B0604020202020204" pitchFamily="34" charset="0"/>
              </a:defRPr>
            </a:lvl3pPr>
            <a:lvl4pPr marL="1600200" indent="-228600" defTabSz="911225" eaLnBrk="0" hangingPunct="0">
              <a:spcBef>
                <a:spcPct val="30000"/>
              </a:spcBef>
              <a:defRPr kumimoji="1" sz="1200">
                <a:solidFill>
                  <a:schemeClr val="tx1"/>
                </a:solidFill>
                <a:latin typeface="Arial" panose="020B0604020202020204" pitchFamily="34" charset="0"/>
              </a:defRPr>
            </a:lvl4pPr>
            <a:lvl5pPr marL="2057400" indent="-228600" defTabSz="911225" eaLnBrk="0" hangingPunct="0">
              <a:spcBef>
                <a:spcPct val="30000"/>
              </a:spcBef>
              <a:defRPr kumimoji="1" sz="1200">
                <a:solidFill>
                  <a:schemeClr val="tx1"/>
                </a:solidFill>
                <a:latin typeface="Arial" panose="020B0604020202020204" pitchFamily="34" charset="0"/>
              </a:defRPr>
            </a:lvl5pPr>
            <a:lvl6pPr marL="2514600" indent="-228600" defTabSz="911225"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1225"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1225"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1225" eaLnBrk="0" fontAlgn="base" hangingPunct="0">
              <a:spcBef>
                <a:spcPct val="30000"/>
              </a:spcBef>
              <a:spcAft>
                <a:spcPct val="0"/>
              </a:spcAft>
              <a:defRPr kumimoji="1" sz="1200">
                <a:solidFill>
                  <a:schemeClr val="tx1"/>
                </a:solidFill>
                <a:latin typeface="Arial" panose="020B0604020202020204" pitchFamily="34" charset="0"/>
              </a:defRPr>
            </a:lvl9pPr>
          </a:lstStyle>
          <a:p>
            <a:pPr eaLnBrk="1" hangingPunct="1">
              <a:spcBef>
                <a:spcPct val="0"/>
              </a:spcBef>
            </a:pPr>
            <a:fld id="{AC2F4BA1-EEE3-4FE6-B5A0-412E39EAE325}" type="slidenum">
              <a:rPr kumimoji="0" lang="en-GB" altLang="en-US">
                <a:solidFill>
                  <a:srgbClr val="000000"/>
                </a:solidFill>
                <a:latin typeface="Tahoma" panose="020B0604030504040204" pitchFamily="34" charset="0"/>
              </a:rPr>
              <a:pPr eaLnBrk="1" hangingPunct="1">
                <a:spcBef>
                  <a:spcPct val="0"/>
                </a:spcBef>
              </a:pPr>
              <a:t>6</a:t>
            </a:fld>
            <a:endParaRPr kumimoji="0" lang="en-GB" altLang="en-US">
              <a:solidFill>
                <a:srgbClr val="000000"/>
              </a:solidFill>
              <a:latin typeface="Tahoma" panose="020B060403050404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961559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spcBef>
                <a:spcPct val="30000"/>
              </a:spcBef>
              <a:defRPr kumimoji="1" sz="1200">
                <a:solidFill>
                  <a:schemeClr val="tx1"/>
                </a:solidFill>
                <a:latin typeface="Arial" panose="020B0604020202020204" pitchFamily="34" charset="0"/>
              </a:defRPr>
            </a:lvl1pPr>
            <a:lvl2pPr marL="742950" indent="-285750" defTabSz="911225" eaLnBrk="0" hangingPunct="0">
              <a:spcBef>
                <a:spcPct val="30000"/>
              </a:spcBef>
              <a:defRPr kumimoji="1" sz="1200">
                <a:solidFill>
                  <a:schemeClr val="tx1"/>
                </a:solidFill>
                <a:latin typeface="Arial" panose="020B0604020202020204" pitchFamily="34" charset="0"/>
              </a:defRPr>
            </a:lvl2pPr>
            <a:lvl3pPr marL="1143000" indent="-228600" defTabSz="911225" eaLnBrk="0" hangingPunct="0">
              <a:spcBef>
                <a:spcPct val="30000"/>
              </a:spcBef>
              <a:defRPr kumimoji="1" sz="1200">
                <a:solidFill>
                  <a:schemeClr val="tx1"/>
                </a:solidFill>
                <a:latin typeface="Arial" panose="020B0604020202020204" pitchFamily="34" charset="0"/>
              </a:defRPr>
            </a:lvl3pPr>
            <a:lvl4pPr marL="1600200" indent="-228600" defTabSz="911225" eaLnBrk="0" hangingPunct="0">
              <a:spcBef>
                <a:spcPct val="30000"/>
              </a:spcBef>
              <a:defRPr kumimoji="1" sz="1200">
                <a:solidFill>
                  <a:schemeClr val="tx1"/>
                </a:solidFill>
                <a:latin typeface="Arial" panose="020B0604020202020204" pitchFamily="34" charset="0"/>
              </a:defRPr>
            </a:lvl4pPr>
            <a:lvl5pPr marL="2057400" indent="-228600" defTabSz="911225" eaLnBrk="0" hangingPunct="0">
              <a:spcBef>
                <a:spcPct val="30000"/>
              </a:spcBef>
              <a:defRPr kumimoji="1" sz="1200">
                <a:solidFill>
                  <a:schemeClr val="tx1"/>
                </a:solidFill>
                <a:latin typeface="Arial" panose="020B0604020202020204" pitchFamily="34" charset="0"/>
              </a:defRPr>
            </a:lvl5pPr>
            <a:lvl6pPr marL="2514600" indent="-228600" defTabSz="911225"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11225"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11225"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11225" eaLnBrk="0" fontAlgn="base" hangingPunct="0">
              <a:spcBef>
                <a:spcPct val="30000"/>
              </a:spcBef>
              <a:spcAft>
                <a:spcPct val="0"/>
              </a:spcAft>
              <a:defRPr kumimoji="1" sz="1200">
                <a:solidFill>
                  <a:schemeClr val="tx1"/>
                </a:solidFill>
                <a:latin typeface="Arial" panose="020B0604020202020204" pitchFamily="34" charset="0"/>
              </a:defRPr>
            </a:lvl9pPr>
          </a:lstStyle>
          <a:p>
            <a:pPr eaLnBrk="1" hangingPunct="1">
              <a:spcBef>
                <a:spcPct val="0"/>
              </a:spcBef>
            </a:pPr>
            <a:fld id="{AC2F4BA1-EEE3-4FE6-B5A0-412E39EAE325}" type="slidenum">
              <a:rPr kumimoji="0" lang="en-GB" altLang="en-US">
                <a:solidFill>
                  <a:srgbClr val="000000"/>
                </a:solidFill>
                <a:latin typeface="Tahoma" panose="020B0604030504040204" pitchFamily="34" charset="0"/>
              </a:rPr>
              <a:pPr eaLnBrk="1" hangingPunct="1">
                <a:spcBef>
                  <a:spcPct val="0"/>
                </a:spcBef>
              </a:pPr>
              <a:t>7</a:t>
            </a:fld>
            <a:endParaRPr kumimoji="0" lang="en-GB" altLang="en-US">
              <a:solidFill>
                <a:srgbClr val="000000"/>
              </a:solidFill>
              <a:latin typeface="Tahoma" panose="020B060403050404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725222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78011938-5178-4B6B-8463-2F3198D27721}" type="slidenum">
              <a:rPr kumimoji="0" lang="en-GB" altLang="en-US" smtClean="0">
                <a:latin typeface="Tahoma" panose="020B0604030504040204" pitchFamily="34" charset="0"/>
              </a:rPr>
              <a:pPr>
                <a:spcBef>
                  <a:spcPct val="0"/>
                </a:spcBef>
              </a:pPr>
              <a:t>15</a:t>
            </a:fld>
            <a:endParaRPr kumimoji="0" lang="en-GB" altLang="en-US" smtClean="0">
              <a:latin typeface="Tahoma" panose="020B0604030504040204"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147520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66595A3F-8BDF-4991-B4C9-186E31D8848F}" type="slidenum">
              <a:rPr kumimoji="0" lang="en-GB" altLang="en-US" smtClean="0">
                <a:latin typeface="Tahoma" panose="020B0604030504040204" pitchFamily="34" charset="0"/>
              </a:rPr>
              <a:pPr>
                <a:spcBef>
                  <a:spcPct val="0"/>
                </a:spcBef>
              </a:pPr>
              <a:t>16</a:t>
            </a:fld>
            <a:endParaRPr kumimoji="0" lang="en-GB" altLang="en-US" smtClean="0">
              <a:latin typeface="Tahoma" panose="020B060403050404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78522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8A76E621-CAF3-454E-9857-B110753D3088}" type="slidenum">
              <a:rPr kumimoji="0" lang="en-GB" altLang="en-US" smtClean="0">
                <a:latin typeface="Tahoma" panose="020B0604030504040204" pitchFamily="34" charset="0"/>
              </a:rPr>
              <a:pPr>
                <a:spcBef>
                  <a:spcPct val="0"/>
                </a:spcBef>
              </a:pPr>
              <a:t>17</a:t>
            </a:fld>
            <a:endParaRPr kumimoji="0" lang="en-GB" altLang="en-US" smtClean="0">
              <a:latin typeface="Tahoma" panose="020B0604030504040204"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830672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2521133F-430E-45BC-9975-187A46B81756}" type="slidenum">
              <a:rPr kumimoji="0" lang="en-GB" altLang="en-US" smtClean="0">
                <a:latin typeface="Tahoma" panose="020B0604030504040204" pitchFamily="34" charset="0"/>
              </a:rPr>
              <a:pPr>
                <a:spcBef>
                  <a:spcPct val="0"/>
                </a:spcBef>
              </a:pPr>
              <a:t>18</a:t>
            </a:fld>
            <a:endParaRPr kumimoji="0" lang="en-GB" altLang="en-US" smtClean="0">
              <a:latin typeface="Tahoma" panose="020B060403050404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369736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B4E8EB6E-10CC-4E5A-98BA-AA1CAE1CB69C}" type="slidenum">
              <a:rPr kumimoji="0" lang="en-GB" altLang="en-US" smtClean="0">
                <a:latin typeface="Tahoma" panose="020B0604030504040204" pitchFamily="34" charset="0"/>
              </a:rPr>
              <a:pPr>
                <a:spcBef>
                  <a:spcPct val="0"/>
                </a:spcBef>
              </a:pPr>
              <a:t>19</a:t>
            </a:fld>
            <a:endParaRPr kumimoji="0" lang="en-GB" altLang="en-US" smtClean="0">
              <a:latin typeface="Tahoma" panose="020B060403050404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169017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n-GB"/>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r>
              <a:rPr lang="en-US"/>
              <a:t>12 October 2010</a:t>
            </a:r>
            <a:endParaRPr lang="en-GB"/>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GB"/>
              <a:t>Birkbeck College, U. London</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323E5AE5-1AE7-4C4E-BC9E-7B1E3ED4AE2A}" type="slidenum">
              <a:rPr lang="en-GB" altLang="en-US"/>
              <a:pPr>
                <a:defRPr/>
              </a:pPr>
              <a:t>‹#›</a:t>
            </a:fld>
            <a:endParaRPr lang="en-GB" altLang="en-US"/>
          </a:p>
        </p:txBody>
      </p:sp>
    </p:spTree>
    <p:extLst>
      <p:ext uri="{BB962C8B-B14F-4D97-AF65-F5344CB8AC3E}">
        <p14:creationId xmlns:p14="http://schemas.microsoft.com/office/powerpoint/2010/main" val="398194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r>
              <a:rPr lang="en-US"/>
              <a:t>12 October 2010</a:t>
            </a: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6" name="Rectangle 13"/>
          <p:cNvSpPr>
            <a:spLocks noGrp="1" noChangeArrowheads="1"/>
          </p:cNvSpPr>
          <p:nvPr>
            <p:ph type="sldNum" sz="quarter" idx="12"/>
          </p:nvPr>
        </p:nvSpPr>
        <p:spPr>
          <a:ln/>
        </p:spPr>
        <p:txBody>
          <a:bodyPr/>
          <a:lstStyle>
            <a:lvl1pPr>
              <a:defRPr/>
            </a:lvl1pPr>
          </a:lstStyle>
          <a:p>
            <a:pPr>
              <a:defRPr/>
            </a:pPr>
            <a:fld id="{420A0C47-E69F-49CD-9727-FA2D801AC7D1}" type="slidenum">
              <a:rPr lang="en-GB" altLang="en-US"/>
              <a:pPr>
                <a:defRPr/>
              </a:pPr>
              <a:t>‹#›</a:t>
            </a:fld>
            <a:endParaRPr lang="en-GB" altLang="en-US"/>
          </a:p>
        </p:txBody>
      </p:sp>
    </p:spTree>
    <p:extLst>
      <p:ext uri="{BB962C8B-B14F-4D97-AF65-F5344CB8AC3E}">
        <p14:creationId xmlns:p14="http://schemas.microsoft.com/office/powerpoint/2010/main" val="138021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r>
              <a:rPr lang="en-US"/>
              <a:t>12 October 2010</a:t>
            </a: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6" name="Rectangle 13"/>
          <p:cNvSpPr>
            <a:spLocks noGrp="1" noChangeArrowheads="1"/>
          </p:cNvSpPr>
          <p:nvPr>
            <p:ph type="sldNum" sz="quarter" idx="12"/>
          </p:nvPr>
        </p:nvSpPr>
        <p:spPr>
          <a:ln/>
        </p:spPr>
        <p:txBody>
          <a:bodyPr/>
          <a:lstStyle>
            <a:lvl1pPr>
              <a:defRPr/>
            </a:lvl1pPr>
          </a:lstStyle>
          <a:p>
            <a:pPr>
              <a:defRPr/>
            </a:pPr>
            <a:fld id="{0C544A56-6E2B-4859-A7E3-5F933F55E28B}" type="slidenum">
              <a:rPr lang="en-GB" altLang="en-US"/>
              <a:pPr>
                <a:defRPr/>
              </a:pPr>
              <a:t>‹#›</a:t>
            </a:fld>
            <a:endParaRPr lang="en-GB" altLang="en-US"/>
          </a:p>
        </p:txBody>
      </p:sp>
    </p:spTree>
    <p:extLst>
      <p:ext uri="{BB962C8B-B14F-4D97-AF65-F5344CB8AC3E}">
        <p14:creationId xmlns:p14="http://schemas.microsoft.com/office/powerpoint/2010/main" val="2038855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smtClean="0">
                <a:solidFill>
                  <a:srgbClr val="000000"/>
                </a:solidFill>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n-GB"/>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r>
              <a:rPr lang="en-US">
                <a:solidFill>
                  <a:srgbClr val="1C1C1C"/>
                </a:solidFill>
              </a:rPr>
              <a:t>19 October 2010</a:t>
            </a:r>
            <a:endParaRPr lang="en-GB">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GB">
                <a:solidFill>
                  <a:srgbClr val="1C1C1C"/>
                </a:solidFill>
              </a:rPr>
              <a:t>Birkbeck College, U. London</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9B5C3E73-14A7-4F12-8C83-66317C488184}" type="slidenum">
              <a:rPr lang="en-GB" altLang="en-US">
                <a:solidFill>
                  <a:srgbClr val="1C1C1C"/>
                </a:solidFill>
              </a:rPr>
              <a:pPr/>
              <a:t>‹#›</a:t>
            </a:fld>
            <a:endParaRPr lang="en-GB" altLang="en-US">
              <a:solidFill>
                <a:srgbClr val="1C1C1C"/>
              </a:solidFill>
            </a:endParaRPr>
          </a:p>
        </p:txBody>
      </p:sp>
    </p:spTree>
    <p:extLst>
      <p:ext uri="{BB962C8B-B14F-4D97-AF65-F5344CB8AC3E}">
        <p14:creationId xmlns:p14="http://schemas.microsoft.com/office/powerpoint/2010/main" val="2569210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6" name="Rectangle 13"/>
          <p:cNvSpPr>
            <a:spLocks noGrp="1" noChangeArrowheads="1"/>
          </p:cNvSpPr>
          <p:nvPr>
            <p:ph type="sldNum" sz="quarter" idx="12"/>
          </p:nvPr>
        </p:nvSpPr>
        <p:spPr>
          <a:ln/>
        </p:spPr>
        <p:txBody>
          <a:bodyPr/>
          <a:lstStyle>
            <a:lvl1pPr>
              <a:defRPr/>
            </a:lvl1pPr>
          </a:lstStyle>
          <a:p>
            <a:fld id="{D9E69B90-A8AE-4B5F-9E92-505DB30B5A1A}"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053086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6" name="Rectangle 13"/>
          <p:cNvSpPr>
            <a:spLocks noGrp="1" noChangeArrowheads="1"/>
          </p:cNvSpPr>
          <p:nvPr>
            <p:ph type="sldNum" sz="quarter" idx="12"/>
          </p:nvPr>
        </p:nvSpPr>
        <p:spPr>
          <a:ln/>
        </p:spPr>
        <p:txBody>
          <a:bodyPr/>
          <a:lstStyle>
            <a:lvl1pPr>
              <a:defRPr/>
            </a:lvl1pPr>
          </a:lstStyle>
          <a:p>
            <a:fld id="{3683E18F-398C-4F52-ACA6-B9C9A70236D0}"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471683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7" name="Rectangle 13"/>
          <p:cNvSpPr>
            <a:spLocks noGrp="1" noChangeArrowheads="1"/>
          </p:cNvSpPr>
          <p:nvPr>
            <p:ph type="sldNum" sz="quarter" idx="12"/>
          </p:nvPr>
        </p:nvSpPr>
        <p:spPr>
          <a:ln/>
        </p:spPr>
        <p:txBody>
          <a:bodyPr/>
          <a:lstStyle>
            <a:lvl1pPr>
              <a:defRPr/>
            </a:lvl1pPr>
          </a:lstStyle>
          <a:p>
            <a:fld id="{CC0F1465-D06F-47EA-8DB6-16FA09A94AEF}"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965580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9" name="Rectangle 13"/>
          <p:cNvSpPr>
            <a:spLocks noGrp="1" noChangeArrowheads="1"/>
          </p:cNvSpPr>
          <p:nvPr>
            <p:ph type="sldNum" sz="quarter" idx="12"/>
          </p:nvPr>
        </p:nvSpPr>
        <p:spPr>
          <a:ln/>
        </p:spPr>
        <p:txBody>
          <a:bodyPr/>
          <a:lstStyle>
            <a:lvl1pPr>
              <a:defRPr/>
            </a:lvl1pPr>
          </a:lstStyle>
          <a:p>
            <a:fld id="{D2F15D06-7994-4EA9-BC9C-09EB2558060A}"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211830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5" name="Rectangle 13"/>
          <p:cNvSpPr>
            <a:spLocks noGrp="1" noChangeArrowheads="1"/>
          </p:cNvSpPr>
          <p:nvPr>
            <p:ph type="sldNum" sz="quarter" idx="12"/>
          </p:nvPr>
        </p:nvSpPr>
        <p:spPr>
          <a:ln/>
        </p:spPr>
        <p:txBody>
          <a:bodyPr/>
          <a:lstStyle>
            <a:lvl1pPr>
              <a:defRPr/>
            </a:lvl1pPr>
          </a:lstStyle>
          <a:p>
            <a:fld id="{4290A61E-C899-407A-AD5C-F89F96C160A7}"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023273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4" name="Rectangle 13"/>
          <p:cNvSpPr>
            <a:spLocks noGrp="1" noChangeArrowheads="1"/>
          </p:cNvSpPr>
          <p:nvPr>
            <p:ph type="sldNum" sz="quarter" idx="12"/>
          </p:nvPr>
        </p:nvSpPr>
        <p:spPr>
          <a:ln/>
        </p:spPr>
        <p:txBody>
          <a:bodyPr/>
          <a:lstStyle>
            <a:lvl1pPr>
              <a:defRPr/>
            </a:lvl1pPr>
          </a:lstStyle>
          <a:p>
            <a:fld id="{3457500C-E6A9-4D72-A96D-B9B4FBFF4FC7}"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2866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7" name="Rectangle 13"/>
          <p:cNvSpPr>
            <a:spLocks noGrp="1" noChangeArrowheads="1"/>
          </p:cNvSpPr>
          <p:nvPr>
            <p:ph type="sldNum" sz="quarter" idx="12"/>
          </p:nvPr>
        </p:nvSpPr>
        <p:spPr>
          <a:ln/>
        </p:spPr>
        <p:txBody>
          <a:bodyPr/>
          <a:lstStyle>
            <a:lvl1pPr>
              <a:defRPr/>
            </a:lvl1pPr>
          </a:lstStyle>
          <a:p>
            <a:fld id="{1186B51A-FDC3-4C7F-AA53-93F7FB461486}"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517203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r>
              <a:rPr lang="en-US"/>
              <a:t>12 October 2010</a:t>
            </a: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6" name="Rectangle 13"/>
          <p:cNvSpPr>
            <a:spLocks noGrp="1" noChangeArrowheads="1"/>
          </p:cNvSpPr>
          <p:nvPr>
            <p:ph type="sldNum" sz="quarter" idx="12"/>
          </p:nvPr>
        </p:nvSpPr>
        <p:spPr>
          <a:ln/>
        </p:spPr>
        <p:txBody>
          <a:bodyPr/>
          <a:lstStyle>
            <a:lvl1pPr>
              <a:defRPr/>
            </a:lvl1pPr>
          </a:lstStyle>
          <a:p>
            <a:pPr>
              <a:defRPr/>
            </a:pPr>
            <a:fld id="{B93B7853-375D-4DB3-846C-BDE569BB209F}" type="slidenum">
              <a:rPr lang="en-GB" altLang="en-US"/>
              <a:pPr>
                <a:defRPr/>
              </a:pPr>
              <a:t>‹#›</a:t>
            </a:fld>
            <a:endParaRPr lang="en-GB" altLang="en-US"/>
          </a:p>
        </p:txBody>
      </p:sp>
    </p:spTree>
    <p:extLst>
      <p:ext uri="{BB962C8B-B14F-4D97-AF65-F5344CB8AC3E}">
        <p14:creationId xmlns:p14="http://schemas.microsoft.com/office/powerpoint/2010/main" val="790993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7" name="Rectangle 13"/>
          <p:cNvSpPr>
            <a:spLocks noGrp="1" noChangeArrowheads="1"/>
          </p:cNvSpPr>
          <p:nvPr>
            <p:ph type="sldNum" sz="quarter" idx="12"/>
          </p:nvPr>
        </p:nvSpPr>
        <p:spPr>
          <a:ln/>
        </p:spPr>
        <p:txBody>
          <a:bodyPr/>
          <a:lstStyle>
            <a:lvl1pPr>
              <a:defRPr/>
            </a:lvl1pPr>
          </a:lstStyle>
          <a:p>
            <a:fld id="{5A767F54-D186-49FD-8BB6-1DF8B1D66072}"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214318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6" name="Rectangle 13"/>
          <p:cNvSpPr>
            <a:spLocks noGrp="1" noChangeArrowheads="1"/>
          </p:cNvSpPr>
          <p:nvPr>
            <p:ph type="sldNum" sz="quarter" idx="12"/>
          </p:nvPr>
        </p:nvSpPr>
        <p:spPr>
          <a:ln/>
        </p:spPr>
        <p:txBody>
          <a:bodyPr/>
          <a:lstStyle>
            <a:lvl1pPr>
              <a:defRPr/>
            </a:lvl1pPr>
          </a:lstStyle>
          <a:p>
            <a:fld id="{1D1E8161-4112-4C73-A3D8-D4640782873E}"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34018304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6" name="Rectangle 13"/>
          <p:cNvSpPr>
            <a:spLocks noGrp="1" noChangeArrowheads="1"/>
          </p:cNvSpPr>
          <p:nvPr>
            <p:ph type="sldNum" sz="quarter" idx="12"/>
          </p:nvPr>
        </p:nvSpPr>
        <p:spPr>
          <a:ln/>
        </p:spPr>
        <p:txBody>
          <a:bodyPr/>
          <a:lstStyle>
            <a:lvl1pPr>
              <a:defRPr/>
            </a:lvl1pPr>
          </a:lstStyle>
          <a:p>
            <a:fld id="{599FD98D-CBD7-405E-AEE0-3236960D05C4}"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0976930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11"/>
          <p:cNvSpPr>
            <a:spLocks noGrp="1" noChangeArrowheads="1"/>
          </p:cNvSpPr>
          <p:nvPr>
            <p:ph type="dt" sz="half" idx="10"/>
          </p:nvPr>
        </p:nvSpPr>
        <p:spPr>
          <a:ln/>
        </p:spPr>
        <p:txBody>
          <a:bodyPr/>
          <a:lstStyle>
            <a:lvl1pPr>
              <a:defRPr/>
            </a:lvl1pPr>
          </a:lstStyle>
          <a:p>
            <a:pPr>
              <a:defRPr/>
            </a:pPr>
            <a:r>
              <a:rPr lang="en-US">
                <a:solidFill>
                  <a:srgbClr val="000000"/>
                </a:solidFill>
              </a:rPr>
              <a:t>19 October 2010</a:t>
            </a:r>
            <a:endParaRPr lang="en-GB">
              <a:solidFill>
                <a:srgbClr val="000000"/>
              </a:solidFill>
            </a:endParaRPr>
          </a:p>
        </p:txBody>
      </p:sp>
      <p:sp>
        <p:nvSpPr>
          <p:cNvPr id="7" name="Rectangle 12"/>
          <p:cNvSpPr>
            <a:spLocks noGrp="1" noChangeArrowheads="1"/>
          </p:cNvSpPr>
          <p:nvPr>
            <p:ph type="ftr" sz="quarter" idx="11"/>
          </p:nvPr>
        </p:nvSpPr>
        <p:spPr>
          <a:ln/>
        </p:spPr>
        <p:txBody>
          <a:bodyPr/>
          <a:lstStyle>
            <a:lvl1pPr>
              <a:defRPr/>
            </a:lvl1pPr>
          </a:lstStyle>
          <a:p>
            <a:pPr>
              <a:defRPr/>
            </a:pPr>
            <a:r>
              <a:rPr lang="en-GB">
                <a:solidFill>
                  <a:srgbClr val="000000"/>
                </a:solidFill>
              </a:rPr>
              <a:t>Birkbeck College, U. London</a:t>
            </a:r>
          </a:p>
        </p:txBody>
      </p:sp>
      <p:sp>
        <p:nvSpPr>
          <p:cNvPr id="8" name="Rectangle 13"/>
          <p:cNvSpPr>
            <a:spLocks noGrp="1" noChangeArrowheads="1"/>
          </p:cNvSpPr>
          <p:nvPr>
            <p:ph type="sldNum" sz="quarter" idx="12"/>
          </p:nvPr>
        </p:nvSpPr>
        <p:spPr>
          <a:ln/>
        </p:spPr>
        <p:txBody>
          <a:bodyPr/>
          <a:lstStyle>
            <a:lvl1pPr>
              <a:defRPr/>
            </a:lvl1pPr>
          </a:lstStyle>
          <a:p>
            <a:fld id="{AE3E5EDD-A3F7-4D1D-8C7C-408B75D0BBBF}"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84569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a:t>12 October 2010</a:t>
            </a: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6" name="Rectangle 13"/>
          <p:cNvSpPr>
            <a:spLocks noGrp="1" noChangeArrowheads="1"/>
          </p:cNvSpPr>
          <p:nvPr>
            <p:ph type="sldNum" sz="quarter" idx="12"/>
          </p:nvPr>
        </p:nvSpPr>
        <p:spPr>
          <a:ln/>
        </p:spPr>
        <p:txBody>
          <a:bodyPr/>
          <a:lstStyle>
            <a:lvl1pPr>
              <a:defRPr/>
            </a:lvl1pPr>
          </a:lstStyle>
          <a:p>
            <a:pPr>
              <a:defRPr/>
            </a:pPr>
            <a:fld id="{E78B7DD1-37A8-41AD-A534-052D10152A96}" type="slidenum">
              <a:rPr lang="en-GB" altLang="en-US"/>
              <a:pPr>
                <a:defRPr/>
              </a:pPr>
              <a:t>‹#›</a:t>
            </a:fld>
            <a:endParaRPr lang="en-GB" altLang="en-US"/>
          </a:p>
        </p:txBody>
      </p:sp>
    </p:spTree>
    <p:extLst>
      <p:ext uri="{BB962C8B-B14F-4D97-AF65-F5344CB8AC3E}">
        <p14:creationId xmlns:p14="http://schemas.microsoft.com/office/powerpoint/2010/main" val="337832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r>
              <a:rPr lang="en-US"/>
              <a:t>12 October 2010</a:t>
            </a: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7" name="Rectangle 13"/>
          <p:cNvSpPr>
            <a:spLocks noGrp="1" noChangeArrowheads="1"/>
          </p:cNvSpPr>
          <p:nvPr>
            <p:ph type="sldNum" sz="quarter" idx="12"/>
          </p:nvPr>
        </p:nvSpPr>
        <p:spPr>
          <a:ln/>
        </p:spPr>
        <p:txBody>
          <a:bodyPr/>
          <a:lstStyle>
            <a:lvl1pPr>
              <a:defRPr/>
            </a:lvl1pPr>
          </a:lstStyle>
          <a:p>
            <a:pPr>
              <a:defRPr/>
            </a:pPr>
            <a:fld id="{CCB52A03-D0A8-4F68-ACF3-B76A3AFF77E5}" type="slidenum">
              <a:rPr lang="en-GB" altLang="en-US"/>
              <a:pPr>
                <a:defRPr/>
              </a:pPr>
              <a:t>‹#›</a:t>
            </a:fld>
            <a:endParaRPr lang="en-GB" altLang="en-US"/>
          </a:p>
        </p:txBody>
      </p:sp>
    </p:spTree>
    <p:extLst>
      <p:ext uri="{BB962C8B-B14F-4D97-AF65-F5344CB8AC3E}">
        <p14:creationId xmlns:p14="http://schemas.microsoft.com/office/powerpoint/2010/main" val="25885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r>
              <a:rPr lang="en-US"/>
              <a:t>12 October 2010</a:t>
            </a:r>
            <a:endParaRPr lang="en-GB"/>
          </a:p>
        </p:txBody>
      </p:sp>
      <p:sp>
        <p:nvSpPr>
          <p:cNvPr id="8"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9" name="Rectangle 13"/>
          <p:cNvSpPr>
            <a:spLocks noGrp="1" noChangeArrowheads="1"/>
          </p:cNvSpPr>
          <p:nvPr>
            <p:ph type="sldNum" sz="quarter" idx="12"/>
          </p:nvPr>
        </p:nvSpPr>
        <p:spPr>
          <a:ln/>
        </p:spPr>
        <p:txBody>
          <a:bodyPr/>
          <a:lstStyle>
            <a:lvl1pPr>
              <a:defRPr/>
            </a:lvl1pPr>
          </a:lstStyle>
          <a:p>
            <a:pPr>
              <a:defRPr/>
            </a:pPr>
            <a:fld id="{E992D6BB-3381-4F3D-87AF-5FC06D0BD8A1}" type="slidenum">
              <a:rPr lang="en-GB" altLang="en-US"/>
              <a:pPr>
                <a:defRPr/>
              </a:pPr>
              <a:t>‹#›</a:t>
            </a:fld>
            <a:endParaRPr lang="en-GB" altLang="en-US"/>
          </a:p>
        </p:txBody>
      </p:sp>
    </p:spTree>
    <p:extLst>
      <p:ext uri="{BB962C8B-B14F-4D97-AF65-F5344CB8AC3E}">
        <p14:creationId xmlns:p14="http://schemas.microsoft.com/office/powerpoint/2010/main" val="3521692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r>
              <a:rPr lang="en-US"/>
              <a:t>12 October 2010</a:t>
            </a:r>
            <a:endParaRPr lang="en-GB"/>
          </a:p>
        </p:txBody>
      </p:sp>
      <p:sp>
        <p:nvSpPr>
          <p:cNvPr id="4"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5" name="Rectangle 13"/>
          <p:cNvSpPr>
            <a:spLocks noGrp="1" noChangeArrowheads="1"/>
          </p:cNvSpPr>
          <p:nvPr>
            <p:ph type="sldNum" sz="quarter" idx="12"/>
          </p:nvPr>
        </p:nvSpPr>
        <p:spPr>
          <a:ln/>
        </p:spPr>
        <p:txBody>
          <a:bodyPr/>
          <a:lstStyle>
            <a:lvl1pPr>
              <a:defRPr/>
            </a:lvl1pPr>
          </a:lstStyle>
          <a:p>
            <a:pPr>
              <a:defRPr/>
            </a:pPr>
            <a:fld id="{91195DCA-DF0A-476F-9B46-990C61C12CDC}" type="slidenum">
              <a:rPr lang="en-GB" altLang="en-US"/>
              <a:pPr>
                <a:defRPr/>
              </a:pPr>
              <a:t>‹#›</a:t>
            </a:fld>
            <a:endParaRPr lang="en-GB" altLang="en-US"/>
          </a:p>
        </p:txBody>
      </p:sp>
    </p:spTree>
    <p:extLst>
      <p:ext uri="{BB962C8B-B14F-4D97-AF65-F5344CB8AC3E}">
        <p14:creationId xmlns:p14="http://schemas.microsoft.com/office/powerpoint/2010/main" val="619660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a:t>12 October 2010</a:t>
            </a:r>
            <a:endParaRPr lang="en-GB"/>
          </a:p>
        </p:txBody>
      </p:sp>
      <p:sp>
        <p:nvSpPr>
          <p:cNvPr id="3"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4" name="Rectangle 13"/>
          <p:cNvSpPr>
            <a:spLocks noGrp="1" noChangeArrowheads="1"/>
          </p:cNvSpPr>
          <p:nvPr>
            <p:ph type="sldNum" sz="quarter" idx="12"/>
          </p:nvPr>
        </p:nvSpPr>
        <p:spPr>
          <a:ln/>
        </p:spPr>
        <p:txBody>
          <a:bodyPr/>
          <a:lstStyle>
            <a:lvl1pPr>
              <a:defRPr/>
            </a:lvl1pPr>
          </a:lstStyle>
          <a:p>
            <a:pPr>
              <a:defRPr/>
            </a:pPr>
            <a:fld id="{08161ABE-67D9-49D0-976F-452369005343}" type="slidenum">
              <a:rPr lang="en-GB" altLang="en-US"/>
              <a:pPr>
                <a:defRPr/>
              </a:pPr>
              <a:t>‹#›</a:t>
            </a:fld>
            <a:endParaRPr lang="en-GB" altLang="en-US"/>
          </a:p>
        </p:txBody>
      </p:sp>
    </p:spTree>
    <p:extLst>
      <p:ext uri="{BB962C8B-B14F-4D97-AF65-F5344CB8AC3E}">
        <p14:creationId xmlns:p14="http://schemas.microsoft.com/office/powerpoint/2010/main" val="2677846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12 October 2010</a:t>
            </a: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7" name="Rectangle 13"/>
          <p:cNvSpPr>
            <a:spLocks noGrp="1" noChangeArrowheads="1"/>
          </p:cNvSpPr>
          <p:nvPr>
            <p:ph type="sldNum" sz="quarter" idx="12"/>
          </p:nvPr>
        </p:nvSpPr>
        <p:spPr>
          <a:ln/>
        </p:spPr>
        <p:txBody>
          <a:bodyPr/>
          <a:lstStyle>
            <a:lvl1pPr>
              <a:defRPr/>
            </a:lvl1pPr>
          </a:lstStyle>
          <a:p>
            <a:pPr>
              <a:defRPr/>
            </a:pPr>
            <a:fld id="{BBF7A5A2-BCCA-432D-A7A7-E44F917E6B2A}" type="slidenum">
              <a:rPr lang="en-GB" altLang="en-US"/>
              <a:pPr>
                <a:defRPr/>
              </a:pPr>
              <a:t>‹#›</a:t>
            </a:fld>
            <a:endParaRPr lang="en-GB" altLang="en-US"/>
          </a:p>
        </p:txBody>
      </p:sp>
    </p:spTree>
    <p:extLst>
      <p:ext uri="{BB962C8B-B14F-4D97-AF65-F5344CB8AC3E}">
        <p14:creationId xmlns:p14="http://schemas.microsoft.com/office/powerpoint/2010/main" val="27598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12 October 2010</a:t>
            </a: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r>
              <a:rPr lang="en-GB"/>
              <a:t>Birkbeck College, U. London</a:t>
            </a:r>
          </a:p>
        </p:txBody>
      </p:sp>
      <p:sp>
        <p:nvSpPr>
          <p:cNvPr id="7" name="Rectangle 13"/>
          <p:cNvSpPr>
            <a:spLocks noGrp="1" noChangeArrowheads="1"/>
          </p:cNvSpPr>
          <p:nvPr>
            <p:ph type="sldNum" sz="quarter" idx="12"/>
          </p:nvPr>
        </p:nvSpPr>
        <p:spPr>
          <a:ln/>
        </p:spPr>
        <p:txBody>
          <a:bodyPr/>
          <a:lstStyle>
            <a:lvl1pPr>
              <a:defRPr/>
            </a:lvl1pPr>
          </a:lstStyle>
          <a:p>
            <a:pPr>
              <a:defRPr/>
            </a:pPr>
            <a:fld id="{29FCFC74-F08A-4FC7-A37E-6D700664EED7}" type="slidenum">
              <a:rPr lang="en-GB" altLang="en-US"/>
              <a:pPr>
                <a:defRPr/>
              </a:pPr>
              <a:t>‹#›</a:t>
            </a:fld>
            <a:endParaRPr lang="en-GB" altLang="en-US"/>
          </a:p>
        </p:txBody>
      </p:sp>
    </p:spTree>
    <p:extLst>
      <p:ext uri="{BB962C8B-B14F-4D97-AF65-F5344CB8AC3E}">
        <p14:creationId xmlns:p14="http://schemas.microsoft.com/office/powerpoint/2010/main" val="90649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r>
              <a:rPr lang="en-US"/>
              <a:t>12 October 2010</a:t>
            </a:r>
            <a:endParaRPr lang="en-GB"/>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r>
              <a:rPr lang="en-GB"/>
              <a:t>Birkbeck College, U. London</a:t>
            </a: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B5E2742-94BC-48A3-AF27-3BC15A1D45B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n-US" altLang="en-US" smtClean="0">
              <a:solidFill>
                <a:srgbClr val="000000"/>
              </a:solidFill>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eaLnBrk="1" hangingPunct="1">
              <a:defRPr/>
            </a:pPr>
            <a:r>
              <a:rPr lang="en-US">
                <a:solidFill>
                  <a:srgbClr val="000000"/>
                </a:solidFill>
              </a:rPr>
              <a:t>19 October 2010</a:t>
            </a:r>
            <a:endParaRPr lang="en-GB">
              <a:solidFill>
                <a:srgbClr val="000000"/>
              </a:solidFill>
            </a:endParaRP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eaLnBrk="1" hangingPunct="1">
              <a:defRPr/>
            </a:pPr>
            <a:r>
              <a:rPr lang="en-GB">
                <a:solidFill>
                  <a:srgbClr val="000000"/>
                </a:solidFill>
              </a:rPr>
              <a:t>Birkbeck College, U. London</a:t>
            </a: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eaLnBrk="1" hangingPunct="1"/>
            <a:fld id="{79F1E9A5-D576-4342-A84A-5530B7A306F5}" type="slidenum">
              <a:rPr lang="en-GB" altLang="en-US" smtClean="0">
                <a:solidFill>
                  <a:srgbClr val="000000"/>
                </a:solidFill>
              </a:rPr>
              <a:pPr eaLnBrk="1" hangingPunct="1"/>
              <a:t>‹#›</a:t>
            </a:fld>
            <a:endParaRPr lang="en-GB" altLang="en-US" smtClean="0">
              <a:solidFill>
                <a:srgbClr val="000000"/>
              </a:solidFill>
            </a:endParaRPr>
          </a:p>
        </p:txBody>
      </p:sp>
    </p:spTree>
    <p:extLst>
      <p:ext uri="{BB962C8B-B14F-4D97-AF65-F5344CB8AC3E}">
        <p14:creationId xmlns:p14="http://schemas.microsoft.com/office/powerpoint/2010/main" val="2890619020"/>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jmaybank@dcs.bbk.ac.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400" dirty="0" smtClean="0"/>
              <a:t>21 </a:t>
            </a:r>
            <a:r>
              <a:rPr lang="en-US" altLang="en-US" sz="1400" dirty="0" smtClean="0"/>
              <a:t>January 2019</a:t>
            </a:r>
            <a:endParaRPr lang="en-GB" altLang="en-US" sz="1400" dirty="0" smtClean="0"/>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9C445844-193B-43B1-A89B-D18A9DB309DA}" type="slidenum">
              <a:rPr lang="en-GB" altLang="en-US" sz="1400" smtClean="0"/>
              <a:pPr>
                <a:spcBef>
                  <a:spcPct val="0"/>
                </a:spcBef>
                <a:buClrTx/>
                <a:buSzTx/>
                <a:buFontTx/>
                <a:buNone/>
              </a:pPr>
              <a:t>1</a:t>
            </a:fld>
            <a:endParaRPr lang="en-GB" altLang="en-US" sz="1400" smtClean="0"/>
          </a:p>
        </p:txBody>
      </p:sp>
      <p:sp>
        <p:nvSpPr>
          <p:cNvPr id="5125" name="Rectangle 2"/>
          <p:cNvSpPr>
            <a:spLocks noGrp="1" noChangeArrowheads="1"/>
          </p:cNvSpPr>
          <p:nvPr>
            <p:ph type="title"/>
          </p:nvPr>
        </p:nvSpPr>
        <p:spPr/>
        <p:txBody>
          <a:bodyPr/>
          <a:lstStyle/>
          <a:p>
            <a:pPr algn="ctr" eaLnBrk="1" hangingPunct="1"/>
            <a:r>
              <a:rPr lang="en-GB" altLang="en-US" sz="3600" smtClean="0"/>
              <a:t>Introduction to Computer Systems</a:t>
            </a:r>
          </a:p>
        </p:txBody>
      </p:sp>
      <p:sp>
        <p:nvSpPr>
          <p:cNvPr id="5126" name="Rectangle 3"/>
          <p:cNvSpPr>
            <a:spLocks noGrp="1" noChangeArrowheads="1"/>
          </p:cNvSpPr>
          <p:nvPr>
            <p:ph type="body" idx="1"/>
          </p:nvPr>
        </p:nvSpPr>
        <p:spPr>
          <a:xfrm>
            <a:off x="1043608" y="2348880"/>
            <a:ext cx="7772400" cy="3817143"/>
          </a:xfrm>
        </p:spPr>
        <p:txBody>
          <a:bodyPr/>
          <a:lstStyle/>
          <a:p>
            <a:pPr algn="ctr" eaLnBrk="1" hangingPunct="1">
              <a:buFont typeface="Wingdings" panose="05000000000000000000" pitchFamily="2" charset="2"/>
              <a:buNone/>
            </a:pPr>
            <a:r>
              <a:rPr lang="en-GB" altLang="en-US" sz="2400" dirty="0" smtClean="0"/>
              <a:t>Department of Computer Science and Information Systems</a:t>
            </a:r>
          </a:p>
          <a:p>
            <a:pPr algn="ctr" eaLnBrk="1" hangingPunct="1">
              <a:buFont typeface="Wingdings" panose="05000000000000000000" pitchFamily="2" charset="2"/>
              <a:buNone/>
            </a:pPr>
            <a:endParaRPr lang="en-GB" altLang="en-US" sz="2400" dirty="0" smtClean="0"/>
          </a:p>
          <a:p>
            <a:pPr algn="ctr" eaLnBrk="1" hangingPunct="1">
              <a:buFont typeface="Wingdings" panose="05000000000000000000" pitchFamily="2" charset="2"/>
              <a:buNone/>
            </a:pPr>
            <a:r>
              <a:rPr lang="en-GB" altLang="en-US" sz="2400" dirty="0" smtClean="0"/>
              <a:t>Lecturer: Steve Maybank</a:t>
            </a:r>
          </a:p>
          <a:p>
            <a:pPr algn="ctr" eaLnBrk="1" hangingPunct="1">
              <a:buFont typeface="Wingdings" panose="05000000000000000000" pitchFamily="2" charset="2"/>
              <a:buNone/>
            </a:pPr>
            <a:r>
              <a:rPr lang="en-GB" altLang="en-US" sz="2400" dirty="0" smtClean="0">
                <a:hlinkClick r:id="rId3"/>
              </a:rPr>
              <a:t>sjmaybank@dcs.bbk.ac.uk</a:t>
            </a:r>
            <a:endParaRPr lang="en-GB" altLang="en-US" sz="2400" dirty="0" smtClean="0"/>
          </a:p>
          <a:p>
            <a:pPr algn="ctr" eaLnBrk="1" hangingPunct="1">
              <a:buFont typeface="Wingdings" panose="05000000000000000000" pitchFamily="2" charset="2"/>
              <a:buNone/>
            </a:pPr>
            <a:r>
              <a:rPr lang="en-GB" altLang="en-US" sz="2400" dirty="0" smtClean="0"/>
              <a:t>Spring </a:t>
            </a:r>
            <a:r>
              <a:rPr lang="en-GB" altLang="en-US" sz="2400" dirty="0" smtClean="0"/>
              <a:t>2020</a:t>
            </a:r>
            <a:endParaRPr lang="en-GB" altLang="en-US" sz="2400" dirty="0" smtClean="0"/>
          </a:p>
          <a:p>
            <a:pPr algn="ctr" eaLnBrk="1" hangingPunct="1">
              <a:buFont typeface="Wingdings" panose="05000000000000000000" pitchFamily="2" charset="2"/>
              <a:buNone/>
            </a:pPr>
            <a:endParaRPr lang="en-GB" altLang="en-US" sz="2800" dirty="0" smtClean="0"/>
          </a:p>
          <a:p>
            <a:pPr algn="ctr" eaLnBrk="1" hangingPunct="1">
              <a:buFont typeface="Wingdings" panose="05000000000000000000" pitchFamily="2" charset="2"/>
              <a:buNone/>
            </a:pPr>
            <a:r>
              <a:rPr lang="en-GB" altLang="en-US" sz="2400" dirty="0"/>
              <a:t>Week 2a: </a:t>
            </a:r>
            <a:r>
              <a:rPr lang="en-GB" altLang="en-US" sz="2400" dirty="0" smtClean="0"/>
              <a:t>The </a:t>
            </a:r>
            <a:r>
              <a:rPr lang="en-GB" altLang="en-US" sz="2400" dirty="0" smtClean="0"/>
              <a:t>Binary System</a:t>
            </a:r>
            <a:endParaRPr lang="en-GB"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GB" altLang="en-US" smtClean="0"/>
              <a:t>Places and Powers of 10</a:t>
            </a:r>
          </a:p>
        </p:txBody>
      </p:sp>
      <p:sp>
        <p:nvSpPr>
          <p:cNvPr id="8195" name="Content Placeholder 2"/>
          <p:cNvSpPr>
            <a:spLocks noGrp="1"/>
          </p:cNvSpPr>
          <p:nvPr>
            <p:ph idx="1"/>
          </p:nvPr>
        </p:nvSpPr>
        <p:spPr>
          <a:xfrm>
            <a:off x="564035" y="2401937"/>
            <a:ext cx="8137053" cy="1455688"/>
          </a:xfrm>
        </p:spPr>
        <p:txBody>
          <a:bodyPr/>
          <a:lstStyle/>
          <a:p>
            <a:pPr eaLnBrk="1" hangingPunct="1"/>
            <a:r>
              <a:rPr lang="en-GB" altLang="en-US" sz="2400" dirty="0" smtClean="0"/>
              <a:t>The decimal digits are 0, 1, 2, 3, 4, 5, 6, 7, 8, 9.</a:t>
            </a:r>
          </a:p>
          <a:p>
            <a:pPr eaLnBrk="1" hangingPunct="1"/>
            <a:r>
              <a:rPr lang="en-GB" altLang="en-US" sz="2400" dirty="0" smtClean="0"/>
              <a:t>Let s be a string of k decimal digits,</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dirty="0" err="1" smtClean="0"/>
              <a:t>Brookshear</a:t>
            </a:r>
            <a:r>
              <a:rPr lang="en-GB" altLang="en-US" sz="1400" dirty="0" smtClean="0"/>
              <a:t>, Section 1.5</a:t>
            </a:r>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C0DF17A2-4F4B-4C36-A421-FE4853C3E2CF}" type="slidenum">
              <a:rPr lang="en-GB" altLang="en-US" sz="1400" smtClean="0"/>
              <a:pPr>
                <a:spcBef>
                  <a:spcPct val="0"/>
                </a:spcBef>
                <a:buClrTx/>
                <a:buSzTx/>
                <a:buFontTx/>
                <a:buNone/>
              </a:pPr>
              <a:t>10</a:t>
            </a:fld>
            <a:endParaRPr lang="en-GB" altLang="en-US" sz="1400" smtClean="0"/>
          </a:p>
        </p:txBody>
      </p:sp>
      <p:graphicFrame>
        <p:nvGraphicFramePr>
          <p:cNvPr id="8199" name="Object 2"/>
          <p:cNvGraphicFramePr>
            <a:graphicFrameLocks noChangeAspect="1"/>
          </p:cNvGraphicFramePr>
          <p:nvPr/>
        </p:nvGraphicFramePr>
        <p:xfrm>
          <a:off x="3624263" y="3357563"/>
          <a:ext cx="1890712" cy="500062"/>
        </p:xfrm>
        <a:graphic>
          <a:graphicData uri="http://schemas.openxmlformats.org/presentationml/2006/ole">
            <mc:AlternateContent xmlns:mc="http://schemas.openxmlformats.org/markup-compatibility/2006">
              <mc:Choice xmlns:v="urn:schemas-microsoft-com:vml" Requires="v">
                <p:oleObj spid="_x0000_s8219" name="Equation" r:id="rId3" imgW="863225" imgH="228501" progId="Equation.3">
                  <p:embed/>
                </p:oleObj>
              </mc:Choice>
              <mc:Fallback>
                <p:oleObj name="Equation" r:id="rId3" imgW="863225" imgH="228501"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4263" y="3357563"/>
                        <a:ext cx="1890712" cy="50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9" name="Content Placeholder 2"/>
              <p:cNvSpPr txBox="1">
                <a:spLocks/>
              </p:cNvSpPr>
              <p:nvPr/>
            </p:nvSpPr>
            <p:spPr bwMode="auto">
              <a:xfrm>
                <a:off x="583085" y="4227513"/>
                <a:ext cx="7772400" cy="1732756"/>
              </a:xfrm>
              <a:prstGeom prst="rect">
                <a:avLst/>
              </a:prstGeom>
              <a:noFill/>
              <a:ln w="9525">
                <a:noFill/>
                <a:miter lim="800000"/>
                <a:headEnd/>
                <a:tailEnd/>
              </a:ln>
              <a:effectLst/>
            </p:spPr>
            <p:txBody>
              <a:bodyPr/>
              <a:lstStyle/>
              <a:p>
                <a:pPr marL="342900" indent="-342900" eaLnBrk="1" hangingPunct="1">
                  <a:spcBef>
                    <a:spcPct val="20000"/>
                  </a:spcBef>
                  <a:buClr>
                    <a:schemeClr val="folHlink"/>
                  </a:buClr>
                  <a:buSzPct val="60000"/>
                  <a:buFont typeface="Wingdings" pitchFamily="2" charset="2"/>
                  <a:buChar char="n"/>
                  <a:defRPr/>
                </a:pPr>
                <a:r>
                  <a:rPr lang="en-GB" kern="0" dirty="0" smtClean="0">
                    <a:latin typeface="+mn-lt"/>
                  </a:rPr>
                  <a:t>The digit in the </a:t>
                </a:r>
                <a:r>
                  <a:rPr lang="en-GB" kern="0" dirty="0" err="1">
                    <a:latin typeface="+mn-lt"/>
                  </a:rPr>
                  <a:t>ith</a:t>
                </a:r>
                <a:r>
                  <a:rPr lang="en-GB" kern="0" dirty="0">
                    <a:latin typeface="+mn-lt"/>
                  </a:rPr>
                  <a:t> place is </a:t>
                </a:r>
                <a14:m>
                  <m:oMath xmlns:m="http://schemas.openxmlformats.org/officeDocument/2006/math">
                    <m:sSub>
                      <m:sSubPr>
                        <m:ctrlPr>
                          <a:rPr lang="en-GB" i="1" kern="0" smtClean="0">
                            <a:latin typeface="Cambria Math" panose="02040503050406030204" pitchFamily="18" charset="0"/>
                          </a:rPr>
                        </m:ctrlPr>
                      </m:sSubPr>
                      <m:e>
                        <m:r>
                          <a:rPr lang="en-GB" b="0" i="1" kern="0" smtClean="0">
                            <a:latin typeface="Cambria Math" panose="02040503050406030204" pitchFamily="18" charset="0"/>
                          </a:rPr>
                          <m:t>𝑑</m:t>
                        </m:r>
                      </m:e>
                      <m:sub>
                        <m:r>
                          <a:rPr lang="en-GB" b="0" i="1" kern="0" smtClean="0">
                            <a:latin typeface="Cambria Math" panose="02040503050406030204" pitchFamily="18" charset="0"/>
                          </a:rPr>
                          <m:t>𝑖</m:t>
                        </m:r>
                      </m:sub>
                    </m:sSub>
                  </m:oMath>
                </a14:m>
                <a:endParaRPr lang="en-GB" kern="0" dirty="0">
                  <a:latin typeface="+mn-lt"/>
                </a:endParaRPr>
              </a:p>
              <a:p>
                <a:pPr marL="342900" indent="-342900" eaLnBrk="1" hangingPunct="1">
                  <a:spcBef>
                    <a:spcPct val="20000"/>
                  </a:spcBef>
                  <a:buClr>
                    <a:schemeClr val="folHlink"/>
                  </a:buClr>
                  <a:buSzPct val="60000"/>
                  <a:buFont typeface="Wingdings" pitchFamily="2" charset="2"/>
                  <a:buChar char="n"/>
                  <a:defRPr/>
                </a:pPr>
                <a:r>
                  <a:rPr lang="en-GB" kern="0" dirty="0">
                    <a:latin typeface="+mn-lt"/>
                  </a:rPr>
                  <a:t>The power of 10 associated with the digit in the </a:t>
                </a:r>
                <a:r>
                  <a:rPr lang="en-GB" kern="0" dirty="0" err="1">
                    <a:latin typeface="+mn-lt"/>
                  </a:rPr>
                  <a:t>ith</a:t>
                </a:r>
                <a:r>
                  <a:rPr lang="en-GB" kern="0" dirty="0">
                    <a:latin typeface="+mn-lt"/>
                  </a:rPr>
                  <a:t> place is </a:t>
                </a:r>
                <a14:m>
                  <m:oMath xmlns:m="http://schemas.openxmlformats.org/officeDocument/2006/math">
                    <m:sSup>
                      <m:sSupPr>
                        <m:ctrlPr>
                          <a:rPr lang="en-GB" i="1" kern="0" smtClean="0">
                            <a:latin typeface="Cambria Math" panose="02040503050406030204" pitchFamily="18" charset="0"/>
                          </a:rPr>
                        </m:ctrlPr>
                      </m:sSupPr>
                      <m:e>
                        <m:r>
                          <a:rPr lang="en-GB" b="0" i="1" kern="0" smtClean="0">
                            <a:latin typeface="Cambria Math" panose="02040503050406030204" pitchFamily="18" charset="0"/>
                          </a:rPr>
                          <m:t>10</m:t>
                        </m:r>
                      </m:e>
                      <m:sup>
                        <m:r>
                          <a:rPr lang="en-GB" b="0" i="1" kern="0" smtClean="0">
                            <a:latin typeface="Cambria Math" panose="02040503050406030204" pitchFamily="18" charset="0"/>
                          </a:rPr>
                          <m:t>𝑖</m:t>
                        </m:r>
                        <m:r>
                          <a:rPr lang="en-GB" b="0" i="1" kern="0" smtClean="0">
                            <a:latin typeface="Cambria Math" panose="02040503050406030204" pitchFamily="18" charset="0"/>
                          </a:rPr>
                          <m:t>−1</m:t>
                        </m:r>
                      </m:sup>
                    </m:sSup>
                  </m:oMath>
                </a14:m>
                <a:r>
                  <a:rPr lang="en-GB" kern="0" baseline="30000" dirty="0" smtClean="0">
                    <a:latin typeface="+mn-lt"/>
                  </a:rPr>
                  <a:t> </a:t>
                </a:r>
                <a:endParaRPr lang="en-GB" kern="0" dirty="0">
                  <a:latin typeface="+mn-lt"/>
                </a:endParaRPr>
              </a:p>
            </p:txBody>
          </p:sp>
        </mc:Choice>
        <mc:Fallback xmlns="">
          <p:sp>
            <p:nvSpPr>
              <p:cNvPr id="9" name="Content Placeholder 2"/>
              <p:cNvSpPr txBox="1">
                <a:spLocks noRot="1" noChangeAspect="1" noMove="1" noResize="1" noEditPoints="1" noAdjustHandles="1" noChangeArrowheads="1" noChangeShapeType="1" noTextEdit="1"/>
              </p:cNvSpPr>
              <p:nvPr/>
            </p:nvSpPr>
            <p:spPr bwMode="auto">
              <a:xfrm>
                <a:off x="583085" y="4227513"/>
                <a:ext cx="7772400" cy="1732756"/>
              </a:xfrm>
              <a:prstGeom prst="rect">
                <a:avLst/>
              </a:prstGeom>
              <a:blipFill rotWithShape="0">
                <a:blip r:embed="rId5"/>
                <a:stretch>
                  <a:fillRect l="-157" t="-3158"/>
                </a:stretch>
              </a:blipFill>
              <a:ln w="9525">
                <a:noFill/>
                <a:miter lim="800000"/>
                <a:headEnd/>
                <a:tailEnd/>
              </a:ln>
              <a:effectLst/>
            </p:spPr>
            <p:txBody>
              <a:bodyPr/>
              <a:lstStyle/>
              <a:p>
                <a:r>
                  <a:rPr lang="en-GB">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Place Notation</a:t>
            </a:r>
            <a:endParaRPr lang="en-GB" dirty="0"/>
          </a:p>
        </p:txBody>
      </p:sp>
      <p:sp>
        <p:nvSpPr>
          <p:cNvPr id="5" name="Footer Placeholder 4"/>
          <p:cNvSpPr>
            <a:spLocks noGrp="1"/>
          </p:cNvSpPr>
          <p:nvPr>
            <p:ph type="ftr" sz="quarter" idx="11"/>
          </p:nvPr>
        </p:nvSpPr>
        <p:spPr/>
        <p:txBody>
          <a:bodyPr/>
          <a:lstStyle/>
          <a:p>
            <a:pPr>
              <a:defRPr/>
            </a:pPr>
            <a:r>
              <a:rPr lang="en-GB" smtClean="0"/>
              <a:t>Birkbeck College, U. London</a:t>
            </a:r>
            <a:endParaRPr lang="en-GB"/>
          </a:p>
        </p:txBody>
      </p:sp>
      <p:sp>
        <p:nvSpPr>
          <p:cNvPr id="6" name="Slide Number Placeholder 5"/>
          <p:cNvSpPr>
            <a:spLocks noGrp="1"/>
          </p:cNvSpPr>
          <p:nvPr>
            <p:ph type="sldNum" sz="quarter" idx="12"/>
          </p:nvPr>
        </p:nvSpPr>
        <p:spPr/>
        <p:txBody>
          <a:bodyPr/>
          <a:lstStyle/>
          <a:p>
            <a:pPr>
              <a:defRPr/>
            </a:pPr>
            <a:fld id="{B93B7853-375D-4DB3-846C-BDE569BB209F}" type="slidenum">
              <a:rPr lang="en-GB" altLang="en-US" smtClean="0"/>
              <a:pPr>
                <a:defRPr/>
              </a:pPr>
              <a:t>11</a:t>
            </a:fld>
            <a:endParaRPr lang="en-GB" altLang="en-US"/>
          </a:p>
        </p:txBody>
      </p:sp>
      <mc:AlternateContent xmlns:mc="http://schemas.openxmlformats.org/markup-compatibility/2006" xmlns:a14="http://schemas.microsoft.com/office/drawing/2010/main">
        <mc:Choice Requires="a14">
          <p:sp>
            <p:nvSpPr>
              <p:cNvPr id="7" name="TextBox 6"/>
              <p:cNvSpPr txBox="1"/>
              <p:nvPr/>
            </p:nvSpPr>
            <p:spPr>
              <a:xfrm>
                <a:off x="1403648" y="2420888"/>
                <a:ext cx="6563072" cy="2954655"/>
              </a:xfrm>
              <a:prstGeom prst="rect">
                <a:avLst/>
              </a:prstGeom>
              <a:noFill/>
            </p:spPr>
            <p:txBody>
              <a:bodyPr wrap="square" lIns="0" tIns="0" rIns="0" bIns="0" rtlCol="0">
                <a:spAutoFit/>
              </a:bodyPr>
              <a:lstStyle/>
              <a:p>
                <a:pPr algn="just"/>
                <a:r>
                  <a:rPr lang="en-GB" b="0" dirty="0" smtClean="0"/>
                  <a:t> </a:t>
                </a:r>
                <a14:m>
                  <m:oMath xmlns:m="http://schemas.openxmlformats.org/officeDocument/2006/math">
                    <m:r>
                      <a:rPr lang="en-GB" b="0" i="1" smtClean="0">
                        <a:latin typeface="Cambria Math" panose="02040503050406030204" pitchFamily="18" charset="0"/>
                      </a:rPr>
                      <m:t>𝑠</m:t>
                    </m:r>
                    <m:r>
                      <a:rPr lang="en-GB" b="0" i="1" smtClean="0">
                        <a:latin typeface="Cambria Math" panose="02040503050406030204" pitchFamily="18" charset="0"/>
                      </a:rPr>
                      <m:t>=</m:t>
                    </m:r>
                    <m:sSub>
                      <m:sSubPr>
                        <m:ctrlPr>
                          <a:rPr lang="en-GB" b="0" i="1" smtClean="0">
                            <a:latin typeface="Cambria Math" panose="02040503050406030204" pitchFamily="18" charset="0"/>
                          </a:rPr>
                        </m:ctrlPr>
                      </m:sSubPr>
                      <m:e>
                        <m:r>
                          <a:rPr lang="en-GB" b="0" i="1" smtClean="0">
                            <a:latin typeface="Cambria Math" panose="02040503050406030204" pitchFamily="18" charset="0"/>
                          </a:rPr>
                          <m:t>𝑑</m:t>
                        </m:r>
                      </m:e>
                      <m:sub>
                        <m:r>
                          <a:rPr lang="en-GB" b="0" i="1" smtClean="0">
                            <a:latin typeface="Cambria Math" panose="02040503050406030204" pitchFamily="18" charset="0"/>
                          </a:rPr>
                          <m:t>3</m:t>
                        </m:r>
                      </m:sub>
                    </m:sSub>
                    <m:sSub>
                      <m:sSubPr>
                        <m:ctrlPr>
                          <a:rPr lang="en-GB" b="0" i="1" smtClean="0">
                            <a:latin typeface="Cambria Math" panose="02040503050406030204" pitchFamily="18" charset="0"/>
                          </a:rPr>
                        </m:ctrlPr>
                      </m:sSubPr>
                      <m:e>
                        <m:r>
                          <a:rPr lang="en-GB" b="0" i="1" smtClean="0">
                            <a:latin typeface="Cambria Math" panose="02040503050406030204" pitchFamily="18" charset="0"/>
                          </a:rPr>
                          <m:t>𝑑</m:t>
                        </m:r>
                      </m:e>
                      <m:sub>
                        <m:r>
                          <a:rPr lang="en-GB" b="0" i="1" smtClean="0">
                            <a:latin typeface="Cambria Math" panose="02040503050406030204" pitchFamily="18" charset="0"/>
                          </a:rPr>
                          <m:t>2</m:t>
                        </m:r>
                      </m:sub>
                    </m:sSub>
                    <m:sSub>
                      <m:sSubPr>
                        <m:ctrlPr>
                          <a:rPr lang="en-GB" b="0" i="1" smtClean="0">
                            <a:latin typeface="Cambria Math" panose="02040503050406030204" pitchFamily="18" charset="0"/>
                          </a:rPr>
                        </m:ctrlPr>
                      </m:sSubPr>
                      <m:e>
                        <m:r>
                          <a:rPr lang="en-GB" b="0" i="1" smtClean="0">
                            <a:latin typeface="Cambria Math" panose="02040503050406030204" pitchFamily="18" charset="0"/>
                          </a:rPr>
                          <m:t>𝑑</m:t>
                        </m:r>
                      </m:e>
                      <m:sub>
                        <m:r>
                          <a:rPr lang="en-GB" b="0" i="1" smtClean="0">
                            <a:latin typeface="Cambria Math" panose="02040503050406030204" pitchFamily="18" charset="0"/>
                          </a:rPr>
                          <m:t>1</m:t>
                        </m:r>
                      </m:sub>
                    </m:sSub>
                    <m:r>
                      <a:rPr lang="en-GB" b="0" i="1" smtClean="0">
                        <a:latin typeface="Cambria Math" panose="02040503050406030204" pitchFamily="18" charset="0"/>
                      </a:rPr>
                      <m:t>=</m:t>
                    </m:r>
                    <m:r>
                      <a:rPr lang="en-GB" b="0" i="0" smtClean="0">
                        <a:latin typeface="Cambria Math" panose="02040503050406030204" pitchFamily="18" charset="0"/>
                      </a:rPr>
                      <m:t>5</m:t>
                    </m:r>
                  </m:oMath>
                </a14:m>
                <a:r>
                  <a:rPr lang="en-GB" b="0" dirty="0" smtClean="0">
                    <a:latin typeface="Cambria Math" panose="02040503050406030204" pitchFamily="18" charset="0"/>
                  </a:rPr>
                  <a:t>07</a:t>
                </a:r>
              </a:p>
              <a:p>
                <a:pPr algn="just"/>
                <a:endParaRPr lang="en-GB" b="0" dirty="0" smtClean="0">
                  <a:latin typeface="Cambria Math" panose="02040503050406030204" pitchFamily="18" charset="0"/>
                </a:endParaRPr>
              </a:p>
              <a:p>
                <a:pPr algn="just"/>
                <a:r>
                  <a:rPr lang="en-GB" b="0" dirty="0" smtClean="0">
                    <a:latin typeface="Cambria Math" panose="02040503050406030204" pitchFamily="18" charset="0"/>
                  </a:rPr>
                  <a:t>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𝑑</m:t>
                        </m:r>
                      </m:e>
                      <m:sub>
                        <m:r>
                          <a:rPr lang="en-GB" b="0" i="1" smtClean="0">
                            <a:latin typeface="Cambria Math" panose="02040503050406030204" pitchFamily="18" charset="0"/>
                          </a:rPr>
                          <m:t>3</m:t>
                        </m:r>
                      </m:sub>
                    </m:sSub>
                    <m:r>
                      <a:rPr lang="en-GB" b="0" i="1" smtClean="0">
                        <a:latin typeface="Cambria Math" panose="02040503050406030204" pitchFamily="18" charset="0"/>
                      </a:rPr>
                      <m:t>=5                                  </m:t>
                    </m:r>
                    <m:r>
                      <m:rPr>
                        <m:sty m:val="p"/>
                      </m:rPr>
                      <a:rPr lang="en-GB" b="0" i="0" smtClean="0">
                        <a:latin typeface="Cambria Math" panose="02040503050406030204" pitchFamily="18" charset="0"/>
                      </a:rPr>
                      <m:t>digit</m:t>
                    </m:r>
                    <m:r>
                      <a:rPr lang="en-GB" b="0" i="0" smtClean="0">
                        <a:latin typeface="Cambria Math" panose="02040503050406030204" pitchFamily="18" charset="0"/>
                      </a:rPr>
                      <m:t> </m:t>
                    </m:r>
                    <m:r>
                      <m:rPr>
                        <m:sty m:val="p"/>
                      </m:rPr>
                      <a:rPr lang="en-GB" b="0" i="0" smtClean="0">
                        <a:latin typeface="Cambria Math" panose="02040503050406030204" pitchFamily="18" charset="0"/>
                      </a:rPr>
                      <m:t>in</m:t>
                    </m:r>
                    <m:r>
                      <a:rPr lang="en-GB" b="0" i="0" smtClean="0">
                        <a:latin typeface="Cambria Math" panose="02040503050406030204" pitchFamily="18" charset="0"/>
                      </a:rPr>
                      <m:t> </m:t>
                    </m:r>
                    <m:r>
                      <m:rPr>
                        <m:sty m:val="p"/>
                      </m:rPr>
                      <a:rPr lang="en-GB" b="0" i="0" smtClean="0">
                        <a:latin typeface="Cambria Math" panose="02040503050406030204" pitchFamily="18" charset="0"/>
                      </a:rPr>
                      <m:t>the</m:t>
                    </m:r>
                    <m:r>
                      <a:rPr lang="en-GB" b="0" i="0" smtClean="0">
                        <a:latin typeface="Cambria Math" panose="02040503050406030204" pitchFamily="18" charset="0"/>
                      </a:rPr>
                      <m:t> </m:t>
                    </m:r>
                    <m:r>
                      <m:rPr>
                        <m:sty m:val="p"/>
                      </m:rPr>
                      <a:rPr lang="en-GB" b="0" i="0" smtClean="0">
                        <a:latin typeface="Cambria Math" panose="02040503050406030204" pitchFamily="18" charset="0"/>
                      </a:rPr>
                      <m:t>third</m:t>
                    </m:r>
                    <m:r>
                      <a:rPr lang="en-GB" b="0" i="0" smtClean="0">
                        <a:latin typeface="Cambria Math" panose="02040503050406030204" pitchFamily="18" charset="0"/>
                      </a:rPr>
                      <m:t> </m:t>
                    </m:r>
                    <m:r>
                      <m:rPr>
                        <m:sty m:val="p"/>
                      </m:rPr>
                      <a:rPr lang="en-GB" b="0" i="0" smtClean="0">
                        <a:latin typeface="Cambria Math" panose="02040503050406030204" pitchFamily="18" charset="0"/>
                      </a:rPr>
                      <m:t>place</m:t>
                    </m:r>
                  </m:oMath>
                </a14:m>
                <a:endParaRPr lang="en-GB" b="0" i="0" dirty="0" smtClean="0">
                  <a:latin typeface="Cambria Math" panose="02040503050406030204" pitchFamily="18" charset="0"/>
                </a:endParaRPr>
              </a:p>
              <a:p>
                <a:pPr algn="just"/>
                <a:r>
                  <a:rPr lang="en-GB" dirty="0" smtClean="0"/>
                  <a:t> </a:t>
                </a:r>
                <a14:m>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𝑑</m:t>
                        </m:r>
                      </m:e>
                      <m:sub>
                        <m:r>
                          <a:rPr lang="en-GB" b="0" i="1" smtClean="0">
                            <a:latin typeface="Cambria Math" panose="02040503050406030204" pitchFamily="18" charset="0"/>
                          </a:rPr>
                          <m:t>2</m:t>
                        </m:r>
                      </m:sub>
                    </m:sSub>
                    <m:r>
                      <a:rPr lang="en-GB" b="0" i="1" smtClean="0">
                        <a:latin typeface="Cambria Math" panose="02040503050406030204" pitchFamily="18" charset="0"/>
                      </a:rPr>
                      <m:t>=0 </m:t>
                    </m:r>
                    <m:r>
                      <a:rPr lang="en-GB" b="0" i="0" smtClean="0">
                        <a:latin typeface="Cambria Math" panose="02040503050406030204" pitchFamily="18" charset="0"/>
                      </a:rPr>
                      <m:t>                                 </m:t>
                    </m:r>
                    <m:r>
                      <m:rPr>
                        <m:sty m:val="p"/>
                      </m:rPr>
                      <a:rPr lang="en-GB" b="0" i="0" smtClean="0">
                        <a:latin typeface="Cambria Math" panose="02040503050406030204" pitchFamily="18" charset="0"/>
                      </a:rPr>
                      <m:t>digit</m:t>
                    </m:r>
                    <m:r>
                      <a:rPr lang="en-GB" b="0" i="0" smtClean="0">
                        <a:latin typeface="Cambria Math" panose="02040503050406030204" pitchFamily="18" charset="0"/>
                      </a:rPr>
                      <m:t> </m:t>
                    </m:r>
                    <m:r>
                      <m:rPr>
                        <m:sty m:val="p"/>
                      </m:rPr>
                      <a:rPr lang="en-GB" b="0" i="0" smtClean="0">
                        <a:latin typeface="Cambria Math" panose="02040503050406030204" pitchFamily="18" charset="0"/>
                      </a:rPr>
                      <m:t>in</m:t>
                    </m:r>
                    <m:r>
                      <a:rPr lang="en-GB" b="0" i="0" smtClean="0">
                        <a:latin typeface="Cambria Math" panose="02040503050406030204" pitchFamily="18" charset="0"/>
                      </a:rPr>
                      <m:t> </m:t>
                    </m:r>
                    <m:r>
                      <m:rPr>
                        <m:sty m:val="p"/>
                      </m:rPr>
                      <a:rPr lang="en-GB" b="0" i="0" smtClean="0">
                        <a:latin typeface="Cambria Math" panose="02040503050406030204" pitchFamily="18" charset="0"/>
                      </a:rPr>
                      <m:t>the</m:t>
                    </m:r>
                    <m:r>
                      <a:rPr lang="en-GB" b="0" i="0" smtClean="0">
                        <a:latin typeface="Cambria Math" panose="02040503050406030204" pitchFamily="18" charset="0"/>
                      </a:rPr>
                      <m:t> </m:t>
                    </m:r>
                    <m:r>
                      <m:rPr>
                        <m:sty m:val="p"/>
                      </m:rPr>
                      <a:rPr lang="en-GB" b="0" i="0" smtClean="0">
                        <a:latin typeface="Cambria Math" panose="02040503050406030204" pitchFamily="18" charset="0"/>
                      </a:rPr>
                      <m:t>second</m:t>
                    </m:r>
                    <m:r>
                      <a:rPr lang="en-GB" b="0" i="0" smtClean="0">
                        <a:latin typeface="Cambria Math" panose="02040503050406030204" pitchFamily="18" charset="0"/>
                      </a:rPr>
                      <m:t> </m:t>
                    </m:r>
                    <m:r>
                      <m:rPr>
                        <m:sty m:val="p"/>
                      </m:rPr>
                      <a:rPr lang="en-GB" b="0" i="0" smtClean="0">
                        <a:latin typeface="Cambria Math" panose="02040503050406030204" pitchFamily="18" charset="0"/>
                      </a:rPr>
                      <m:t>place</m:t>
                    </m:r>
                  </m:oMath>
                </a14:m>
                <a:endParaRPr lang="en-GB" b="0" i="0" dirty="0" smtClean="0">
                  <a:latin typeface="Cambria Math" panose="02040503050406030204" pitchFamily="18" charset="0"/>
                </a:endParaRPr>
              </a:p>
              <a:p>
                <a:pPr algn="just"/>
                <a:r>
                  <a:rPr lang="en-GB" dirty="0"/>
                  <a:t> </a:t>
                </a:r>
                <a14:m>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𝑑</m:t>
                        </m:r>
                      </m:e>
                      <m:sub>
                        <m:r>
                          <a:rPr lang="en-GB" b="0" i="1" smtClean="0">
                            <a:latin typeface="Cambria Math" panose="02040503050406030204" pitchFamily="18" charset="0"/>
                          </a:rPr>
                          <m:t>1</m:t>
                        </m:r>
                      </m:sub>
                    </m:sSub>
                    <m:r>
                      <a:rPr lang="en-GB" b="0" i="1" smtClean="0">
                        <a:latin typeface="Cambria Math" panose="02040503050406030204" pitchFamily="18" charset="0"/>
                      </a:rPr>
                      <m:t>=7                                  </m:t>
                    </m:r>
                    <m:r>
                      <m:rPr>
                        <m:sty m:val="p"/>
                      </m:rPr>
                      <a:rPr lang="en-GB" b="0" i="0" smtClean="0">
                        <a:latin typeface="Cambria Math" panose="02040503050406030204" pitchFamily="18" charset="0"/>
                      </a:rPr>
                      <m:t>digit</m:t>
                    </m:r>
                    <m:r>
                      <a:rPr lang="en-GB" b="0" i="0" smtClean="0">
                        <a:latin typeface="Cambria Math" panose="02040503050406030204" pitchFamily="18" charset="0"/>
                      </a:rPr>
                      <m:t> </m:t>
                    </m:r>
                    <m:r>
                      <m:rPr>
                        <m:sty m:val="p"/>
                      </m:rPr>
                      <a:rPr lang="en-GB" b="0" i="0" smtClean="0">
                        <a:latin typeface="Cambria Math" panose="02040503050406030204" pitchFamily="18" charset="0"/>
                      </a:rPr>
                      <m:t>in</m:t>
                    </m:r>
                    <m:r>
                      <a:rPr lang="en-GB" b="0" i="0" smtClean="0">
                        <a:latin typeface="Cambria Math" panose="02040503050406030204" pitchFamily="18" charset="0"/>
                      </a:rPr>
                      <m:t> </m:t>
                    </m:r>
                    <m:r>
                      <m:rPr>
                        <m:sty m:val="p"/>
                      </m:rPr>
                      <a:rPr lang="en-GB" b="0" i="0" smtClean="0">
                        <a:latin typeface="Cambria Math" panose="02040503050406030204" pitchFamily="18" charset="0"/>
                      </a:rPr>
                      <m:t>the</m:t>
                    </m:r>
                    <m:r>
                      <a:rPr lang="en-GB" b="0" i="0" smtClean="0">
                        <a:latin typeface="Cambria Math" panose="02040503050406030204" pitchFamily="18" charset="0"/>
                      </a:rPr>
                      <m:t> </m:t>
                    </m:r>
                    <m:r>
                      <m:rPr>
                        <m:sty m:val="p"/>
                      </m:rPr>
                      <a:rPr lang="en-GB" b="0" i="0" smtClean="0">
                        <a:latin typeface="Cambria Math" panose="02040503050406030204" pitchFamily="18" charset="0"/>
                      </a:rPr>
                      <m:t>first</m:t>
                    </m:r>
                    <m:r>
                      <a:rPr lang="en-GB" b="0" i="0" smtClean="0">
                        <a:latin typeface="Cambria Math" panose="02040503050406030204" pitchFamily="18" charset="0"/>
                      </a:rPr>
                      <m:t> </m:t>
                    </m:r>
                    <m:r>
                      <m:rPr>
                        <m:sty m:val="p"/>
                      </m:rPr>
                      <a:rPr lang="en-GB" b="0" i="0" smtClean="0">
                        <a:latin typeface="Cambria Math" panose="02040503050406030204" pitchFamily="18" charset="0"/>
                      </a:rPr>
                      <m:t>place</m:t>
                    </m:r>
                  </m:oMath>
                </a14:m>
                <a:endParaRPr lang="en-GB" b="0" dirty="0" smtClean="0"/>
              </a:p>
              <a:p>
                <a:pPr algn="just"/>
                <a:endParaRPr lang="en-GB" b="0" dirty="0" smtClean="0"/>
              </a:p>
              <a:p>
                <a:r>
                  <a:rPr lang="en-GB" dirty="0" smtClean="0"/>
                  <a:t>507 = </a:t>
                </a:r>
                <a14:m>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 </m:t>
                        </m:r>
                        <m:r>
                          <a:rPr lang="en-GB" b="0" i="1" smtClean="0">
                            <a:latin typeface="Cambria Math" panose="02040503050406030204" pitchFamily="18" charset="0"/>
                          </a:rPr>
                          <m:t>𝑑</m:t>
                        </m:r>
                      </m:e>
                      <m:sub>
                        <m:r>
                          <a:rPr lang="en-GB" b="0" i="1" smtClean="0">
                            <a:latin typeface="Cambria Math" panose="02040503050406030204" pitchFamily="18" charset="0"/>
                          </a:rPr>
                          <m:t>3</m:t>
                        </m:r>
                      </m:sub>
                    </m:sSub>
                    <m:r>
                      <a:rPr lang="en-GB" i="1" smtClean="0">
                        <a:latin typeface="Cambria Math" panose="02040503050406030204" pitchFamily="18" charset="0"/>
                        <a:ea typeface="Cambria Math" panose="02040503050406030204" pitchFamily="18" charset="0"/>
                      </a:rPr>
                      <m:t>×</m:t>
                    </m:r>
                    <m:sSup>
                      <m:sSupPr>
                        <m:ctrlPr>
                          <a:rPr lang="en-GB" i="1" smtClean="0">
                            <a:latin typeface="Cambria Math" panose="02040503050406030204" pitchFamily="18" charset="0"/>
                            <a:ea typeface="Cambria Math" panose="02040503050406030204" pitchFamily="18" charset="0"/>
                          </a:rPr>
                        </m:ctrlPr>
                      </m:sSupPr>
                      <m:e>
                        <m:r>
                          <a:rPr lang="en-GB" b="0" i="1" smtClean="0">
                            <a:latin typeface="Cambria Math" panose="02040503050406030204" pitchFamily="18" charset="0"/>
                            <a:ea typeface="Cambria Math" panose="02040503050406030204" pitchFamily="18" charset="0"/>
                          </a:rPr>
                          <m:t>10</m:t>
                        </m:r>
                      </m:e>
                      <m:sup>
                        <m:r>
                          <a:rPr lang="en-GB" i="1" smtClean="0">
                            <a:latin typeface="Cambria Math" panose="02040503050406030204" pitchFamily="18" charset="0"/>
                            <a:ea typeface="Cambria Math" panose="02040503050406030204" pitchFamily="18" charset="0"/>
                          </a:rPr>
                          <m:t>2</m:t>
                        </m:r>
                      </m:sup>
                    </m:sSup>
                    <m:sSub>
                      <m:sSubPr>
                        <m:ctrlPr>
                          <a:rPr lang="en-GB" i="1" smtClean="0">
                            <a:latin typeface="Cambria Math" panose="02040503050406030204" pitchFamily="18" charset="0"/>
                          </a:rPr>
                        </m:ctrlPr>
                      </m:sSubPr>
                      <m:e>
                        <m:r>
                          <a:rPr lang="en-GB" b="0" i="1" smtClean="0">
                            <a:latin typeface="Cambria Math" panose="02040503050406030204" pitchFamily="18" charset="0"/>
                          </a:rPr>
                          <m:t>+</m:t>
                        </m:r>
                        <m:r>
                          <a:rPr lang="en-GB" b="0" i="1" smtClean="0">
                            <a:latin typeface="Cambria Math" panose="02040503050406030204" pitchFamily="18" charset="0"/>
                          </a:rPr>
                          <m:t>𝑑</m:t>
                        </m:r>
                      </m:e>
                      <m:sub>
                        <m:r>
                          <a:rPr lang="en-GB" b="0" i="1" smtClean="0">
                            <a:latin typeface="Cambria Math" panose="02040503050406030204" pitchFamily="18" charset="0"/>
                          </a:rPr>
                          <m:t>2</m:t>
                        </m:r>
                      </m:sub>
                    </m:sSub>
                    <m:r>
                      <a:rPr lang="en-GB" i="1" smtClean="0">
                        <a:latin typeface="Cambria Math" panose="02040503050406030204" pitchFamily="18" charset="0"/>
                        <a:ea typeface="Cambria Math" panose="02040503050406030204" pitchFamily="18" charset="0"/>
                      </a:rPr>
                      <m:t>×</m:t>
                    </m:r>
                    <m:sSup>
                      <m:sSupPr>
                        <m:ctrlPr>
                          <a:rPr lang="en-GB" i="1" smtClean="0">
                            <a:latin typeface="Cambria Math" panose="02040503050406030204" pitchFamily="18" charset="0"/>
                            <a:ea typeface="Cambria Math" panose="02040503050406030204" pitchFamily="18" charset="0"/>
                          </a:rPr>
                        </m:ctrlPr>
                      </m:sSupPr>
                      <m:e>
                        <m:r>
                          <a:rPr lang="en-GB" b="0" i="1" smtClean="0">
                            <a:latin typeface="Cambria Math" panose="02040503050406030204" pitchFamily="18" charset="0"/>
                            <a:ea typeface="Cambria Math" panose="02040503050406030204" pitchFamily="18" charset="0"/>
                          </a:rPr>
                          <m:t>10</m:t>
                        </m:r>
                      </m:e>
                      <m:sup>
                        <m:r>
                          <a:rPr lang="en-GB" b="0" i="1" smtClean="0">
                            <a:latin typeface="Cambria Math" panose="02040503050406030204" pitchFamily="18" charset="0"/>
                            <a:ea typeface="Cambria Math" panose="02040503050406030204" pitchFamily="18" charset="0"/>
                          </a:rPr>
                          <m:t>1</m:t>
                        </m:r>
                      </m:sup>
                    </m:sSup>
                    <m:r>
                      <a:rPr lang="en-GB" b="0" i="1" smtClean="0">
                        <a:latin typeface="Cambria Math" panose="02040503050406030204" pitchFamily="18" charset="0"/>
                      </a:rPr>
                      <m:t>+</m:t>
                    </m:r>
                    <m:sSub>
                      <m:sSubPr>
                        <m:ctrlPr>
                          <a:rPr lang="en-GB" i="1" smtClean="0">
                            <a:latin typeface="Cambria Math" panose="02040503050406030204" pitchFamily="18" charset="0"/>
                          </a:rPr>
                        </m:ctrlPr>
                      </m:sSubPr>
                      <m:e>
                        <m:r>
                          <a:rPr lang="en-GB" b="0" i="1" smtClean="0">
                            <a:latin typeface="Cambria Math" panose="02040503050406030204" pitchFamily="18" charset="0"/>
                          </a:rPr>
                          <m:t>𝑑</m:t>
                        </m:r>
                      </m:e>
                      <m:sub>
                        <m:r>
                          <a:rPr lang="en-GB" b="0" i="1" smtClean="0">
                            <a:latin typeface="Cambria Math" panose="02040503050406030204" pitchFamily="18" charset="0"/>
                          </a:rPr>
                          <m:t>1</m:t>
                        </m:r>
                      </m:sub>
                    </m:sSub>
                    <m:r>
                      <a:rPr lang="en-GB" i="1" smtClean="0">
                        <a:latin typeface="Cambria Math" panose="02040503050406030204" pitchFamily="18" charset="0"/>
                        <a:ea typeface="Cambria Math" panose="02040503050406030204" pitchFamily="18" charset="0"/>
                      </a:rPr>
                      <m:t>×</m:t>
                    </m:r>
                    <m:sSup>
                      <m:sSupPr>
                        <m:ctrlPr>
                          <a:rPr lang="en-GB" i="1" smtClean="0">
                            <a:latin typeface="Cambria Math" panose="02040503050406030204" pitchFamily="18" charset="0"/>
                            <a:ea typeface="Cambria Math" panose="02040503050406030204" pitchFamily="18" charset="0"/>
                          </a:rPr>
                        </m:ctrlPr>
                      </m:sSupPr>
                      <m:e>
                        <m:r>
                          <a:rPr lang="en-GB" b="0" i="1" smtClean="0">
                            <a:latin typeface="Cambria Math" panose="02040503050406030204" pitchFamily="18" charset="0"/>
                            <a:ea typeface="Cambria Math" panose="02040503050406030204" pitchFamily="18" charset="0"/>
                          </a:rPr>
                          <m:t>10</m:t>
                        </m:r>
                      </m:e>
                      <m:sup>
                        <m:r>
                          <a:rPr lang="en-GB" b="0" i="1" smtClean="0">
                            <a:latin typeface="Cambria Math" panose="02040503050406030204" pitchFamily="18" charset="0"/>
                            <a:ea typeface="Cambria Math" panose="02040503050406030204" pitchFamily="18" charset="0"/>
                          </a:rPr>
                          <m:t>0</m:t>
                        </m:r>
                      </m:sup>
                    </m:sSup>
                  </m:oMath>
                </a14:m>
                <a:endParaRPr lang="en-GB" dirty="0" smtClean="0">
                  <a:ea typeface="Cambria Math" panose="02040503050406030204" pitchFamily="18" charset="0"/>
                </a:endParaRPr>
              </a:p>
              <a:p>
                <a:r>
                  <a:rPr lang="en-GB" dirty="0" smtClean="0"/>
                  <a:t>      = 5</a:t>
                </a:r>
                <a14:m>
                  <m:oMath xmlns:m="http://schemas.openxmlformats.org/officeDocument/2006/math">
                    <m:r>
                      <a:rPr lang="en-GB" i="1" smtClean="0">
                        <a:latin typeface="Cambria Math" panose="02040503050406030204" pitchFamily="18" charset="0"/>
                        <a:ea typeface="Cambria Math" panose="02040503050406030204" pitchFamily="18" charset="0"/>
                      </a:rPr>
                      <m:t>×</m:t>
                    </m:r>
                    <m:sSup>
                      <m:sSupPr>
                        <m:ctrlPr>
                          <a:rPr lang="en-GB" i="1" smtClean="0">
                            <a:latin typeface="Cambria Math" panose="02040503050406030204" pitchFamily="18" charset="0"/>
                            <a:ea typeface="Cambria Math" panose="02040503050406030204" pitchFamily="18" charset="0"/>
                          </a:rPr>
                        </m:ctrlPr>
                      </m:sSupPr>
                      <m:e>
                        <m:r>
                          <a:rPr lang="en-GB" b="0" i="1" smtClean="0">
                            <a:latin typeface="Cambria Math" panose="02040503050406030204" pitchFamily="18" charset="0"/>
                            <a:ea typeface="Cambria Math" panose="02040503050406030204" pitchFamily="18" charset="0"/>
                          </a:rPr>
                          <m:t>10</m:t>
                        </m:r>
                      </m:e>
                      <m:sup>
                        <m:r>
                          <a:rPr lang="en-GB" i="1" smtClean="0">
                            <a:latin typeface="Cambria Math" panose="02040503050406030204" pitchFamily="18" charset="0"/>
                            <a:ea typeface="Cambria Math" panose="02040503050406030204" pitchFamily="18" charset="0"/>
                          </a:rPr>
                          <m:t>2</m:t>
                        </m:r>
                      </m:sup>
                    </m:sSup>
                    <m:r>
                      <a:rPr lang="en-GB" b="0" i="1" smtClean="0">
                        <a:latin typeface="Cambria Math" panose="02040503050406030204" pitchFamily="18" charset="0"/>
                        <a:ea typeface="Cambria Math" panose="02040503050406030204" pitchFamily="18" charset="0"/>
                      </a:rPr>
                      <m:t>+</m:t>
                    </m:r>
                  </m:oMath>
                </a14:m>
                <a:r>
                  <a:rPr lang="en-GB" dirty="0" smtClean="0"/>
                  <a:t>0</a:t>
                </a:r>
                <a14:m>
                  <m:oMath xmlns:m="http://schemas.openxmlformats.org/officeDocument/2006/math">
                    <m:r>
                      <a:rPr lang="en-GB" i="1" dirty="0" smtClean="0">
                        <a:latin typeface="Cambria Math" panose="02040503050406030204" pitchFamily="18" charset="0"/>
                        <a:ea typeface="Cambria Math" panose="02040503050406030204" pitchFamily="18" charset="0"/>
                      </a:rPr>
                      <m:t>×</m:t>
                    </m:r>
                    <m:r>
                      <a:rPr lang="en-GB" b="0" i="1" dirty="0" smtClean="0">
                        <a:latin typeface="Cambria Math" panose="02040503050406030204" pitchFamily="18" charset="0"/>
                        <a:ea typeface="Cambria Math" panose="02040503050406030204" pitchFamily="18" charset="0"/>
                      </a:rPr>
                      <m:t>10+</m:t>
                    </m:r>
                    <m:r>
                      <a:rPr lang="en-GB" b="0" i="0" dirty="0" smtClean="0">
                        <a:latin typeface="Cambria Math" panose="02040503050406030204" pitchFamily="18" charset="0"/>
                        <a:ea typeface="Cambria Math" panose="02040503050406030204" pitchFamily="18" charset="0"/>
                      </a:rPr>
                      <m:t>7</m:t>
                    </m:r>
                    <m:r>
                      <a:rPr lang="en-GB" b="0" i="1" dirty="0" smtClean="0">
                        <a:latin typeface="Cambria Math" panose="02040503050406030204" pitchFamily="18" charset="0"/>
                        <a:ea typeface="Cambria Math" panose="02040503050406030204" pitchFamily="18" charset="0"/>
                      </a:rPr>
                      <m:t>×1</m:t>
                    </m:r>
                  </m:oMath>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1403648" y="2420888"/>
                <a:ext cx="6563072" cy="2954655"/>
              </a:xfrm>
              <a:prstGeom prst="rect">
                <a:avLst/>
              </a:prstGeom>
              <a:blipFill rotWithShape="0">
                <a:blip r:embed="rId2"/>
                <a:stretch>
                  <a:fillRect l="-2786" t="-3093" b="-5155"/>
                </a:stretch>
              </a:blipFill>
            </p:spPr>
            <p:txBody>
              <a:bodyPr/>
              <a:lstStyle/>
              <a:p>
                <a:r>
                  <a:rPr lang="en-GB">
                    <a:noFill/>
                  </a:rPr>
                  <a:t> </a:t>
                </a:r>
              </a:p>
            </p:txBody>
          </p:sp>
        </mc:Fallback>
      </mc:AlternateContent>
    </p:spTree>
    <p:extLst>
      <p:ext uri="{BB962C8B-B14F-4D97-AF65-F5344CB8AC3E}">
        <p14:creationId xmlns:p14="http://schemas.microsoft.com/office/powerpoint/2010/main" val="282522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eaLnBrk="1" hangingPunct="1"/>
            <a:r>
              <a:rPr lang="en-GB" altLang="en-US" smtClean="0"/>
              <a:t>Decimal Addition</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92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511E052A-EAFA-4C39-AEEF-6E6AEBD67A00}" type="slidenum">
              <a:rPr lang="en-GB" altLang="en-US" sz="1400" smtClean="0"/>
              <a:pPr>
                <a:spcBef>
                  <a:spcPct val="0"/>
                </a:spcBef>
                <a:buClrTx/>
                <a:buSzTx/>
                <a:buFontTx/>
                <a:buNone/>
              </a:pPr>
              <a:t>12</a:t>
            </a:fld>
            <a:endParaRPr lang="en-GB" altLang="en-US" sz="1400" smtClean="0"/>
          </a:p>
        </p:txBody>
      </p:sp>
      <p:graphicFrame>
        <p:nvGraphicFramePr>
          <p:cNvPr id="9222" name="Object 2"/>
          <p:cNvGraphicFramePr>
            <a:graphicFrameLocks noChangeAspect="1"/>
          </p:cNvGraphicFramePr>
          <p:nvPr/>
        </p:nvGraphicFramePr>
        <p:xfrm>
          <a:off x="4294188" y="2786063"/>
          <a:ext cx="534987" cy="1454150"/>
        </p:xfrm>
        <a:graphic>
          <a:graphicData uri="http://schemas.openxmlformats.org/presentationml/2006/ole">
            <mc:AlternateContent xmlns:mc="http://schemas.openxmlformats.org/markup-compatibility/2006">
              <mc:Choice xmlns:v="urn:schemas-microsoft-com:vml" Requires="v">
                <p:oleObj spid="_x0000_s9239" name="Equation" r:id="rId3" imgW="317362" imgH="863225" progId="Equation.3">
                  <p:embed/>
                </p:oleObj>
              </mc:Choice>
              <mc:Fallback>
                <p:oleObj name="Equation" r:id="rId3" imgW="317362" imgH="863225"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4188" y="2786063"/>
                        <a:ext cx="534987" cy="145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3" name="TextBox 7"/>
          <p:cNvSpPr txBox="1">
            <a:spLocks noChangeArrowheads="1"/>
          </p:cNvSpPr>
          <p:nvPr/>
        </p:nvSpPr>
        <p:spPr bwMode="auto">
          <a:xfrm>
            <a:off x="1143000" y="4714875"/>
            <a:ext cx="75295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Note the carry from the right most column to the next</a:t>
            </a:r>
          </a:p>
          <a:p>
            <a:pPr eaLnBrk="1" hangingPunct="1">
              <a:spcBef>
                <a:spcPct val="0"/>
              </a:spcBef>
              <a:buClrTx/>
              <a:buSzTx/>
              <a:buFontTx/>
              <a:buNone/>
            </a:pPr>
            <a:r>
              <a:rPr lang="en-GB" altLang="en-US" sz="2400"/>
              <a:t>column to the left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eaLnBrk="1" hangingPunct="1"/>
            <a:r>
              <a:rPr lang="en-GB" altLang="en-US" sz="2800" smtClean="0"/>
              <a:t>Decimal Addition in Terms of Powers of 10</a:t>
            </a:r>
          </a:p>
        </p:txBody>
      </p:sp>
      <p:sp>
        <p:nvSpPr>
          <p:cNvPr id="102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10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83263C58-0680-43B6-A8B8-02352EF23E6B}" type="slidenum">
              <a:rPr lang="en-GB" altLang="en-US" sz="1400" smtClean="0"/>
              <a:pPr>
                <a:spcBef>
                  <a:spcPct val="0"/>
                </a:spcBef>
                <a:buClrTx/>
                <a:buSzTx/>
                <a:buFontTx/>
                <a:buNone/>
              </a:pPr>
              <a:t>13</a:t>
            </a:fld>
            <a:endParaRPr lang="en-GB" altLang="en-US" sz="1400" smtClean="0"/>
          </a:p>
        </p:txBody>
      </p:sp>
      <p:graphicFrame>
        <p:nvGraphicFramePr>
          <p:cNvPr id="10246" name="Object 2"/>
          <p:cNvGraphicFramePr>
            <a:graphicFrameLocks noChangeAspect="1"/>
          </p:cNvGraphicFramePr>
          <p:nvPr/>
        </p:nvGraphicFramePr>
        <p:xfrm>
          <a:off x="2571750" y="2571750"/>
          <a:ext cx="4248150" cy="2571750"/>
        </p:xfrm>
        <a:graphic>
          <a:graphicData uri="http://schemas.openxmlformats.org/presentationml/2006/ole">
            <mc:AlternateContent xmlns:mc="http://schemas.openxmlformats.org/markup-compatibility/2006">
              <mc:Choice xmlns:v="urn:schemas-microsoft-com:vml" Requires="v">
                <p:oleObj spid="_x0000_s10262" name="Equation" r:id="rId3" imgW="1866900" imgH="1130300" progId="Equation.3">
                  <p:embed/>
                </p:oleObj>
              </mc:Choice>
              <mc:Fallback>
                <p:oleObj name="Equation" r:id="rId3" imgW="1866900" imgH="11303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50" y="2571750"/>
                        <a:ext cx="4248150" cy="257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eaLnBrk="1" hangingPunct="1"/>
            <a:r>
              <a:rPr lang="en-GB" altLang="en-US" sz="2400" smtClean="0"/>
              <a:t>Curious Properties of the Decimal Representation</a:t>
            </a:r>
          </a:p>
        </p:txBody>
      </p:sp>
      <p:sp>
        <p:nvSpPr>
          <p:cNvPr id="11267" name="Content Placeholder 2"/>
          <p:cNvSpPr>
            <a:spLocks noGrp="1"/>
          </p:cNvSpPr>
          <p:nvPr>
            <p:ph idx="1"/>
          </p:nvPr>
        </p:nvSpPr>
        <p:spPr>
          <a:xfrm>
            <a:off x="950218" y="2420889"/>
            <a:ext cx="7772400" cy="2664296"/>
          </a:xfrm>
        </p:spPr>
        <p:txBody>
          <a:bodyPr/>
          <a:lstStyle/>
          <a:p>
            <a:pPr eaLnBrk="1" hangingPunct="1"/>
            <a:r>
              <a:rPr lang="en-GB" altLang="en-US" sz="2400" dirty="0" smtClean="0"/>
              <a:t>A number is divisible by 3 if and only if the sum of its decimal digits is divisible by 3.</a:t>
            </a:r>
          </a:p>
          <a:p>
            <a:pPr eaLnBrk="1" hangingPunct="1"/>
            <a:endParaRPr lang="en-GB" altLang="en-US" sz="2400" dirty="0" smtClean="0"/>
          </a:p>
          <a:p>
            <a:pPr eaLnBrk="1" hangingPunct="1"/>
            <a:r>
              <a:rPr lang="en-GB" altLang="en-US" sz="2400" dirty="0" smtClean="0"/>
              <a:t>A number is divisible by 11 if and only if the sum of its decimal digits in the even places minus the sum of its decimal digits in the odd places is divisible by 11. </a:t>
            </a:r>
          </a:p>
        </p:txBody>
      </p:sp>
      <p:sp>
        <p:nvSpPr>
          <p:cNvPr id="112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112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3FAFD6B-42AC-4657-9F37-2E9B930B4809}" type="slidenum">
              <a:rPr lang="en-GB" altLang="en-US" sz="1400" smtClean="0"/>
              <a:pPr>
                <a:spcBef>
                  <a:spcPct val="0"/>
                </a:spcBef>
                <a:buClrTx/>
                <a:buSzTx/>
                <a:buFontTx/>
                <a:buNone/>
              </a:pPr>
              <a:t>14</a:t>
            </a:fld>
            <a:endParaRPr lang="en-GB" altLang="en-US" sz="1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4129997-DEF3-49DC-831E-BA2E375797AC}" type="slidenum">
              <a:rPr lang="en-GB" altLang="en-US" sz="1400" smtClean="0"/>
              <a:pPr>
                <a:spcBef>
                  <a:spcPct val="0"/>
                </a:spcBef>
                <a:buClrTx/>
                <a:buSzTx/>
                <a:buFontTx/>
                <a:buNone/>
              </a:pPr>
              <a:t>15</a:t>
            </a:fld>
            <a:endParaRPr lang="en-GB" altLang="en-US" sz="1400" smtClean="0"/>
          </a:p>
        </p:txBody>
      </p:sp>
      <p:sp>
        <p:nvSpPr>
          <p:cNvPr id="12293" name="Rectangle 2"/>
          <p:cNvSpPr>
            <a:spLocks noGrp="1" noChangeArrowheads="1"/>
          </p:cNvSpPr>
          <p:nvPr>
            <p:ph type="title"/>
          </p:nvPr>
        </p:nvSpPr>
        <p:spPr/>
        <p:txBody>
          <a:bodyPr/>
          <a:lstStyle/>
          <a:p>
            <a:pPr algn="ctr" eaLnBrk="1" hangingPunct="1"/>
            <a:r>
              <a:rPr lang="en-GB" altLang="en-US" smtClean="0"/>
              <a:t>Bits and Bytes</a:t>
            </a:r>
          </a:p>
        </p:txBody>
      </p:sp>
      <p:sp>
        <p:nvSpPr>
          <p:cNvPr id="12294" name="Rectangle 3"/>
          <p:cNvSpPr>
            <a:spLocks noGrp="1" noChangeArrowheads="1"/>
          </p:cNvSpPr>
          <p:nvPr>
            <p:ph type="body" idx="1"/>
          </p:nvPr>
        </p:nvSpPr>
        <p:spPr>
          <a:xfrm>
            <a:off x="622300" y="1873598"/>
            <a:ext cx="8064500" cy="4468167"/>
          </a:xfrm>
        </p:spPr>
        <p:txBody>
          <a:bodyPr/>
          <a:lstStyle/>
          <a:p>
            <a:pPr eaLnBrk="1" hangingPunct="1">
              <a:lnSpc>
                <a:spcPct val="90000"/>
              </a:lnSpc>
            </a:pPr>
            <a:r>
              <a:rPr lang="en-GB" altLang="en-US" sz="2400" dirty="0" smtClean="0"/>
              <a:t>A bit (binary digit) takes the value 0 or 1</a:t>
            </a:r>
          </a:p>
          <a:p>
            <a:pPr eaLnBrk="1" hangingPunct="1">
              <a:lnSpc>
                <a:spcPct val="90000"/>
              </a:lnSpc>
            </a:pPr>
            <a:endParaRPr lang="en-GB" altLang="en-US" sz="2400" dirty="0" smtClean="0"/>
          </a:p>
          <a:p>
            <a:pPr eaLnBrk="1" hangingPunct="1">
              <a:lnSpc>
                <a:spcPct val="90000"/>
              </a:lnSpc>
            </a:pPr>
            <a:r>
              <a:rPr lang="en-GB" altLang="en-US" sz="2400" dirty="0" smtClean="0"/>
              <a:t>A bit string is a list of bits in a fixed order</a:t>
            </a:r>
          </a:p>
          <a:p>
            <a:pPr eaLnBrk="1" hangingPunct="1">
              <a:lnSpc>
                <a:spcPct val="90000"/>
              </a:lnSpc>
            </a:pPr>
            <a:endParaRPr lang="en-GB" altLang="en-US" sz="2400" dirty="0" smtClean="0"/>
          </a:p>
          <a:p>
            <a:pPr eaLnBrk="1" hangingPunct="1">
              <a:lnSpc>
                <a:spcPct val="90000"/>
              </a:lnSpc>
            </a:pPr>
            <a:r>
              <a:rPr lang="en-GB" altLang="en-US" sz="2400" dirty="0" smtClean="0"/>
              <a:t>A byte is a bit string of length 8</a:t>
            </a:r>
          </a:p>
          <a:p>
            <a:pPr eaLnBrk="1" hangingPunct="1">
              <a:lnSpc>
                <a:spcPct val="90000"/>
              </a:lnSpc>
            </a:pPr>
            <a:endParaRPr lang="en-GB" altLang="en-US" sz="2400" dirty="0" smtClean="0"/>
          </a:p>
          <a:p>
            <a:pPr eaLnBrk="1" hangingPunct="1">
              <a:lnSpc>
                <a:spcPct val="90000"/>
              </a:lnSpc>
            </a:pPr>
            <a:r>
              <a:rPr lang="en-GB" altLang="en-US" sz="2400" dirty="0" smtClean="0"/>
              <a:t>Leftmost bit: most significant bit</a:t>
            </a:r>
          </a:p>
          <a:p>
            <a:pPr eaLnBrk="1" hangingPunct="1">
              <a:lnSpc>
                <a:spcPct val="90000"/>
              </a:lnSpc>
            </a:pPr>
            <a:endParaRPr lang="en-GB" altLang="en-US" sz="2400" dirty="0" smtClean="0"/>
          </a:p>
          <a:p>
            <a:pPr eaLnBrk="1" hangingPunct="1">
              <a:lnSpc>
                <a:spcPct val="90000"/>
              </a:lnSpc>
            </a:pPr>
            <a:r>
              <a:rPr lang="en-GB" altLang="en-US" sz="2400" dirty="0" smtClean="0"/>
              <a:t>Rightmost bit: least significant bit</a:t>
            </a:r>
          </a:p>
          <a:p>
            <a:pPr eaLnBrk="1" hangingPunct="1">
              <a:lnSpc>
                <a:spcPct val="90000"/>
              </a:lnSpc>
            </a:pPr>
            <a:endParaRPr lang="en-GB" altLang="en-US" sz="2400" dirty="0" smtClean="0"/>
          </a:p>
          <a:p>
            <a:pPr eaLnBrk="1" hangingPunct="1">
              <a:lnSpc>
                <a:spcPct val="90000"/>
              </a:lnSpc>
            </a:pPr>
            <a:r>
              <a:rPr lang="en-GB" altLang="en-US" sz="2400" dirty="0" smtClean="0"/>
              <a:t>Megabyte: 10</a:t>
            </a:r>
            <a:r>
              <a:rPr lang="en-GB" altLang="en-US" sz="2400" baseline="30000" dirty="0" smtClean="0"/>
              <a:t>6 </a:t>
            </a:r>
            <a:r>
              <a:rPr lang="en-GB" altLang="en-US" sz="2400" dirty="0" smtClean="0"/>
              <a:t>bytes (or sometimes 2</a:t>
            </a:r>
            <a:r>
              <a:rPr lang="en-GB" altLang="en-US" sz="2400" baseline="30000" dirty="0" smtClean="0"/>
              <a:t>20 </a:t>
            </a:r>
            <a:r>
              <a:rPr lang="en-GB" altLang="en-US" sz="2400" dirty="0" smtClean="0"/>
              <a:t>bytes).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A54AFD1-ED53-47A6-8FC8-1CBA9BD2CC17}" type="slidenum">
              <a:rPr lang="en-GB" altLang="en-US" sz="1400" smtClean="0"/>
              <a:pPr>
                <a:spcBef>
                  <a:spcPct val="0"/>
                </a:spcBef>
                <a:buClrTx/>
                <a:buSzTx/>
                <a:buFontTx/>
                <a:buNone/>
              </a:pPr>
              <a:t>16</a:t>
            </a:fld>
            <a:endParaRPr lang="en-GB" altLang="en-US" sz="1400" smtClean="0"/>
          </a:p>
        </p:txBody>
      </p:sp>
      <p:sp>
        <p:nvSpPr>
          <p:cNvPr id="14341" name="Rectangle 2"/>
          <p:cNvSpPr>
            <a:spLocks noGrp="1" noChangeArrowheads="1"/>
          </p:cNvSpPr>
          <p:nvPr>
            <p:ph type="title"/>
          </p:nvPr>
        </p:nvSpPr>
        <p:spPr/>
        <p:txBody>
          <a:bodyPr/>
          <a:lstStyle/>
          <a:p>
            <a:pPr algn="ctr" eaLnBrk="1" hangingPunct="1"/>
            <a:r>
              <a:rPr lang="en-GB" altLang="en-US" smtClean="0"/>
              <a:t>Computer Data</a:t>
            </a:r>
            <a:endParaRPr lang="en-US" altLang="en-US" smtClean="0"/>
          </a:p>
        </p:txBody>
      </p:sp>
      <p:sp>
        <p:nvSpPr>
          <p:cNvPr id="14342" name="Rectangle 3"/>
          <p:cNvSpPr>
            <a:spLocks noGrp="1" noChangeArrowheads="1"/>
          </p:cNvSpPr>
          <p:nvPr>
            <p:ph type="body" idx="1"/>
          </p:nvPr>
        </p:nvSpPr>
        <p:spPr>
          <a:xfrm>
            <a:off x="900113" y="2924175"/>
            <a:ext cx="7772400" cy="2016993"/>
          </a:xfrm>
        </p:spPr>
        <p:txBody>
          <a:bodyPr/>
          <a:lstStyle/>
          <a:p>
            <a:pPr eaLnBrk="1" hangingPunct="1"/>
            <a:r>
              <a:rPr lang="en-GB" altLang="en-US" sz="2400" dirty="0" smtClean="0"/>
              <a:t>Number: bit string</a:t>
            </a:r>
          </a:p>
          <a:p>
            <a:pPr eaLnBrk="1" hangingPunct="1"/>
            <a:r>
              <a:rPr lang="en-GB" altLang="en-US" sz="2400" dirty="0" smtClean="0"/>
              <a:t>Person’s name: bit string</a:t>
            </a:r>
          </a:p>
          <a:p>
            <a:pPr eaLnBrk="1" hangingPunct="1"/>
            <a:r>
              <a:rPr lang="en-GB" altLang="en-US" sz="2400" dirty="0" smtClean="0"/>
              <a:t>Memory address: bit string</a:t>
            </a:r>
          </a:p>
          <a:p>
            <a:pPr eaLnBrk="1" hangingPunct="1"/>
            <a:r>
              <a:rPr lang="en-GB" altLang="en-US" sz="2400" dirty="0" smtClean="0"/>
              <a:t>Current time: bit string</a:t>
            </a:r>
            <a:endParaRPr lang="en-US" altLang="en-US" sz="2400" dirty="0" smtClean="0"/>
          </a:p>
        </p:txBody>
      </p:sp>
      <p:sp>
        <p:nvSpPr>
          <p:cNvPr id="14343" name="Text Box 4"/>
          <p:cNvSpPr txBox="1">
            <a:spLocks noChangeArrowheads="1"/>
          </p:cNvSpPr>
          <p:nvPr/>
        </p:nvSpPr>
        <p:spPr bwMode="auto">
          <a:xfrm>
            <a:off x="684213" y="2133600"/>
            <a:ext cx="730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dirty="0"/>
              <a:t>All data inside a computer are recorded as bit strings</a:t>
            </a:r>
            <a:endParaRPr lang="en-US" altLang="en-US" sz="2400" dirty="0"/>
          </a:p>
        </p:txBody>
      </p:sp>
      <p:sp>
        <p:nvSpPr>
          <p:cNvPr id="14344" name="Text Box 5"/>
          <p:cNvSpPr txBox="1">
            <a:spLocks noChangeArrowheads="1"/>
          </p:cNvSpPr>
          <p:nvPr/>
        </p:nvSpPr>
        <p:spPr bwMode="auto">
          <a:xfrm>
            <a:off x="611560" y="5157192"/>
            <a:ext cx="71739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dirty="0"/>
              <a:t>Corollary: a bit string on its own can mean anything</a:t>
            </a:r>
            <a:endParaRPr lang="en-US"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Brookshear, Section 1.5</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87DF0D82-B7D7-4E1A-AA0B-0EF12A4947DC}" type="slidenum">
              <a:rPr lang="en-GB" altLang="en-US" sz="1400" smtClean="0"/>
              <a:pPr>
                <a:spcBef>
                  <a:spcPct val="0"/>
                </a:spcBef>
                <a:buClrTx/>
                <a:buSzTx/>
                <a:buFontTx/>
                <a:buNone/>
              </a:pPr>
              <a:t>17</a:t>
            </a:fld>
            <a:endParaRPr lang="en-GB" altLang="en-US" sz="1400" smtClean="0"/>
          </a:p>
        </p:txBody>
      </p:sp>
      <p:sp>
        <p:nvSpPr>
          <p:cNvPr id="16389" name="Rectangle 2"/>
          <p:cNvSpPr>
            <a:spLocks noGrp="1" noChangeArrowheads="1"/>
          </p:cNvSpPr>
          <p:nvPr>
            <p:ph type="title"/>
          </p:nvPr>
        </p:nvSpPr>
        <p:spPr/>
        <p:txBody>
          <a:bodyPr/>
          <a:lstStyle/>
          <a:p>
            <a:pPr algn="ctr" eaLnBrk="1" hangingPunct="1"/>
            <a:r>
              <a:rPr lang="en-GB" altLang="en-US" sz="4000" smtClean="0"/>
              <a:t>Binary Representation of Integers</a:t>
            </a:r>
          </a:p>
        </p:txBody>
      </p:sp>
      <p:graphicFrame>
        <p:nvGraphicFramePr>
          <p:cNvPr id="181270" name="Group 22"/>
          <p:cNvGraphicFramePr>
            <a:graphicFrameLocks noGrp="1"/>
          </p:cNvGraphicFramePr>
          <p:nvPr/>
        </p:nvGraphicFramePr>
        <p:xfrm>
          <a:off x="3200400" y="4495800"/>
          <a:ext cx="2743200" cy="533400"/>
        </p:xfrm>
        <a:graphic>
          <a:graphicData uri="http://schemas.openxmlformats.org/drawingml/2006/table">
            <a:tbl>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tblGrid>
              <a:tr h="5334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6402" name="Text Box 34"/>
          <p:cNvSpPr txBox="1">
            <a:spLocks noChangeArrowheads="1"/>
          </p:cNvSpPr>
          <p:nvPr/>
        </p:nvSpPr>
        <p:spPr bwMode="auto">
          <a:xfrm>
            <a:off x="6537325" y="4452938"/>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representation</a:t>
            </a:r>
          </a:p>
        </p:txBody>
      </p:sp>
      <p:sp>
        <p:nvSpPr>
          <p:cNvPr id="16403" name="Line 35"/>
          <p:cNvSpPr>
            <a:spLocks noChangeShapeType="1"/>
          </p:cNvSpPr>
          <p:nvPr/>
        </p:nvSpPr>
        <p:spPr bwMode="auto">
          <a:xfrm flipH="1">
            <a:off x="6019800" y="4724400"/>
            <a:ext cx="5334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16404" name="Text Box 36"/>
          <p:cNvSpPr txBox="1">
            <a:spLocks noChangeArrowheads="1"/>
          </p:cNvSpPr>
          <p:nvPr/>
        </p:nvSpPr>
        <p:spPr bwMode="auto">
          <a:xfrm>
            <a:off x="5486400" y="5334000"/>
            <a:ext cx="679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one</a:t>
            </a:r>
          </a:p>
        </p:txBody>
      </p:sp>
      <p:sp>
        <p:nvSpPr>
          <p:cNvPr id="16405" name="Text Box 37"/>
          <p:cNvSpPr txBox="1">
            <a:spLocks noChangeArrowheads="1"/>
          </p:cNvSpPr>
          <p:nvPr/>
        </p:nvSpPr>
        <p:spPr bwMode="auto">
          <a:xfrm>
            <a:off x="4648200" y="5334000"/>
            <a:ext cx="677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two</a:t>
            </a:r>
          </a:p>
        </p:txBody>
      </p:sp>
      <p:sp>
        <p:nvSpPr>
          <p:cNvPr id="16406" name="Text Box 38"/>
          <p:cNvSpPr txBox="1">
            <a:spLocks noChangeArrowheads="1"/>
          </p:cNvSpPr>
          <p:nvPr/>
        </p:nvSpPr>
        <p:spPr bwMode="auto">
          <a:xfrm>
            <a:off x="2895600" y="5334000"/>
            <a:ext cx="854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eight</a:t>
            </a:r>
          </a:p>
        </p:txBody>
      </p:sp>
      <p:sp>
        <p:nvSpPr>
          <p:cNvPr id="16407" name="Text Box 39"/>
          <p:cNvSpPr txBox="1">
            <a:spLocks noChangeArrowheads="1"/>
          </p:cNvSpPr>
          <p:nvPr/>
        </p:nvSpPr>
        <p:spPr bwMode="auto">
          <a:xfrm>
            <a:off x="3810000" y="5334000"/>
            <a:ext cx="725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four</a:t>
            </a:r>
          </a:p>
        </p:txBody>
      </p:sp>
      <p:sp>
        <p:nvSpPr>
          <p:cNvPr id="16408" name="Line 40"/>
          <p:cNvSpPr>
            <a:spLocks noChangeShapeType="1"/>
          </p:cNvSpPr>
          <p:nvPr/>
        </p:nvSpPr>
        <p:spPr bwMode="auto">
          <a:xfrm flipV="1">
            <a:off x="3505200" y="5029200"/>
            <a:ext cx="0" cy="3810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16409" name="Line 41"/>
          <p:cNvSpPr>
            <a:spLocks noChangeShapeType="1"/>
          </p:cNvSpPr>
          <p:nvPr/>
        </p:nvSpPr>
        <p:spPr bwMode="auto">
          <a:xfrm flipV="1">
            <a:off x="4267200" y="5029200"/>
            <a:ext cx="0" cy="3810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16410" name="Line 42"/>
          <p:cNvSpPr>
            <a:spLocks noChangeShapeType="1"/>
          </p:cNvSpPr>
          <p:nvPr/>
        </p:nvSpPr>
        <p:spPr bwMode="auto">
          <a:xfrm flipV="1">
            <a:off x="4953000" y="5029200"/>
            <a:ext cx="0" cy="3810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16411" name="Line 43"/>
          <p:cNvSpPr>
            <a:spLocks noChangeShapeType="1"/>
          </p:cNvSpPr>
          <p:nvPr/>
        </p:nvSpPr>
        <p:spPr bwMode="auto">
          <a:xfrm flipV="1">
            <a:off x="5715000" y="5029200"/>
            <a:ext cx="0" cy="3048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a:p>
        </p:txBody>
      </p:sp>
      <p:sp>
        <p:nvSpPr>
          <p:cNvPr id="16412" name="Text Box 44"/>
          <p:cNvSpPr txBox="1">
            <a:spLocks noChangeArrowheads="1"/>
          </p:cNvSpPr>
          <p:nvPr/>
        </p:nvSpPr>
        <p:spPr bwMode="auto">
          <a:xfrm>
            <a:off x="381000" y="4495800"/>
            <a:ext cx="25701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Binary (base two)</a:t>
            </a:r>
          </a:p>
          <a:p>
            <a:pPr eaLnBrk="1" hangingPunct="1">
              <a:spcBef>
                <a:spcPct val="0"/>
              </a:spcBef>
              <a:buClrTx/>
              <a:buSzTx/>
              <a:buFontTx/>
              <a:buNone/>
            </a:pPr>
            <a:r>
              <a:rPr lang="en-GB" altLang="en-US" sz="2400"/>
              <a:t>system</a:t>
            </a:r>
          </a:p>
        </p:txBody>
      </p:sp>
      <p:sp>
        <p:nvSpPr>
          <p:cNvPr id="49" name="Rectangle 3"/>
          <p:cNvSpPr txBox="1">
            <a:spLocks noChangeArrowheads="1"/>
          </p:cNvSpPr>
          <p:nvPr/>
        </p:nvSpPr>
        <p:spPr bwMode="auto">
          <a:xfrm>
            <a:off x="892175" y="2724993"/>
            <a:ext cx="7772400" cy="1303338"/>
          </a:xfrm>
          <a:prstGeom prst="rect">
            <a:avLst/>
          </a:prstGeom>
          <a:noFill/>
          <a:ln w="9525">
            <a:noFill/>
            <a:miter lim="800000"/>
            <a:headEnd/>
            <a:tailEnd/>
          </a:ln>
          <a:effectLst/>
        </p:spPr>
        <p:txBody>
          <a:bodyPr/>
          <a:lstStyle/>
          <a:p>
            <a:pPr marL="342900" indent="-342900" eaLnBrk="1" hangingPunct="1">
              <a:spcBef>
                <a:spcPct val="20000"/>
              </a:spcBef>
              <a:buClr>
                <a:schemeClr val="folHlink"/>
              </a:buClr>
              <a:buSzPct val="60000"/>
              <a:buFont typeface="Wingdings" pitchFamily="2" charset="2"/>
              <a:buChar char="n"/>
              <a:defRPr/>
            </a:pPr>
            <a:r>
              <a:rPr lang="en-GB" kern="0" dirty="0">
                <a:latin typeface="+mn-lt"/>
              </a:rPr>
              <a:t>The binary digits are 0, 1</a:t>
            </a:r>
          </a:p>
          <a:p>
            <a:pPr marL="342900" indent="-342900" eaLnBrk="1" hangingPunct="1">
              <a:spcBef>
                <a:spcPct val="20000"/>
              </a:spcBef>
              <a:buClr>
                <a:schemeClr val="folHlink"/>
              </a:buClr>
              <a:buSzPct val="60000"/>
              <a:buFont typeface="Wingdings" pitchFamily="2" charset="2"/>
              <a:buChar char="n"/>
              <a:defRPr/>
            </a:pPr>
            <a:r>
              <a:rPr lang="en-GB" kern="0" dirty="0">
                <a:latin typeface="+mn-lt"/>
              </a:rPr>
              <a:t>An integer is represented as a sum of powers of 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7DFA43A-B78B-46BD-A342-2FFD85AE3F21}" type="slidenum">
              <a:rPr lang="en-GB" altLang="en-US" sz="1400" smtClean="0"/>
              <a:pPr>
                <a:spcBef>
                  <a:spcPct val="0"/>
                </a:spcBef>
                <a:buClrTx/>
                <a:buSzTx/>
                <a:buFontTx/>
                <a:buNone/>
              </a:pPr>
              <a:t>18</a:t>
            </a:fld>
            <a:endParaRPr lang="en-GB" altLang="en-US" sz="1400" smtClean="0"/>
          </a:p>
        </p:txBody>
      </p:sp>
      <p:sp>
        <p:nvSpPr>
          <p:cNvPr id="18437" name="Rectangle 2"/>
          <p:cNvSpPr>
            <a:spLocks noGrp="1" noChangeArrowheads="1"/>
          </p:cNvSpPr>
          <p:nvPr>
            <p:ph type="title"/>
          </p:nvPr>
        </p:nvSpPr>
        <p:spPr/>
        <p:txBody>
          <a:bodyPr/>
          <a:lstStyle/>
          <a:p>
            <a:pPr algn="ctr" eaLnBrk="1" hangingPunct="1"/>
            <a:r>
              <a:rPr lang="en-GB" altLang="en-US" sz="3600" smtClean="0"/>
              <a:t>Notation</a:t>
            </a:r>
            <a:endParaRPr lang="en-US" altLang="en-US" sz="3600" smtClean="0"/>
          </a:p>
        </p:txBody>
      </p:sp>
      <p:sp>
        <p:nvSpPr>
          <p:cNvPr id="18438" name="Rectangle 3"/>
          <p:cNvSpPr>
            <a:spLocks noGrp="1" noChangeArrowheads="1"/>
          </p:cNvSpPr>
          <p:nvPr>
            <p:ph type="body" idx="1"/>
          </p:nvPr>
        </p:nvSpPr>
        <p:spPr>
          <a:xfrm>
            <a:off x="642938" y="2928938"/>
            <a:ext cx="8064500" cy="1785937"/>
          </a:xfrm>
        </p:spPr>
        <p:txBody>
          <a:bodyPr/>
          <a:lstStyle/>
          <a:p>
            <a:pPr eaLnBrk="1" hangingPunct="1"/>
            <a:r>
              <a:rPr lang="en-GB" altLang="en-US" sz="2800" smtClean="0"/>
              <a:t>BinaryInteger[11101]=DecimalInteger[29].</a:t>
            </a:r>
          </a:p>
          <a:p>
            <a:pPr eaLnBrk="1" hangingPunct="1"/>
            <a:endParaRPr lang="en-GB" altLang="en-US" sz="2800" smtClean="0"/>
          </a:p>
          <a:p>
            <a:pPr eaLnBrk="1" hangingPunct="1"/>
            <a:r>
              <a:rPr lang="en-GB" altLang="en-US" sz="2800" smtClean="0"/>
              <a:t>BinaryInteger[1100101]=DecimalInteger[101].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AEADAF7-701F-416C-96BA-09EE283430C9}" type="slidenum">
              <a:rPr lang="en-GB" altLang="en-US" sz="1400" smtClean="0"/>
              <a:pPr>
                <a:spcBef>
                  <a:spcPct val="0"/>
                </a:spcBef>
                <a:buClrTx/>
                <a:buSzTx/>
                <a:buFontTx/>
                <a:buNone/>
              </a:pPr>
              <a:t>19</a:t>
            </a:fld>
            <a:endParaRPr lang="en-GB" altLang="en-US" sz="1400" smtClean="0"/>
          </a:p>
        </p:txBody>
      </p:sp>
      <p:sp>
        <p:nvSpPr>
          <p:cNvPr id="20485" name="Rectangle 2"/>
          <p:cNvSpPr>
            <a:spLocks noGrp="1" noChangeArrowheads="1"/>
          </p:cNvSpPr>
          <p:nvPr>
            <p:ph type="title"/>
          </p:nvPr>
        </p:nvSpPr>
        <p:spPr/>
        <p:txBody>
          <a:bodyPr/>
          <a:lstStyle/>
          <a:p>
            <a:pPr algn="ctr" eaLnBrk="1" hangingPunct="1"/>
            <a:r>
              <a:rPr lang="en-GB" altLang="en-US" smtClean="0"/>
              <a:t>Some Integers</a:t>
            </a:r>
          </a:p>
        </p:txBody>
      </p:sp>
      <p:graphicFrame>
        <p:nvGraphicFramePr>
          <p:cNvPr id="111667" name="Group 51"/>
          <p:cNvGraphicFramePr>
            <a:graphicFrameLocks noGrp="1"/>
          </p:cNvGraphicFramePr>
          <p:nvPr/>
        </p:nvGraphicFramePr>
        <p:xfrm>
          <a:off x="468313" y="2060575"/>
          <a:ext cx="5181600" cy="4208462"/>
        </p:xfrm>
        <a:graphic>
          <a:graphicData uri="http://schemas.openxmlformats.org/drawingml/2006/table">
            <a:tbl>
              <a:tblPr/>
              <a:tblGrid>
                <a:gridCol w="24384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tblGrid>
              <a:tr h="58106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Binary Integer</a:t>
                      </a:r>
                    </a:p>
                  </a:txBody>
                  <a:tcPr marT="45723" marB="4572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Decimal Integer</a:t>
                      </a:r>
                    </a:p>
                  </a:txBody>
                  <a:tcPr marT="45723" marB="4572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0</a:t>
                      </a:r>
                    </a:p>
                  </a:txBody>
                  <a:tcPr marT="45723" marB="4572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0</a:t>
                      </a:r>
                    </a:p>
                  </a:txBody>
                  <a:tcPr marT="45723" marB="4572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marT="45723" marB="4572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marT="45723" marB="4572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10</a:t>
                      </a:r>
                    </a:p>
                  </a:txBody>
                  <a:tcPr marT="45723" marB="4572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2</a:t>
                      </a:r>
                    </a:p>
                  </a:txBody>
                  <a:tcPr marT="45723" marB="4572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11</a:t>
                      </a:r>
                    </a:p>
                  </a:txBody>
                  <a:tcPr marT="45723" marB="4572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3</a:t>
                      </a:r>
                    </a:p>
                  </a:txBody>
                  <a:tcPr marT="45723" marB="4572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100</a:t>
                      </a:r>
                    </a:p>
                  </a:txBody>
                  <a:tcPr marT="45723" marB="4572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4</a:t>
                      </a:r>
                    </a:p>
                  </a:txBody>
                  <a:tcPr marT="45723" marB="4572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101</a:t>
                      </a:r>
                    </a:p>
                  </a:txBody>
                  <a:tcPr marT="45723" marB="4572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5</a:t>
                      </a:r>
                    </a:p>
                  </a:txBody>
                  <a:tcPr marT="45723" marB="4572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110</a:t>
                      </a:r>
                    </a:p>
                  </a:txBody>
                  <a:tcPr marT="45723" marB="45723"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6</a:t>
                      </a:r>
                    </a:p>
                  </a:txBody>
                  <a:tcPr marT="45723" marB="4572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0515" name="Text Box 52"/>
          <p:cNvSpPr txBox="1">
            <a:spLocks noChangeArrowheads="1"/>
          </p:cNvSpPr>
          <p:nvPr/>
        </p:nvSpPr>
        <p:spPr bwMode="auto">
          <a:xfrm>
            <a:off x="5940425" y="3284538"/>
            <a:ext cx="29940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Power of 2:</a:t>
            </a:r>
          </a:p>
          <a:p>
            <a:pPr eaLnBrk="1" hangingPunct="1">
              <a:spcBef>
                <a:spcPct val="0"/>
              </a:spcBef>
              <a:buClrTx/>
              <a:buSzTx/>
              <a:buFontTx/>
              <a:buNone/>
            </a:pPr>
            <a:r>
              <a:rPr lang="en-GB" altLang="en-US" sz="2400"/>
              <a:t>BinaryInteger[10…0]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eaLnBrk="1" hangingPunct="1"/>
            <a:r>
              <a:rPr lang="en-GB" altLang="en-US" smtClean="0"/>
              <a:t>Recap: Programs</a:t>
            </a:r>
          </a:p>
        </p:txBody>
      </p:sp>
      <p:sp>
        <p:nvSpPr>
          <p:cNvPr id="4099" name="Content Placeholder 2"/>
          <p:cNvSpPr>
            <a:spLocks noGrp="1"/>
          </p:cNvSpPr>
          <p:nvPr>
            <p:ph idx="1"/>
          </p:nvPr>
        </p:nvSpPr>
        <p:spPr>
          <a:xfrm>
            <a:off x="1187450" y="2133600"/>
            <a:ext cx="7772400" cy="3887788"/>
          </a:xfrm>
        </p:spPr>
        <p:txBody>
          <a:bodyPr/>
          <a:lstStyle/>
          <a:p>
            <a:pPr eaLnBrk="1" hangingPunct="1"/>
            <a:r>
              <a:rPr lang="en-GB" altLang="en-US" sz="2400" dirty="0" smtClean="0"/>
              <a:t>A program is a sequence of instructions.</a:t>
            </a:r>
          </a:p>
          <a:p>
            <a:pPr eaLnBrk="1" hangingPunct="1"/>
            <a:endParaRPr lang="en-GB" altLang="en-US" sz="2400" dirty="0" smtClean="0"/>
          </a:p>
          <a:p>
            <a:pPr eaLnBrk="1" hangingPunct="1"/>
            <a:r>
              <a:rPr lang="en-GB" altLang="en-US" sz="2400" dirty="0" smtClean="0"/>
              <a:t>Some</a:t>
            </a:r>
            <a:r>
              <a:rPr lang="en-GB" altLang="en-US" sz="2400" dirty="0" smtClean="0"/>
              <a:t> </a:t>
            </a:r>
            <a:r>
              <a:rPr lang="en-GB" altLang="en-US" sz="2400" dirty="0" smtClean="0"/>
              <a:t>instructions may refer to memory cells which store values such as integers.</a:t>
            </a:r>
          </a:p>
          <a:p>
            <a:pPr eaLnBrk="1" hangingPunct="1"/>
            <a:endParaRPr lang="en-GB" altLang="en-US" sz="2400" dirty="0" smtClean="0"/>
          </a:p>
          <a:p>
            <a:pPr eaLnBrk="1" hangingPunct="1"/>
            <a:r>
              <a:rPr lang="en-GB" altLang="en-US" sz="2400" dirty="0" smtClean="0"/>
              <a:t>In Tom’s computer the memory cells are the boxes.</a:t>
            </a:r>
          </a:p>
          <a:p>
            <a:pPr eaLnBrk="1" hangingPunct="1"/>
            <a:endParaRPr lang="en-GB" altLang="en-US" sz="2400" dirty="0" smtClean="0"/>
          </a:p>
          <a:p>
            <a:pPr eaLnBrk="1" hangingPunct="1"/>
            <a:r>
              <a:rPr lang="en-GB" altLang="en-US" sz="2400" dirty="0" smtClean="0"/>
              <a:t>Each memory cell has an address and contents.</a:t>
            </a:r>
          </a:p>
        </p:txBody>
      </p:sp>
      <p:sp>
        <p:nvSpPr>
          <p:cNvPr id="41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1400" smtClean="0">
                <a:solidFill>
                  <a:srgbClr val="000000"/>
                </a:solidFill>
              </a:rPr>
              <a:t>Birkbeck College, U. London</a:t>
            </a:r>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fld id="{D2A35F4C-C33B-43A7-AE26-245BD2E04C44}" type="slidenum">
              <a:rPr lang="en-GB" altLang="en-US" sz="1400">
                <a:solidFill>
                  <a:srgbClr val="000000"/>
                </a:solidFill>
              </a:rPr>
              <a:pPr eaLnBrk="1" hangingPunct="1">
                <a:spcBef>
                  <a:spcPct val="0"/>
                </a:spcBef>
                <a:buClrTx/>
                <a:buSzTx/>
                <a:buFontTx/>
                <a:buNone/>
              </a:pPr>
              <a:t>2</a:t>
            </a:fld>
            <a:endParaRPr lang="en-GB" altLang="en-US" sz="1400">
              <a:solidFill>
                <a:srgbClr val="000000"/>
              </a:solidFill>
            </a:endParaRPr>
          </a:p>
        </p:txBody>
      </p:sp>
    </p:spTree>
    <p:extLst>
      <p:ext uri="{BB962C8B-B14F-4D97-AF65-F5344CB8AC3E}">
        <p14:creationId xmlns:p14="http://schemas.microsoft.com/office/powerpoint/2010/main" val="3865622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Brookshear, Section 1.5</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2D88E70-A52F-471A-934A-A04852D26FEC}" type="slidenum">
              <a:rPr lang="en-GB" altLang="en-US" sz="1400" smtClean="0"/>
              <a:pPr>
                <a:spcBef>
                  <a:spcPct val="0"/>
                </a:spcBef>
                <a:buClrTx/>
                <a:buSzTx/>
                <a:buFontTx/>
                <a:buNone/>
              </a:pPr>
              <a:t>20</a:t>
            </a:fld>
            <a:endParaRPr lang="en-GB" altLang="en-US" sz="1400" smtClean="0"/>
          </a:p>
        </p:txBody>
      </p:sp>
      <p:sp>
        <p:nvSpPr>
          <p:cNvPr id="22533" name="Rectangle 2"/>
          <p:cNvSpPr>
            <a:spLocks noGrp="1" noChangeArrowheads="1"/>
          </p:cNvSpPr>
          <p:nvPr>
            <p:ph type="title"/>
          </p:nvPr>
        </p:nvSpPr>
        <p:spPr/>
        <p:txBody>
          <a:bodyPr/>
          <a:lstStyle/>
          <a:p>
            <a:pPr algn="ctr" eaLnBrk="1" hangingPunct="1"/>
            <a:r>
              <a:rPr lang="en-GB" altLang="en-US" sz="3600" smtClean="0"/>
              <a:t>Conversion from Binary to Decimal</a:t>
            </a:r>
          </a:p>
        </p:txBody>
      </p:sp>
      <p:sp>
        <p:nvSpPr>
          <p:cNvPr id="22534" name="Rectangle 3"/>
          <p:cNvSpPr>
            <a:spLocks noGrp="1" noChangeArrowheads="1"/>
          </p:cNvSpPr>
          <p:nvPr>
            <p:ph type="body" idx="1"/>
          </p:nvPr>
        </p:nvSpPr>
        <p:spPr>
          <a:xfrm>
            <a:off x="755650" y="2349500"/>
            <a:ext cx="7772400" cy="3581400"/>
          </a:xfrm>
        </p:spPr>
        <p:txBody>
          <a:bodyPr/>
          <a:lstStyle/>
          <a:p>
            <a:pPr eaLnBrk="1" hangingPunct="1">
              <a:lnSpc>
                <a:spcPct val="80000"/>
              </a:lnSpc>
            </a:pPr>
            <a:r>
              <a:rPr lang="en-GB" altLang="en-US" sz="2400" dirty="0" smtClean="0"/>
              <a:t>BinaryInteger[b(n)….b(1)]=</a:t>
            </a:r>
          </a:p>
          <a:p>
            <a:pPr eaLnBrk="1" hangingPunct="1">
              <a:lnSpc>
                <a:spcPct val="80000"/>
              </a:lnSpc>
            </a:pPr>
            <a:endParaRPr lang="en-GB" altLang="en-US" sz="2400" dirty="0" smtClean="0"/>
          </a:p>
          <a:p>
            <a:pPr eaLnBrk="1" hangingPunct="1">
              <a:lnSpc>
                <a:spcPct val="80000"/>
              </a:lnSpc>
              <a:buFont typeface="Wingdings" panose="05000000000000000000" pitchFamily="2" charset="2"/>
              <a:buNone/>
            </a:pPr>
            <a:r>
              <a:rPr lang="en-GB" altLang="en-US" sz="2400" dirty="0" smtClean="0"/>
              <a:t>	</a:t>
            </a:r>
            <a:r>
              <a:rPr lang="en-GB" altLang="en-US" sz="2400" dirty="0" err="1" smtClean="0"/>
              <a:t>DecimalInteger</a:t>
            </a:r>
            <a:r>
              <a:rPr lang="en-GB" altLang="en-US" sz="2400" dirty="0" smtClean="0"/>
              <a:t>[b(n)2</a:t>
            </a:r>
            <a:r>
              <a:rPr lang="en-GB" altLang="en-US" sz="2400" baseline="30000" dirty="0" smtClean="0"/>
              <a:t>n-1 </a:t>
            </a:r>
            <a:r>
              <a:rPr lang="en-GB" altLang="en-US" sz="2400" dirty="0" smtClean="0"/>
              <a:t>+b(n-1)2</a:t>
            </a:r>
            <a:r>
              <a:rPr lang="en-GB" altLang="en-US" sz="2400" baseline="30000" dirty="0" smtClean="0"/>
              <a:t>n-2</a:t>
            </a:r>
            <a:r>
              <a:rPr lang="en-GB" altLang="en-US" sz="2400" dirty="0" smtClean="0"/>
              <a:t>+…+b(1)]</a:t>
            </a:r>
          </a:p>
          <a:p>
            <a:pPr eaLnBrk="1" hangingPunct="1">
              <a:lnSpc>
                <a:spcPct val="80000"/>
              </a:lnSpc>
              <a:buFont typeface="Wingdings" panose="05000000000000000000" pitchFamily="2" charset="2"/>
              <a:buNone/>
            </a:pPr>
            <a:endParaRPr lang="en-GB" altLang="en-US" sz="2400" dirty="0" smtClean="0"/>
          </a:p>
          <a:p>
            <a:pPr eaLnBrk="1" hangingPunct="1">
              <a:lnSpc>
                <a:spcPct val="80000"/>
              </a:lnSpc>
            </a:pPr>
            <a:r>
              <a:rPr lang="en-GB" altLang="en-US" sz="2400" dirty="0" smtClean="0"/>
              <a:t>Example: </a:t>
            </a:r>
          </a:p>
          <a:p>
            <a:pPr eaLnBrk="1" hangingPunct="1">
              <a:lnSpc>
                <a:spcPct val="80000"/>
              </a:lnSpc>
              <a:buFont typeface="Wingdings" panose="05000000000000000000" pitchFamily="2" charset="2"/>
              <a:buNone/>
            </a:pPr>
            <a:r>
              <a:rPr lang="en-GB" altLang="en-US" sz="2400" dirty="0" smtClean="0"/>
              <a:t>	</a:t>
            </a:r>
            <a:r>
              <a:rPr lang="en-GB" altLang="en-US" sz="2400" dirty="0" err="1" smtClean="0"/>
              <a:t>BinaryInteger</a:t>
            </a:r>
            <a:r>
              <a:rPr lang="en-GB" altLang="en-US" sz="2400" dirty="0" smtClean="0"/>
              <a:t>[1101]=</a:t>
            </a:r>
          </a:p>
          <a:p>
            <a:pPr eaLnBrk="1" hangingPunct="1">
              <a:lnSpc>
                <a:spcPct val="80000"/>
              </a:lnSpc>
              <a:buFont typeface="Wingdings" panose="05000000000000000000" pitchFamily="2" charset="2"/>
              <a:buNone/>
            </a:pPr>
            <a:r>
              <a:rPr lang="en-GB" altLang="en-US" sz="2400" dirty="0" smtClean="0"/>
              <a:t>	</a:t>
            </a:r>
            <a:r>
              <a:rPr lang="en-GB" altLang="en-US" sz="2400" dirty="0" err="1" smtClean="0"/>
              <a:t>DecimalInteger</a:t>
            </a:r>
            <a:r>
              <a:rPr lang="en-GB" altLang="en-US" sz="2400" dirty="0" smtClean="0"/>
              <a:t>[1x2</a:t>
            </a:r>
            <a:r>
              <a:rPr lang="en-GB" altLang="en-US" sz="2400" baseline="30000" dirty="0" smtClean="0"/>
              <a:t>3</a:t>
            </a:r>
            <a:r>
              <a:rPr lang="en-GB" altLang="en-US" sz="2400" dirty="0" smtClean="0"/>
              <a:t>+1x2</a:t>
            </a:r>
            <a:r>
              <a:rPr lang="en-GB" altLang="en-US" sz="2400" baseline="30000" dirty="0" smtClean="0"/>
              <a:t>2</a:t>
            </a:r>
            <a:r>
              <a:rPr lang="en-GB" altLang="en-US" sz="2400" dirty="0" smtClean="0"/>
              <a:t>+0x2</a:t>
            </a:r>
            <a:r>
              <a:rPr lang="en-GB" altLang="en-US" sz="2400" baseline="30000" dirty="0" smtClean="0"/>
              <a:t>1</a:t>
            </a:r>
            <a:r>
              <a:rPr lang="en-GB" altLang="en-US" sz="2400" dirty="0" smtClean="0"/>
              <a:t>+1] =</a:t>
            </a:r>
          </a:p>
          <a:p>
            <a:pPr eaLnBrk="1" hangingPunct="1">
              <a:lnSpc>
                <a:spcPct val="80000"/>
              </a:lnSpc>
              <a:buFont typeface="Wingdings" panose="05000000000000000000" pitchFamily="2" charset="2"/>
              <a:buNone/>
            </a:pPr>
            <a:r>
              <a:rPr lang="en-GB" altLang="en-US" sz="2400" dirty="0" smtClean="0"/>
              <a:t>	</a:t>
            </a:r>
            <a:r>
              <a:rPr lang="en-GB" altLang="en-US" sz="2400" dirty="0" err="1" smtClean="0"/>
              <a:t>DecimalInteger</a:t>
            </a:r>
            <a:r>
              <a:rPr lang="en-GB" altLang="en-US" sz="2400" dirty="0" smtClean="0"/>
              <a:t>[8+4+1]=</a:t>
            </a:r>
          </a:p>
          <a:p>
            <a:pPr eaLnBrk="1" hangingPunct="1">
              <a:lnSpc>
                <a:spcPct val="80000"/>
              </a:lnSpc>
              <a:buFont typeface="Wingdings" panose="05000000000000000000" pitchFamily="2" charset="2"/>
              <a:buNone/>
            </a:pPr>
            <a:r>
              <a:rPr lang="en-GB" altLang="en-US" sz="2400" dirty="0" smtClean="0"/>
              <a:t>	</a:t>
            </a:r>
            <a:r>
              <a:rPr lang="en-GB" altLang="en-US" sz="2400" dirty="0" err="1" smtClean="0"/>
              <a:t>DecimalInteger</a:t>
            </a:r>
            <a:r>
              <a:rPr lang="en-GB" altLang="en-US" sz="2400" dirty="0" smtClean="0"/>
              <a:t>[13]</a:t>
            </a:r>
          </a:p>
          <a:p>
            <a:pPr eaLnBrk="1" hangingPunct="1">
              <a:lnSpc>
                <a:spcPct val="80000"/>
              </a:lnSpc>
            </a:pPr>
            <a:endParaRPr lang="en-GB" altLang="en-US"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Brookshear, Section 1.5</a:t>
            </a:r>
          </a:p>
        </p:txBody>
      </p:sp>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53611D49-7831-4EC5-B3FC-BA1D786D1572}" type="slidenum">
              <a:rPr lang="en-GB" altLang="en-US" sz="1400" smtClean="0"/>
              <a:pPr>
                <a:spcBef>
                  <a:spcPct val="0"/>
                </a:spcBef>
                <a:buClrTx/>
                <a:buSzTx/>
                <a:buFontTx/>
                <a:buNone/>
              </a:pPr>
              <a:t>21</a:t>
            </a:fld>
            <a:endParaRPr lang="en-GB" altLang="en-US" sz="1400" smtClean="0"/>
          </a:p>
        </p:txBody>
      </p:sp>
      <p:sp>
        <p:nvSpPr>
          <p:cNvPr id="24581" name="Rectangle 2"/>
          <p:cNvSpPr>
            <a:spLocks noGrp="1" noChangeArrowheads="1"/>
          </p:cNvSpPr>
          <p:nvPr>
            <p:ph type="title"/>
          </p:nvPr>
        </p:nvSpPr>
        <p:spPr/>
        <p:txBody>
          <a:bodyPr/>
          <a:lstStyle/>
          <a:p>
            <a:pPr algn="ctr" eaLnBrk="1" hangingPunct="1"/>
            <a:r>
              <a:rPr lang="en-GB" altLang="en-US" smtClean="0"/>
              <a:t>Addition of Binary Bits</a:t>
            </a:r>
          </a:p>
        </p:txBody>
      </p:sp>
      <p:sp>
        <p:nvSpPr>
          <p:cNvPr id="24582" name="Rectangle 3"/>
          <p:cNvSpPr>
            <a:spLocks noGrp="1" noChangeArrowheads="1"/>
          </p:cNvSpPr>
          <p:nvPr>
            <p:ph type="body" idx="1"/>
          </p:nvPr>
        </p:nvSpPr>
        <p:spPr>
          <a:xfrm>
            <a:off x="1691680" y="3074467"/>
            <a:ext cx="5885656" cy="1914128"/>
          </a:xfrm>
        </p:spPr>
        <p:txBody>
          <a:bodyPr/>
          <a:lstStyle/>
          <a:p>
            <a:pPr eaLnBrk="1" hangingPunct="1">
              <a:lnSpc>
                <a:spcPct val="90000"/>
              </a:lnSpc>
            </a:pPr>
            <a:r>
              <a:rPr lang="en-GB" altLang="en-US" sz="2400" dirty="0" smtClean="0"/>
              <a:t>1+1 = 0 carry 1</a:t>
            </a:r>
          </a:p>
          <a:p>
            <a:pPr eaLnBrk="1" hangingPunct="1">
              <a:lnSpc>
                <a:spcPct val="90000"/>
              </a:lnSpc>
            </a:pPr>
            <a:r>
              <a:rPr lang="en-GB" altLang="en-US" sz="2400" dirty="0" smtClean="0"/>
              <a:t>1+0 = 1</a:t>
            </a:r>
          </a:p>
          <a:p>
            <a:pPr eaLnBrk="1" hangingPunct="1">
              <a:lnSpc>
                <a:spcPct val="90000"/>
              </a:lnSpc>
            </a:pPr>
            <a:r>
              <a:rPr lang="en-GB" altLang="en-US" sz="2400" dirty="0" smtClean="0"/>
              <a:t>0+1 = 1</a:t>
            </a:r>
          </a:p>
          <a:p>
            <a:pPr eaLnBrk="1" hangingPunct="1">
              <a:lnSpc>
                <a:spcPct val="90000"/>
              </a:lnSpc>
            </a:pPr>
            <a:r>
              <a:rPr lang="en-GB" altLang="en-US" sz="2400" dirty="0" smtClean="0"/>
              <a:t>0+0 = 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2662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28876F0-0B84-423D-991A-02905C75B9E7}" type="slidenum">
              <a:rPr lang="en-GB" altLang="en-US" sz="1400" smtClean="0"/>
              <a:pPr>
                <a:spcBef>
                  <a:spcPct val="0"/>
                </a:spcBef>
                <a:buClrTx/>
                <a:buSzTx/>
                <a:buFontTx/>
                <a:buNone/>
              </a:pPr>
              <a:t>22</a:t>
            </a:fld>
            <a:endParaRPr lang="en-GB" altLang="en-US" sz="1400" smtClean="0"/>
          </a:p>
        </p:txBody>
      </p:sp>
      <p:sp>
        <p:nvSpPr>
          <p:cNvPr id="26629" name="Rectangle 2"/>
          <p:cNvSpPr>
            <a:spLocks noGrp="1" noChangeArrowheads="1"/>
          </p:cNvSpPr>
          <p:nvPr>
            <p:ph type="title"/>
          </p:nvPr>
        </p:nvSpPr>
        <p:spPr/>
        <p:txBody>
          <a:bodyPr/>
          <a:lstStyle/>
          <a:p>
            <a:pPr algn="ctr" eaLnBrk="1" hangingPunct="1"/>
            <a:r>
              <a:rPr lang="en-GB" altLang="en-US" smtClean="0"/>
              <a:t>Example of Binary Addition</a:t>
            </a:r>
          </a:p>
        </p:txBody>
      </p:sp>
      <p:sp>
        <p:nvSpPr>
          <p:cNvPr id="26630" name="Text Box 4"/>
          <p:cNvSpPr txBox="1">
            <a:spLocks noChangeArrowheads="1"/>
          </p:cNvSpPr>
          <p:nvPr/>
        </p:nvSpPr>
        <p:spPr bwMode="auto">
          <a:xfrm>
            <a:off x="838200" y="2057400"/>
            <a:ext cx="40386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(2</a:t>
            </a:r>
            <a:r>
              <a:rPr lang="en-GB" altLang="en-US" sz="2400" baseline="30000"/>
              <a:t>3</a:t>
            </a:r>
            <a:r>
              <a:rPr lang="en-GB" altLang="en-US" sz="2400"/>
              <a:t>+2</a:t>
            </a:r>
            <a:r>
              <a:rPr lang="en-GB" altLang="en-US" sz="2400" baseline="30000"/>
              <a:t>1</a:t>
            </a:r>
            <a:r>
              <a:rPr lang="en-GB" altLang="en-US" sz="2400"/>
              <a:t>+1)+(2</a:t>
            </a:r>
            <a:r>
              <a:rPr lang="en-GB" altLang="en-US" sz="2400" baseline="30000"/>
              <a:t>1</a:t>
            </a:r>
            <a:r>
              <a:rPr lang="en-GB" altLang="en-US" sz="2400"/>
              <a:t>+1)</a:t>
            </a:r>
          </a:p>
          <a:p>
            <a:pPr eaLnBrk="1" hangingPunct="1">
              <a:spcBef>
                <a:spcPct val="0"/>
              </a:spcBef>
              <a:buClrTx/>
              <a:buSzTx/>
              <a:buFontTx/>
              <a:buNone/>
            </a:pPr>
            <a:endParaRPr lang="en-GB" altLang="en-US" sz="2400"/>
          </a:p>
          <a:p>
            <a:pPr eaLnBrk="1" hangingPunct="1">
              <a:spcBef>
                <a:spcPct val="0"/>
              </a:spcBef>
              <a:buClrTx/>
              <a:buSzTx/>
              <a:buFontTx/>
              <a:buNone/>
            </a:pPr>
            <a:r>
              <a:rPr lang="en-GB" altLang="en-US" sz="2400"/>
              <a:t>= 2</a:t>
            </a:r>
            <a:r>
              <a:rPr lang="en-GB" altLang="en-US" sz="2400" baseline="30000"/>
              <a:t>3</a:t>
            </a:r>
            <a:r>
              <a:rPr lang="en-GB" altLang="en-US" sz="2400"/>
              <a:t>+(1+1)x2</a:t>
            </a:r>
            <a:r>
              <a:rPr lang="en-GB" altLang="en-US" sz="2400" baseline="30000"/>
              <a:t>1</a:t>
            </a:r>
            <a:r>
              <a:rPr lang="en-GB" altLang="en-US" sz="2400"/>
              <a:t>+1+1</a:t>
            </a:r>
            <a:endParaRPr lang="en-GB" altLang="en-US" sz="2400" baseline="30000"/>
          </a:p>
          <a:p>
            <a:pPr eaLnBrk="1" hangingPunct="1">
              <a:spcBef>
                <a:spcPct val="0"/>
              </a:spcBef>
              <a:buClrTx/>
              <a:buSzTx/>
              <a:buFontTx/>
              <a:buNone/>
            </a:pPr>
            <a:endParaRPr lang="en-GB" altLang="en-US" sz="2400"/>
          </a:p>
          <a:p>
            <a:pPr eaLnBrk="1" hangingPunct="1">
              <a:spcBef>
                <a:spcPct val="0"/>
              </a:spcBef>
              <a:buClrTx/>
              <a:buSzTx/>
              <a:buFontTx/>
              <a:buNone/>
            </a:pPr>
            <a:r>
              <a:rPr lang="en-GB" altLang="en-US" sz="2400"/>
              <a:t>= 2</a:t>
            </a:r>
            <a:r>
              <a:rPr lang="en-GB" altLang="en-US" sz="2400" baseline="30000"/>
              <a:t>3</a:t>
            </a:r>
            <a:r>
              <a:rPr lang="en-GB" altLang="en-US" sz="2400"/>
              <a:t>+(1+1)x2</a:t>
            </a:r>
            <a:r>
              <a:rPr lang="en-GB" altLang="en-US" sz="2400" baseline="30000"/>
              <a:t>1</a:t>
            </a:r>
            <a:r>
              <a:rPr lang="en-GB" altLang="en-US" sz="2400"/>
              <a:t>+2</a:t>
            </a:r>
            <a:r>
              <a:rPr lang="en-GB" altLang="en-US" sz="2400" baseline="30000"/>
              <a:t>1</a:t>
            </a:r>
          </a:p>
          <a:p>
            <a:pPr eaLnBrk="1" hangingPunct="1">
              <a:spcBef>
                <a:spcPct val="0"/>
              </a:spcBef>
              <a:buClrTx/>
              <a:buSzTx/>
              <a:buFontTx/>
              <a:buNone/>
            </a:pPr>
            <a:endParaRPr lang="en-GB" altLang="en-US" sz="2400"/>
          </a:p>
          <a:p>
            <a:pPr eaLnBrk="1" hangingPunct="1">
              <a:spcBef>
                <a:spcPct val="0"/>
              </a:spcBef>
              <a:buClrTx/>
              <a:buSzTx/>
              <a:buFontTx/>
              <a:buNone/>
            </a:pPr>
            <a:r>
              <a:rPr lang="en-GB" altLang="en-US" sz="2400"/>
              <a:t>= 2</a:t>
            </a:r>
            <a:r>
              <a:rPr lang="en-GB" altLang="en-US" sz="2400" baseline="30000"/>
              <a:t>3</a:t>
            </a:r>
            <a:r>
              <a:rPr lang="en-GB" altLang="en-US" sz="2400"/>
              <a:t>+(1+1+1)x2</a:t>
            </a:r>
            <a:r>
              <a:rPr lang="en-GB" altLang="en-US" sz="2400" baseline="30000"/>
              <a:t>1</a:t>
            </a:r>
            <a:endParaRPr lang="en-GB" altLang="en-US" sz="2400"/>
          </a:p>
          <a:p>
            <a:pPr eaLnBrk="1" hangingPunct="1">
              <a:spcBef>
                <a:spcPct val="0"/>
              </a:spcBef>
              <a:buClrTx/>
              <a:buSzTx/>
              <a:buFontTx/>
              <a:buNone/>
            </a:pPr>
            <a:endParaRPr lang="en-GB" altLang="en-US" sz="2400"/>
          </a:p>
          <a:p>
            <a:pPr eaLnBrk="1" hangingPunct="1">
              <a:spcBef>
                <a:spcPct val="0"/>
              </a:spcBef>
              <a:buClrTx/>
              <a:buSzTx/>
              <a:buFontTx/>
              <a:buNone/>
            </a:pPr>
            <a:r>
              <a:rPr lang="en-GB" altLang="en-US" sz="2400"/>
              <a:t>= 2</a:t>
            </a:r>
            <a:r>
              <a:rPr lang="en-GB" altLang="en-US" sz="2400" baseline="30000"/>
              <a:t>3</a:t>
            </a:r>
            <a:r>
              <a:rPr lang="en-GB" altLang="en-US" sz="2400"/>
              <a:t>+(2+1)x2</a:t>
            </a:r>
            <a:r>
              <a:rPr lang="en-GB" altLang="en-US" sz="2400" baseline="30000"/>
              <a:t>1</a:t>
            </a:r>
            <a:endParaRPr lang="en-GB" altLang="en-US" sz="2400"/>
          </a:p>
          <a:p>
            <a:pPr eaLnBrk="1" hangingPunct="1">
              <a:spcBef>
                <a:spcPct val="0"/>
              </a:spcBef>
              <a:buClrTx/>
              <a:buSzTx/>
              <a:buFontTx/>
              <a:buNone/>
            </a:pPr>
            <a:endParaRPr lang="en-GB" altLang="en-US" sz="2400" baseline="30000"/>
          </a:p>
          <a:p>
            <a:pPr eaLnBrk="1" hangingPunct="1">
              <a:spcBef>
                <a:spcPct val="0"/>
              </a:spcBef>
              <a:buClrTx/>
              <a:buSzTx/>
              <a:buFontTx/>
              <a:buNone/>
            </a:pPr>
            <a:r>
              <a:rPr lang="en-GB" altLang="en-US" sz="2400"/>
              <a:t>= 2</a:t>
            </a:r>
            <a:r>
              <a:rPr lang="en-GB" altLang="en-US" sz="2400" baseline="30000"/>
              <a:t>3</a:t>
            </a:r>
            <a:r>
              <a:rPr lang="en-GB" altLang="en-US" sz="2400"/>
              <a:t>+2</a:t>
            </a:r>
            <a:r>
              <a:rPr lang="en-GB" altLang="en-US" sz="2400" baseline="30000"/>
              <a:t>2</a:t>
            </a:r>
            <a:r>
              <a:rPr lang="en-GB" altLang="en-US" sz="2400"/>
              <a:t>+2</a:t>
            </a:r>
            <a:r>
              <a:rPr lang="en-GB" altLang="en-US" sz="2400" baseline="30000"/>
              <a:t>1</a:t>
            </a:r>
            <a:endParaRPr lang="en-GB" altLang="en-US" sz="2400"/>
          </a:p>
          <a:p>
            <a:pPr eaLnBrk="1" hangingPunct="1">
              <a:spcBef>
                <a:spcPct val="0"/>
              </a:spcBef>
              <a:buClrTx/>
              <a:buSzTx/>
              <a:buFontTx/>
              <a:buNone/>
            </a:pPr>
            <a:endParaRPr lang="en-GB" altLang="en-US" sz="2400"/>
          </a:p>
        </p:txBody>
      </p:sp>
      <p:graphicFrame>
        <p:nvGraphicFramePr>
          <p:cNvPr id="155726" name="Group 78"/>
          <p:cNvGraphicFramePr>
            <a:graphicFrameLocks noGrp="1"/>
          </p:cNvGraphicFramePr>
          <p:nvPr/>
        </p:nvGraphicFramePr>
        <p:xfrm>
          <a:off x="6372225" y="2420938"/>
          <a:ext cx="1524000" cy="2117724"/>
        </p:xfrm>
        <a:graphic>
          <a:graphicData uri="http://schemas.openxmlformats.org/drawingml/2006/table">
            <a:tbl>
              <a:tblPr/>
              <a:tblGrid>
                <a:gridCol w="3810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tblGrid>
              <a:tr h="533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marT="45702" marB="4570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0</a:t>
                      </a: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marT="45702" marB="45702"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a:t>
                      </a:r>
                    </a:p>
                  </a:txBody>
                  <a:tcPr marT="45702" marB="4570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ndParaRP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marT="45702" marB="45702"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2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a:t>
                      </a:r>
                    </a:p>
                  </a:txBody>
                  <a:tcPr marT="45702" marB="4570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a:t>
                      </a: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a:t>
                      </a: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a:t>
                      </a:r>
                    </a:p>
                  </a:txBody>
                  <a:tcPr marT="45702" marB="45702"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marT="45702" marB="45702"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1</a:t>
                      </a:r>
                    </a:p>
                  </a:txBody>
                  <a:tcPr marT="45702" marB="45702"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800" b="0" i="0" u="none" strike="noStrike" cap="none" normalizeH="0" baseline="0" smtClean="0">
                          <a:ln>
                            <a:noFill/>
                          </a:ln>
                          <a:solidFill>
                            <a:schemeClr val="tx1"/>
                          </a:solidFill>
                          <a:effectLst/>
                          <a:latin typeface="Tahoma" pitchFamily="34" charset="0"/>
                        </a:rPr>
                        <a:t>0</a:t>
                      </a:r>
                    </a:p>
                  </a:txBody>
                  <a:tcPr marT="45702" marB="45702"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286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A1A0BA1B-8BE8-4BE3-97BB-224DE0C99B50}" type="slidenum">
              <a:rPr lang="en-GB" altLang="en-US" sz="1400" smtClean="0"/>
              <a:pPr>
                <a:spcBef>
                  <a:spcPct val="0"/>
                </a:spcBef>
                <a:buClrTx/>
                <a:buSzTx/>
                <a:buFontTx/>
                <a:buNone/>
              </a:pPr>
              <a:t>23</a:t>
            </a:fld>
            <a:endParaRPr lang="en-GB" altLang="en-US" sz="1400" smtClean="0"/>
          </a:p>
        </p:txBody>
      </p:sp>
      <p:sp>
        <p:nvSpPr>
          <p:cNvPr id="28677" name="Rectangle 2"/>
          <p:cNvSpPr>
            <a:spLocks noGrp="1" noChangeArrowheads="1"/>
          </p:cNvSpPr>
          <p:nvPr>
            <p:ph type="title"/>
          </p:nvPr>
        </p:nvSpPr>
        <p:spPr/>
        <p:txBody>
          <a:bodyPr/>
          <a:lstStyle/>
          <a:p>
            <a:pPr algn="ctr" eaLnBrk="1" hangingPunct="1"/>
            <a:r>
              <a:rPr lang="en-GB" altLang="en-US" smtClean="0"/>
              <a:t>Examples</a:t>
            </a:r>
            <a:endParaRPr lang="en-US" altLang="en-US" smtClean="0"/>
          </a:p>
        </p:txBody>
      </p:sp>
      <p:sp>
        <p:nvSpPr>
          <p:cNvPr id="28678" name="Rectangle 3"/>
          <p:cNvSpPr>
            <a:spLocks noGrp="1" noChangeArrowheads="1"/>
          </p:cNvSpPr>
          <p:nvPr>
            <p:ph type="body" idx="1"/>
          </p:nvPr>
        </p:nvSpPr>
        <p:spPr>
          <a:xfrm>
            <a:off x="909836" y="2924944"/>
            <a:ext cx="7772400" cy="2520106"/>
          </a:xfrm>
        </p:spPr>
        <p:txBody>
          <a:bodyPr/>
          <a:lstStyle/>
          <a:p>
            <a:pPr eaLnBrk="1" hangingPunct="1"/>
            <a:r>
              <a:rPr lang="en-GB" altLang="en-US" sz="2400" dirty="0" smtClean="0"/>
              <a:t>Convert </a:t>
            </a:r>
            <a:r>
              <a:rPr lang="en-GB" altLang="en-US" sz="2400" dirty="0" err="1" smtClean="0"/>
              <a:t>DecimalInteger</a:t>
            </a:r>
            <a:r>
              <a:rPr lang="en-GB" altLang="en-US" sz="2400" dirty="0" smtClean="0"/>
              <a:t>[13] to a binary integer</a:t>
            </a:r>
          </a:p>
          <a:p>
            <a:pPr eaLnBrk="1" hangingPunct="1"/>
            <a:endParaRPr lang="en-GB" altLang="en-US" sz="2400" dirty="0" smtClean="0"/>
          </a:p>
          <a:p>
            <a:pPr eaLnBrk="1" hangingPunct="1"/>
            <a:r>
              <a:rPr lang="en-GB" altLang="en-US" sz="2400" dirty="0" smtClean="0"/>
              <a:t>Convert BinaryInteger[10010] to a decimal integer</a:t>
            </a:r>
          </a:p>
          <a:p>
            <a:pPr eaLnBrk="1" hangingPunct="1"/>
            <a:endParaRPr lang="en-GB" altLang="en-US" sz="2400" dirty="0" smtClean="0"/>
          </a:p>
          <a:p>
            <a:pPr eaLnBrk="1" hangingPunct="1"/>
            <a:r>
              <a:rPr lang="en-GB" altLang="en-US" sz="2400" dirty="0" smtClean="0"/>
              <a:t>Add BinaryInteger[1101] to BinaryInteger[110]</a:t>
            </a:r>
            <a:endParaRPr lang="en-US" altLang="en-US"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Birkbeck College, U. London</a:t>
            </a:r>
          </a:p>
        </p:txBody>
      </p:sp>
      <p:sp>
        <p:nvSpPr>
          <p:cNvPr id="307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DCCB036F-6438-40CB-B0DC-C4B3D5BE631E}" type="slidenum">
              <a:rPr lang="en-GB" altLang="en-US" sz="1400" smtClean="0"/>
              <a:pPr>
                <a:spcBef>
                  <a:spcPct val="0"/>
                </a:spcBef>
                <a:buClrTx/>
                <a:buSzTx/>
                <a:buFontTx/>
                <a:buNone/>
              </a:pPr>
              <a:t>24</a:t>
            </a:fld>
            <a:endParaRPr lang="en-GB" altLang="en-US" sz="1400" smtClean="0"/>
          </a:p>
        </p:txBody>
      </p:sp>
      <p:sp>
        <p:nvSpPr>
          <p:cNvPr id="30725" name="Rectangle 2"/>
          <p:cNvSpPr>
            <a:spLocks noGrp="1" noChangeArrowheads="1"/>
          </p:cNvSpPr>
          <p:nvPr>
            <p:ph type="title"/>
          </p:nvPr>
        </p:nvSpPr>
        <p:spPr/>
        <p:txBody>
          <a:bodyPr/>
          <a:lstStyle/>
          <a:p>
            <a:pPr eaLnBrk="1" hangingPunct="1"/>
            <a:r>
              <a:rPr lang="en-GB" altLang="en-US" sz="4000" smtClean="0"/>
              <a:t>Multiplication of Binary Numbers</a:t>
            </a:r>
          </a:p>
        </p:txBody>
      </p:sp>
      <p:sp>
        <p:nvSpPr>
          <p:cNvPr id="30726" name="Rectangle 3"/>
          <p:cNvSpPr>
            <a:spLocks noGrp="1" noChangeArrowheads="1"/>
          </p:cNvSpPr>
          <p:nvPr>
            <p:ph type="body" idx="1"/>
          </p:nvPr>
        </p:nvSpPr>
        <p:spPr>
          <a:xfrm>
            <a:off x="894978" y="2564904"/>
            <a:ext cx="7772400" cy="3312368"/>
          </a:xfrm>
        </p:spPr>
        <p:txBody>
          <a:bodyPr/>
          <a:lstStyle/>
          <a:p>
            <a:pPr eaLnBrk="1" hangingPunct="1">
              <a:lnSpc>
                <a:spcPct val="90000"/>
              </a:lnSpc>
            </a:pPr>
            <a:r>
              <a:rPr lang="en-GB" altLang="en-US" sz="2400" dirty="0" smtClean="0"/>
              <a:t>Multiply by a power of 2: add zeros on the right, e.g.</a:t>
            </a:r>
          </a:p>
          <a:p>
            <a:pPr eaLnBrk="1" hangingPunct="1">
              <a:lnSpc>
                <a:spcPct val="90000"/>
              </a:lnSpc>
              <a:buFont typeface="Wingdings" panose="05000000000000000000" pitchFamily="2" charset="2"/>
              <a:buNone/>
            </a:pPr>
            <a:r>
              <a:rPr lang="en-GB" altLang="en-US" sz="2400" dirty="0" smtClean="0"/>
              <a:t>	1011 x 100 = 101100</a:t>
            </a:r>
          </a:p>
          <a:p>
            <a:pPr eaLnBrk="1" hangingPunct="1">
              <a:lnSpc>
                <a:spcPct val="90000"/>
              </a:lnSpc>
              <a:buFont typeface="Wingdings" panose="05000000000000000000" pitchFamily="2" charset="2"/>
              <a:buNone/>
            </a:pPr>
            <a:r>
              <a:rPr lang="en-GB" altLang="en-US" sz="2400" dirty="0" smtClean="0"/>
              <a:t>	110 x 10 = 1100</a:t>
            </a:r>
          </a:p>
          <a:p>
            <a:pPr eaLnBrk="1" hangingPunct="1">
              <a:lnSpc>
                <a:spcPct val="90000"/>
              </a:lnSpc>
              <a:buFont typeface="Wingdings" panose="05000000000000000000" pitchFamily="2" charset="2"/>
              <a:buNone/>
            </a:pPr>
            <a:endParaRPr lang="en-GB" altLang="en-US" sz="2400" dirty="0" smtClean="0"/>
          </a:p>
          <a:p>
            <a:pPr eaLnBrk="1" hangingPunct="1">
              <a:lnSpc>
                <a:spcPct val="90000"/>
              </a:lnSpc>
              <a:buSzPct val="120000"/>
              <a:buFont typeface="Wingdings" panose="05000000000000000000" pitchFamily="2" charset="2"/>
              <a:buChar char="§"/>
            </a:pPr>
            <a:r>
              <a:rPr lang="en-GB" altLang="en-US" sz="2400" dirty="0" smtClean="0"/>
              <a:t>In general, reduce to multiplication by a sum of powers of 2, e.g.</a:t>
            </a:r>
          </a:p>
          <a:p>
            <a:pPr eaLnBrk="1" hangingPunct="1">
              <a:lnSpc>
                <a:spcPct val="90000"/>
              </a:lnSpc>
              <a:buSzPct val="120000"/>
              <a:buFont typeface="Wingdings" panose="05000000000000000000" pitchFamily="2" charset="2"/>
              <a:buNone/>
            </a:pPr>
            <a:r>
              <a:rPr lang="en-GB" altLang="en-US" sz="2400" dirty="0" smtClean="0"/>
              <a:t>   1011x11 = 1011x(10+1) = 1011x10+1011x1 = 10110+1011 = 100001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Brookshear, Section 1.5</a:t>
            </a:r>
          </a:p>
        </p:txBody>
      </p:sp>
      <p:sp>
        <p:nvSpPr>
          <p:cNvPr id="327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D92C2C64-CD39-4009-9CBE-647C8BE99AC2}" type="slidenum">
              <a:rPr lang="en-GB" altLang="en-US" sz="1400" smtClean="0"/>
              <a:pPr>
                <a:spcBef>
                  <a:spcPct val="0"/>
                </a:spcBef>
                <a:buClrTx/>
                <a:buSzTx/>
                <a:buFontTx/>
                <a:buNone/>
              </a:pPr>
              <a:t>25</a:t>
            </a:fld>
            <a:endParaRPr lang="en-GB" altLang="en-US" sz="1400" smtClean="0"/>
          </a:p>
        </p:txBody>
      </p:sp>
      <p:sp>
        <p:nvSpPr>
          <p:cNvPr id="32773" name="Rectangle 2"/>
          <p:cNvSpPr>
            <a:spLocks noGrp="1" noChangeArrowheads="1"/>
          </p:cNvSpPr>
          <p:nvPr>
            <p:ph type="title"/>
          </p:nvPr>
        </p:nvSpPr>
        <p:spPr/>
        <p:txBody>
          <a:bodyPr/>
          <a:lstStyle/>
          <a:p>
            <a:pPr algn="ctr" eaLnBrk="1" hangingPunct="1"/>
            <a:r>
              <a:rPr lang="en-GB" altLang="en-US" sz="4000" smtClean="0"/>
              <a:t>Conversion to Binary</a:t>
            </a:r>
          </a:p>
        </p:txBody>
      </p:sp>
      <p:sp>
        <p:nvSpPr>
          <p:cNvPr id="32774" name="Rectangle 3"/>
          <p:cNvSpPr>
            <a:spLocks noGrp="1" noChangeArrowheads="1"/>
          </p:cNvSpPr>
          <p:nvPr>
            <p:ph type="body" idx="1"/>
          </p:nvPr>
        </p:nvSpPr>
        <p:spPr>
          <a:xfrm>
            <a:off x="609600" y="2133600"/>
            <a:ext cx="8305800" cy="3887788"/>
          </a:xfrm>
        </p:spPr>
        <p:txBody>
          <a:bodyPr/>
          <a:lstStyle/>
          <a:p>
            <a:pPr marL="609600" indent="-609600" eaLnBrk="1" hangingPunct="1">
              <a:lnSpc>
                <a:spcPct val="80000"/>
              </a:lnSpc>
              <a:buFont typeface="Wingdings" panose="05000000000000000000" pitchFamily="2" charset="2"/>
              <a:buNone/>
            </a:pPr>
            <a:r>
              <a:rPr lang="en-GB" altLang="en-US" sz="2000" dirty="0" smtClean="0"/>
              <a:t>Input: non-negative integer m</a:t>
            </a:r>
          </a:p>
          <a:p>
            <a:pPr marL="609600" indent="-609600" eaLnBrk="1" hangingPunct="1">
              <a:lnSpc>
                <a:spcPct val="80000"/>
              </a:lnSpc>
              <a:buFont typeface="Wingdings" panose="05000000000000000000" pitchFamily="2" charset="2"/>
              <a:buNone/>
            </a:pPr>
            <a:r>
              <a:rPr lang="en-GB" altLang="en-US" sz="2000" dirty="0" smtClean="0"/>
              <a:t>Output: bit string b such that m= </a:t>
            </a:r>
            <a:r>
              <a:rPr lang="en-GB" altLang="en-US" sz="2000" dirty="0" err="1" smtClean="0"/>
              <a:t>BinaryInteger</a:t>
            </a:r>
            <a:r>
              <a:rPr lang="en-GB" altLang="en-US" sz="2000" dirty="0" smtClean="0"/>
              <a:t>[b]</a:t>
            </a:r>
          </a:p>
          <a:p>
            <a:pPr marL="609600" indent="-609600" eaLnBrk="1" hangingPunct="1">
              <a:lnSpc>
                <a:spcPct val="80000"/>
              </a:lnSpc>
              <a:buFont typeface="Wingdings" panose="05000000000000000000" pitchFamily="2" charset="2"/>
              <a:buNone/>
            </a:pPr>
            <a:endParaRPr lang="en-GB" altLang="en-US" sz="2000" dirty="0" smtClean="0"/>
          </a:p>
          <a:p>
            <a:pPr marL="609600" indent="-609600" eaLnBrk="1" hangingPunct="1">
              <a:lnSpc>
                <a:spcPct val="80000"/>
              </a:lnSpc>
              <a:buSzTx/>
              <a:buFont typeface="Wingdings" panose="05000000000000000000" pitchFamily="2" charset="2"/>
              <a:buAutoNum type="arabicPeriod"/>
            </a:pPr>
            <a:r>
              <a:rPr lang="en-GB" altLang="en-US" sz="2000" dirty="0" smtClean="0"/>
              <a:t>If(m==0, Output {0}; Halt</a:t>
            </a:r>
            <a:r>
              <a:rPr lang="en-GB" altLang="en-US" sz="2000" dirty="0"/>
              <a:t>)</a:t>
            </a:r>
            <a:endParaRPr lang="en-GB" altLang="en-US" sz="2000" dirty="0" smtClean="0"/>
          </a:p>
          <a:p>
            <a:pPr marL="609600" indent="-609600" eaLnBrk="1" hangingPunct="1">
              <a:lnSpc>
                <a:spcPct val="80000"/>
              </a:lnSpc>
              <a:buSzTx/>
              <a:buFont typeface="Wingdings" panose="05000000000000000000" pitchFamily="2" charset="2"/>
              <a:buAutoNum type="arabicPeriod"/>
            </a:pPr>
            <a:r>
              <a:rPr lang="en-GB" altLang="en-US" sz="2000" dirty="0" smtClean="0"/>
              <a:t>b = {}        /* empty bit string */</a:t>
            </a:r>
          </a:p>
          <a:p>
            <a:pPr marL="609600" indent="-609600" eaLnBrk="1" hangingPunct="1">
              <a:lnSpc>
                <a:spcPct val="80000"/>
              </a:lnSpc>
              <a:buSzTx/>
              <a:buFont typeface="Wingdings" panose="05000000000000000000" pitchFamily="2" charset="2"/>
              <a:buAutoNum type="arabicPeriod"/>
            </a:pPr>
            <a:r>
              <a:rPr lang="en-GB" altLang="en-US" sz="2000" dirty="0" smtClean="0"/>
              <a:t>While(m&gt;0)</a:t>
            </a:r>
          </a:p>
          <a:p>
            <a:pPr marL="609600" indent="-609600" eaLnBrk="1" hangingPunct="1">
              <a:lnSpc>
                <a:spcPct val="80000"/>
              </a:lnSpc>
              <a:buSzTx/>
              <a:buFont typeface="Wingdings" panose="05000000000000000000" pitchFamily="2" charset="2"/>
              <a:buAutoNum type="arabicPeriod"/>
            </a:pPr>
            <a:r>
              <a:rPr lang="en-GB" altLang="en-US" sz="2000" dirty="0" smtClean="0"/>
              <a:t>    Divide m by 2, to give quotient q, remainder r</a:t>
            </a:r>
          </a:p>
          <a:p>
            <a:pPr marL="609600" indent="-609600" eaLnBrk="1" hangingPunct="1">
              <a:lnSpc>
                <a:spcPct val="80000"/>
              </a:lnSpc>
              <a:buSzTx/>
              <a:buFont typeface="Wingdings" panose="05000000000000000000" pitchFamily="2" charset="2"/>
              <a:buAutoNum type="arabicPeriod"/>
            </a:pPr>
            <a:r>
              <a:rPr lang="en-GB" altLang="en-US" sz="2000" dirty="0" smtClean="0"/>
              <a:t>    m = q</a:t>
            </a:r>
          </a:p>
          <a:p>
            <a:pPr marL="609600" indent="-609600" eaLnBrk="1" hangingPunct="1">
              <a:lnSpc>
                <a:spcPct val="80000"/>
              </a:lnSpc>
              <a:buSzTx/>
              <a:buFont typeface="Wingdings" panose="05000000000000000000" pitchFamily="2" charset="2"/>
              <a:buAutoNum type="arabicPeriod"/>
            </a:pPr>
            <a:r>
              <a:rPr lang="en-GB" altLang="en-US" sz="2000" dirty="0" smtClean="0"/>
              <a:t>    b = </a:t>
            </a:r>
            <a:r>
              <a:rPr lang="en-GB" altLang="en-US" sz="2000" dirty="0"/>
              <a:t>A</a:t>
            </a:r>
            <a:r>
              <a:rPr lang="en-GB" altLang="en-US" sz="2000" dirty="0" smtClean="0"/>
              <a:t>ttach r on the left hand side of b</a:t>
            </a:r>
          </a:p>
          <a:p>
            <a:pPr marL="609600" indent="-609600" eaLnBrk="1" hangingPunct="1">
              <a:lnSpc>
                <a:spcPct val="80000"/>
              </a:lnSpc>
              <a:buSzTx/>
              <a:buFont typeface="Wingdings" panose="05000000000000000000" pitchFamily="2" charset="2"/>
              <a:buAutoNum type="arabicPeriod"/>
            </a:pPr>
            <a:r>
              <a:rPr lang="en-GB" altLang="en-US" sz="2000" dirty="0" err="1" smtClean="0"/>
              <a:t>EndWhile</a:t>
            </a:r>
            <a:endParaRPr lang="en-GB" altLang="en-US" sz="2000" dirty="0" smtClean="0"/>
          </a:p>
          <a:p>
            <a:pPr marL="609600" indent="-609600" eaLnBrk="1" hangingPunct="1">
              <a:lnSpc>
                <a:spcPct val="80000"/>
              </a:lnSpc>
              <a:buSzTx/>
              <a:buFont typeface="Wingdings" panose="05000000000000000000" pitchFamily="2" charset="2"/>
              <a:buAutoNum type="arabicPeriod"/>
            </a:pPr>
            <a:r>
              <a:rPr lang="en-GB" altLang="en-US" sz="2000" dirty="0" smtClean="0"/>
              <a:t>Output b</a:t>
            </a:r>
          </a:p>
          <a:p>
            <a:pPr marL="609600" indent="-609600" eaLnBrk="1" hangingPunct="1">
              <a:lnSpc>
                <a:spcPct val="80000"/>
              </a:lnSpc>
              <a:buSzTx/>
              <a:buFont typeface="Wingdings" panose="05000000000000000000" pitchFamily="2" charset="2"/>
              <a:buAutoNum type="arabicPeriod"/>
            </a:pPr>
            <a:r>
              <a:rPr lang="en-GB" altLang="en-US" sz="2000" dirty="0" smtClean="0"/>
              <a:t>Halt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Brookshear, Section 1.5</a:t>
            </a:r>
          </a:p>
        </p:txBody>
      </p:sp>
      <p:sp>
        <p:nvSpPr>
          <p:cNvPr id="348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84653BBF-695E-4F10-B144-15D232F81DA2}" type="slidenum">
              <a:rPr lang="en-GB" altLang="en-US" sz="1400" smtClean="0"/>
              <a:pPr>
                <a:spcBef>
                  <a:spcPct val="0"/>
                </a:spcBef>
                <a:buClrTx/>
                <a:buSzTx/>
                <a:buFontTx/>
                <a:buNone/>
              </a:pPr>
              <a:t>26</a:t>
            </a:fld>
            <a:endParaRPr lang="en-GB" altLang="en-US" sz="1400" smtClean="0"/>
          </a:p>
        </p:txBody>
      </p:sp>
      <p:sp>
        <p:nvSpPr>
          <p:cNvPr id="34821" name="Rectangle 2"/>
          <p:cNvSpPr>
            <a:spLocks noGrp="1" noChangeArrowheads="1"/>
          </p:cNvSpPr>
          <p:nvPr>
            <p:ph type="title"/>
          </p:nvPr>
        </p:nvSpPr>
        <p:spPr/>
        <p:txBody>
          <a:bodyPr/>
          <a:lstStyle/>
          <a:p>
            <a:pPr algn="ctr" eaLnBrk="1" hangingPunct="1"/>
            <a:r>
              <a:rPr lang="en-GB" altLang="en-US" sz="3600" smtClean="0"/>
              <a:t>Conversion from Binary to Decimal</a:t>
            </a:r>
          </a:p>
        </p:txBody>
      </p:sp>
      <p:sp>
        <p:nvSpPr>
          <p:cNvPr id="34822" name="Rectangle 3"/>
          <p:cNvSpPr>
            <a:spLocks noGrp="1" noChangeArrowheads="1"/>
          </p:cNvSpPr>
          <p:nvPr>
            <p:ph type="body" idx="1"/>
          </p:nvPr>
        </p:nvSpPr>
        <p:spPr>
          <a:xfrm>
            <a:off x="732631" y="2466975"/>
            <a:ext cx="8135937" cy="3410297"/>
          </a:xfrm>
        </p:spPr>
        <p:txBody>
          <a:bodyPr/>
          <a:lstStyle/>
          <a:p>
            <a:pPr marL="609600" indent="-609600" eaLnBrk="1" hangingPunct="1">
              <a:lnSpc>
                <a:spcPct val="90000"/>
              </a:lnSpc>
              <a:buFont typeface="Wingdings" panose="05000000000000000000" pitchFamily="2" charset="2"/>
              <a:buNone/>
            </a:pPr>
            <a:r>
              <a:rPr lang="en-GB" altLang="en-US" sz="2000" dirty="0" smtClean="0"/>
              <a:t>Input: non-empty bit string b</a:t>
            </a:r>
          </a:p>
          <a:p>
            <a:pPr marL="609600" indent="-609600" eaLnBrk="1" hangingPunct="1">
              <a:lnSpc>
                <a:spcPct val="90000"/>
              </a:lnSpc>
              <a:buFont typeface="Wingdings" panose="05000000000000000000" pitchFamily="2" charset="2"/>
              <a:buNone/>
            </a:pPr>
            <a:r>
              <a:rPr lang="en-GB" altLang="en-US" sz="2000" dirty="0" smtClean="0"/>
              <a:t>Output: decimal integer m such that m = </a:t>
            </a:r>
            <a:r>
              <a:rPr lang="en-GB" altLang="en-US" sz="2000" dirty="0" err="1" smtClean="0"/>
              <a:t>BinaryInteger</a:t>
            </a:r>
            <a:r>
              <a:rPr lang="en-GB" altLang="en-US" sz="2000" dirty="0" smtClean="0"/>
              <a:t>[b]</a:t>
            </a:r>
          </a:p>
          <a:p>
            <a:pPr marL="609600" indent="-609600" eaLnBrk="1" hangingPunct="1">
              <a:lnSpc>
                <a:spcPct val="90000"/>
              </a:lnSpc>
              <a:buSzTx/>
              <a:buFont typeface="Wingdings" panose="05000000000000000000" pitchFamily="2" charset="2"/>
              <a:buAutoNum type="arabicPeriod"/>
            </a:pPr>
            <a:r>
              <a:rPr lang="en-GB" altLang="en-US" sz="2000" dirty="0" smtClean="0"/>
              <a:t>m = </a:t>
            </a:r>
            <a:r>
              <a:rPr lang="en-GB" altLang="en-US" sz="2000" dirty="0" smtClean="0"/>
              <a:t>0</a:t>
            </a:r>
            <a:endParaRPr lang="en-GB" altLang="en-US" sz="2000" dirty="0" smtClean="0"/>
          </a:p>
          <a:p>
            <a:pPr marL="609600" indent="-609600" eaLnBrk="1" hangingPunct="1">
              <a:lnSpc>
                <a:spcPct val="90000"/>
              </a:lnSpc>
              <a:buSzTx/>
              <a:buFont typeface="Wingdings" panose="05000000000000000000" pitchFamily="2" charset="2"/>
              <a:buAutoNum type="arabicPeriod"/>
            </a:pPr>
            <a:r>
              <a:rPr lang="en-GB" altLang="en-US" sz="2000" dirty="0" smtClean="0"/>
              <a:t>While (b is not empty)</a:t>
            </a:r>
          </a:p>
          <a:p>
            <a:pPr marL="609600" indent="-609600" eaLnBrk="1" hangingPunct="1">
              <a:lnSpc>
                <a:spcPct val="90000"/>
              </a:lnSpc>
              <a:buSzTx/>
              <a:buFont typeface="Wingdings" panose="05000000000000000000" pitchFamily="2" charset="2"/>
              <a:buAutoNum type="arabicPeriod"/>
            </a:pPr>
            <a:r>
              <a:rPr lang="en-GB" altLang="en-US" sz="2000" dirty="0" smtClean="0"/>
              <a:t>    r = left most bit of b</a:t>
            </a:r>
          </a:p>
          <a:p>
            <a:pPr marL="609600" indent="-609600" eaLnBrk="1" hangingPunct="1">
              <a:lnSpc>
                <a:spcPct val="90000"/>
              </a:lnSpc>
              <a:buSzTx/>
              <a:buFont typeface="Wingdings" panose="05000000000000000000" pitchFamily="2" charset="2"/>
              <a:buAutoNum type="arabicPeriod"/>
            </a:pPr>
            <a:r>
              <a:rPr lang="en-GB" altLang="en-US" sz="2000" dirty="0" smtClean="0"/>
              <a:t>    m = </a:t>
            </a:r>
            <a:r>
              <a:rPr lang="en-GB" altLang="en-US" sz="2000" dirty="0" err="1" smtClean="0"/>
              <a:t>m+r</a:t>
            </a:r>
            <a:r>
              <a:rPr lang="en-GB" altLang="en-US" sz="2000" dirty="0" smtClean="0"/>
              <a:t> 2</a:t>
            </a:r>
            <a:r>
              <a:rPr lang="en-GB" altLang="en-US" sz="2000" baseline="30000" dirty="0" smtClean="0"/>
              <a:t>Length[b]-1</a:t>
            </a:r>
            <a:endParaRPr lang="en-GB" altLang="en-US" sz="2000" dirty="0" smtClean="0"/>
          </a:p>
          <a:p>
            <a:pPr marL="609600" indent="-609600" eaLnBrk="1" hangingPunct="1">
              <a:lnSpc>
                <a:spcPct val="90000"/>
              </a:lnSpc>
              <a:buSzTx/>
              <a:buFont typeface="Wingdings" panose="05000000000000000000" pitchFamily="2" charset="2"/>
              <a:buAutoNum type="arabicPeriod"/>
            </a:pPr>
            <a:r>
              <a:rPr lang="en-GB" altLang="en-US" sz="2000" dirty="0" smtClean="0"/>
              <a:t>    b = b with left most bit </a:t>
            </a:r>
            <a:r>
              <a:rPr lang="en-GB" altLang="en-US" sz="2000" dirty="0" smtClean="0"/>
              <a:t>deleted</a:t>
            </a:r>
            <a:endParaRPr lang="en-GB" altLang="en-US" sz="2000" dirty="0" smtClean="0"/>
          </a:p>
          <a:p>
            <a:pPr marL="609600" indent="-609600" eaLnBrk="1" hangingPunct="1">
              <a:lnSpc>
                <a:spcPct val="90000"/>
              </a:lnSpc>
              <a:buSzTx/>
              <a:buFont typeface="Wingdings" panose="05000000000000000000" pitchFamily="2" charset="2"/>
              <a:buAutoNum type="arabicPeriod"/>
            </a:pPr>
            <a:r>
              <a:rPr lang="en-GB" altLang="en-US" sz="2000" dirty="0" err="1" smtClean="0"/>
              <a:t>EndWhile</a:t>
            </a:r>
            <a:endParaRPr lang="en-GB" altLang="en-US" sz="2000" dirty="0" smtClean="0"/>
          </a:p>
          <a:p>
            <a:pPr marL="609600" indent="-609600" eaLnBrk="1" hangingPunct="1">
              <a:lnSpc>
                <a:spcPct val="90000"/>
              </a:lnSpc>
              <a:buSzTx/>
              <a:buFont typeface="Wingdings" panose="05000000000000000000" pitchFamily="2" charset="2"/>
              <a:buAutoNum type="arabicPeriod"/>
            </a:pPr>
            <a:r>
              <a:rPr lang="en-GB" altLang="en-US" sz="2000" dirty="0" smtClean="0"/>
              <a:t>Output </a:t>
            </a:r>
            <a:r>
              <a:rPr lang="en-GB" altLang="en-US" sz="2000" dirty="0" smtClean="0"/>
              <a:t>m</a:t>
            </a:r>
            <a:endParaRPr lang="en-GB" altLang="en-US" sz="2000" dirty="0" smtClean="0"/>
          </a:p>
          <a:p>
            <a:pPr marL="609600" indent="-609600" eaLnBrk="1" hangingPunct="1">
              <a:lnSpc>
                <a:spcPct val="90000"/>
              </a:lnSpc>
              <a:buSzTx/>
              <a:buFont typeface="Wingdings" panose="05000000000000000000" pitchFamily="2" charset="2"/>
              <a:buAutoNum type="arabicPeriod"/>
            </a:pPr>
            <a:r>
              <a:rPr lang="en-GB" altLang="en-US" sz="2000" dirty="0" smtClean="0"/>
              <a:t>Halt</a:t>
            </a:r>
            <a:endParaRPr lang="en-GB" altLang="en-US" sz="2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smtClean="0"/>
              <a:t>Brookshear, Section 1.1</a:t>
            </a:r>
          </a:p>
        </p:txBody>
      </p:sp>
      <p:sp>
        <p:nvSpPr>
          <p:cNvPr id="368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9BA7BF0F-2A3F-4226-90B7-DB1C6C3C9ACE}" type="slidenum">
              <a:rPr lang="en-GB" altLang="en-US" sz="1400" smtClean="0"/>
              <a:pPr>
                <a:spcBef>
                  <a:spcPct val="0"/>
                </a:spcBef>
                <a:buClrTx/>
                <a:buSzTx/>
                <a:buFontTx/>
                <a:buNone/>
              </a:pPr>
              <a:t>27</a:t>
            </a:fld>
            <a:endParaRPr lang="en-GB" altLang="en-US" sz="1400" smtClean="0"/>
          </a:p>
        </p:txBody>
      </p:sp>
      <p:sp>
        <p:nvSpPr>
          <p:cNvPr id="36869" name="Rectangle 2"/>
          <p:cNvSpPr>
            <a:spLocks noGrp="1" noChangeArrowheads="1"/>
          </p:cNvSpPr>
          <p:nvPr>
            <p:ph type="title"/>
          </p:nvPr>
        </p:nvSpPr>
        <p:spPr/>
        <p:txBody>
          <a:bodyPr/>
          <a:lstStyle/>
          <a:p>
            <a:pPr algn="ctr" eaLnBrk="1" hangingPunct="1"/>
            <a:r>
              <a:rPr lang="en-GB" altLang="en-US" smtClean="0"/>
              <a:t>Hexadecimal Representation</a:t>
            </a:r>
          </a:p>
        </p:txBody>
      </p:sp>
      <p:sp>
        <p:nvSpPr>
          <p:cNvPr id="36870" name="Rectangle 3"/>
          <p:cNvSpPr>
            <a:spLocks noGrp="1" noChangeArrowheads="1"/>
          </p:cNvSpPr>
          <p:nvPr>
            <p:ph type="body" idx="1"/>
          </p:nvPr>
        </p:nvSpPr>
        <p:spPr>
          <a:xfrm>
            <a:off x="1116013" y="2205038"/>
            <a:ext cx="7772400" cy="4114800"/>
          </a:xfrm>
        </p:spPr>
        <p:txBody>
          <a:bodyPr/>
          <a:lstStyle/>
          <a:p>
            <a:pPr eaLnBrk="1" hangingPunct="1"/>
            <a:r>
              <a:rPr lang="en-GB" altLang="en-US" sz="2400" smtClean="0"/>
              <a:t>0000=0, 0001=1, 0010=2, 0011=3, 0100=4, 0101=5, 0110=6, 0111=7, 1000=8, 1001=9, 1010=A, 1011=B, 1100=C, 1101=D, 1110=E, 1111=F</a:t>
            </a:r>
          </a:p>
          <a:p>
            <a:pPr eaLnBrk="1" hangingPunct="1"/>
            <a:r>
              <a:rPr lang="en-GB" altLang="en-US" sz="2400" smtClean="0"/>
              <a:t>Example</a:t>
            </a:r>
          </a:p>
          <a:p>
            <a:pPr eaLnBrk="1" hangingPunct="1">
              <a:buFont typeface="Wingdings" panose="05000000000000000000" pitchFamily="2" charset="2"/>
              <a:buNone/>
            </a:pPr>
            <a:r>
              <a:rPr lang="en-GB" altLang="en-US" sz="2400" smtClean="0"/>
              <a:t>	BinaryInteger[10101011011010110100] =</a:t>
            </a:r>
          </a:p>
        </p:txBody>
      </p:sp>
      <p:graphicFrame>
        <p:nvGraphicFramePr>
          <p:cNvPr id="171059" name="Group 51"/>
          <p:cNvGraphicFramePr>
            <a:graphicFrameLocks noGrp="1"/>
          </p:cNvGraphicFramePr>
          <p:nvPr/>
        </p:nvGraphicFramePr>
        <p:xfrm>
          <a:off x="2987675" y="4868863"/>
          <a:ext cx="4535488" cy="457200"/>
        </p:xfrm>
        <a:graphic>
          <a:graphicData uri="http://schemas.openxmlformats.org/drawingml/2006/table">
            <a:tbl>
              <a:tblPr/>
              <a:tblGrid>
                <a:gridCol w="936625">
                  <a:extLst>
                    <a:ext uri="{9D8B030D-6E8A-4147-A177-3AD203B41FA5}">
                      <a16:colId xmlns:a16="http://schemas.microsoft.com/office/drawing/2014/main" val="20000"/>
                    </a:ext>
                  </a:extLst>
                </a:gridCol>
                <a:gridCol w="863600">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935038">
                  <a:extLst>
                    <a:ext uri="{9D8B030D-6E8A-4147-A177-3AD203B41FA5}">
                      <a16:colId xmlns:a16="http://schemas.microsoft.com/office/drawing/2014/main" val="20004"/>
                    </a:ext>
                  </a:extLst>
                </a:gridCol>
              </a:tblGrid>
              <a:tr h="3603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400" b="0" i="0" u="none" strike="noStrike" cap="none" normalizeH="0" baseline="0" smtClean="0">
                          <a:ln>
                            <a:noFill/>
                          </a:ln>
                          <a:solidFill>
                            <a:schemeClr val="tx1"/>
                          </a:solidFill>
                          <a:effectLst/>
                          <a:latin typeface="Tahoma" pitchFamily="34" charset="0"/>
                        </a:rPr>
                        <a:t>1010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400" b="0" i="0" u="none" strike="noStrike" cap="none" normalizeH="0" baseline="0" smtClean="0">
                          <a:ln>
                            <a:noFill/>
                          </a:ln>
                          <a:solidFill>
                            <a:schemeClr val="tx1"/>
                          </a:solidFill>
                          <a:effectLst/>
                          <a:latin typeface="Tahoma" pitchFamily="34" charset="0"/>
                        </a:rPr>
                        <a:t>1011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400" b="0" i="0" u="none" strike="noStrike" cap="none" normalizeH="0" baseline="0" smtClean="0">
                          <a:ln>
                            <a:noFill/>
                          </a:ln>
                          <a:solidFill>
                            <a:schemeClr val="tx1"/>
                          </a:solidFill>
                          <a:effectLst/>
                          <a:latin typeface="Tahoma" pitchFamily="34" charset="0"/>
                        </a:rPr>
                        <a:t>0110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400" b="0" i="0" u="none" strike="noStrike" cap="none" normalizeH="0" baseline="0" smtClean="0">
                          <a:ln>
                            <a:noFill/>
                          </a:ln>
                          <a:solidFill>
                            <a:schemeClr val="tx1"/>
                          </a:solidFill>
                          <a:effectLst/>
                          <a:latin typeface="Tahoma" pitchFamily="34" charset="0"/>
                        </a:rPr>
                        <a:t>1011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GB" sz="2400" b="0" i="0" u="none" strike="noStrike" cap="none" normalizeH="0" baseline="0" smtClean="0">
                          <a:ln>
                            <a:noFill/>
                          </a:ln>
                          <a:solidFill>
                            <a:schemeClr val="tx1"/>
                          </a:solidFill>
                          <a:effectLst/>
                          <a:latin typeface="Tahoma" pitchFamily="34" charset="0"/>
                        </a:rPr>
                        <a:t>0100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6885" name="Text Box 36"/>
          <p:cNvSpPr txBox="1">
            <a:spLocks noChangeArrowheads="1"/>
          </p:cNvSpPr>
          <p:nvPr/>
        </p:nvSpPr>
        <p:spPr bwMode="auto">
          <a:xfrm>
            <a:off x="2195513" y="5516563"/>
            <a:ext cx="429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 HexadecimalInteger[AB6B4]</a:t>
            </a:r>
          </a:p>
        </p:txBody>
      </p:sp>
      <p:sp>
        <p:nvSpPr>
          <p:cNvPr id="36886" name="Text Box 52"/>
          <p:cNvSpPr txBox="1">
            <a:spLocks noChangeArrowheads="1"/>
          </p:cNvSpPr>
          <p:nvPr/>
        </p:nvSpPr>
        <p:spPr bwMode="auto">
          <a:xfrm>
            <a:off x="755650" y="4868863"/>
            <a:ext cx="2127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dirty="0"/>
              <a:t>BinaryInteger[</a:t>
            </a:r>
            <a:endParaRPr lang="en-US" altLang="en-US" sz="2400" dirty="0"/>
          </a:p>
        </p:txBody>
      </p:sp>
      <p:sp>
        <p:nvSpPr>
          <p:cNvPr id="36887" name="Text Box 53"/>
          <p:cNvSpPr txBox="1">
            <a:spLocks noChangeArrowheads="1"/>
          </p:cNvSpPr>
          <p:nvPr/>
        </p:nvSpPr>
        <p:spPr bwMode="auto">
          <a:xfrm>
            <a:off x="7596188" y="4868863"/>
            <a:ext cx="301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400"/>
              <a:t>]</a:t>
            </a:r>
            <a:endParaRPr lang="en-US" alt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Hexadecimal Addition</a:t>
            </a:r>
            <a:endParaRPr lang="en-GB" dirty="0"/>
          </a:p>
        </p:txBody>
      </p:sp>
      <p:sp>
        <p:nvSpPr>
          <p:cNvPr id="5" name="Footer Placeholder 4"/>
          <p:cNvSpPr>
            <a:spLocks noGrp="1"/>
          </p:cNvSpPr>
          <p:nvPr>
            <p:ph type="ftr" sz="quarter" idx="11"/>
          </p:nvPr>
        </p:nvSpPr>
        <p:spPr/>
        <p:txBody>
          <a:bodyPr/>
          <a:lstStyle/>
          <a:p>
            <a:pPr>
              <a:defRPr/>
            </a:pPr>
            <a:r>
              <a:rPr lang="en-GB" dirty="0" smtClean="0"/>
              <a:t>Birkbeck College, U. London</a:t>
            </a:r>
            <a:endParaRPr lang="en-GB" dirty="0"/>
          </a:p>
        </p:txBody>
      </p:sp>
      <p:sp>
        <p:nvSpPr>
          <p:cNvPr id="6" name="Slide Number Placeholder 5"/>
          <p:cNvSpPr>
            <a:spLocks noGrp="1"/>
          </p:cNvSpPr>
          <p:nvPr>
            <p:ph type="sldNum" sz="quarter" idx="12"/>
          </p:nvPr>
        </p:nvSpPr>
        <p:spPr/>
        <p:txBody>
          <a:bodyPr/>
          <a:lstStyle/>
          <a:p>
            <a:pPr>
              <a:defRPr/>
            </a:pPr>
            <a:fld id="{B93B7853-375D-4DB3-846C-BDE569BB209F}" type="slidenum">
              <a:rPr lang="en-GB" altLang="en-US" smtClean="0"/>
              <a:pPr>
                <a:defRPr/>
              </a:pPr>
              <a:t>28</a:t>
            </a:fld>
            <a:endParaRPr lang="en-GB" altLang="en-US"/>
          </a:p>
        </p:txBody>
      </p:sp>
      <mc:AlternateContent xmlns:mc="http://schemas.openxmlformats.org/markup-compatibility/2006" xmlns:a14="http://schemas.microsoft.com/office/drawing/2010/main">
        <mc:Choice Requires="a14">
          <p:sp>
            <p:nvSpPr>
              <p:cNvPr id="7" name="TextBox 6"/>
              <p:cNvSpPr txBox="1"/>
              <p:nvPr/>
            </p:nvSpPr>
            <p:spPr>
              <a:xfrm>
                <a:off x="884174" y="2954797"/>
                <a:ext cx="4713983" cy="1477328"/>
              </a:xfrm>
              <a:prstGeom prst="rect">
                <a:avLst/>
              </a:prstGeom>
              <a:noFill/>
            </p:spPr>
            <p:txBody>
              <a:bodyPr wrap="none" lIns="0" tIns="0" rIns="0" bIns="0" rtlCol="0">
                <a:spAutoFit/>
              </a:bodyPr>
              <a:lstStyle/>
              <a:p>
                <a:r>
                  <a:rPr lang="en-GB" dirty="0"/>
                  <a:t> </a:t>
                </a:r>
                <a14:m>
                  <m:oMath xmlns:m="http://schemas.openxmlformats.org/officeDocument/2006/math">
                    <m:r>
                      <a:rPr lang="en-GB" b="0" i="1" smtClean="0">
                        <a:latin typeface="Cambria Math" panose="02040503050406030204" pitchFamily="18" charset="0"/>
                      </a:rPr>
                      <m:t>87+</m:t>
                    </m:r>
                    <m:r>
                      <a:rPr lang="en-GB" b="0" i="1" smtClean="0">
                        <a:latin typeface="Cambria Math" panose="02040503050406030204" pitchFamily="18" charset="0"/>
                      </a:rPr>
                      <m:t>𝐷</m:t>
                    </m:r>
                    <m:r>
                      <a:rPr lang="en-GB" b="0" i="1" smtClean="0">
                        <a:latin typeface="Cambria Math" panose="02040503050406030204" pitchFamily="18" charset="0"/>
                      </a:rPr>
                      <m:t>=</m:t>
                    </m:r>
                    <m:d>
                      <m:dPr>
                        <m:ctrlPr>
                          <a:rPr lang="en-GB" b="0" i="1" smtClean="0">
                            <a:latin typeface="Cambria Math" panose="02040503050406030204" pitchFamily="18" charset="0"/>
                          </a:rPr>
                        </m:ctrlPr>
                      </m:dPr>
                      <m:e>
                        <m:r>
                          <a:rPr lang="en-GB" b="0" i="1" smtClean="0">
                            <a:latin typeface="Cambria Math" panose="02040503050406030204" pitchFamily="18" charset="0"/>
                          </a:rPr>
                          <m:t>8</m:t>
                        </m:r>
                        <m:r>
                          <a:rPr lang="en-GB" b="0" i="1" smtClean="0">
                            <a:latin typeface="Cambria Math" panose="02040503050406030204" pitchFamily="18" charset="0"/>
                            <a:ea typeface="Cambria Math" panose="02040503050406030204" pitchFamily="18" charset="0"/>
                          </a:rPr>
                          <m:t>×</m:t>
                        </m:r>
                        <m:r>
                          <m:rPr>
                            <m:sty m:val="p"/>
                          </m:rPr>
                          <a:rPr lang="en-GB" b="0" i="0" smtClean="0">
                            <a:latin typeface="Cambria Math" panose="02040503050406030204" pitchFamily="18" charset="0"/>
                            <a:ea typeface="Cambria Math" panose="02040503050406030204" pitchFamily="18" charset="0"/>
                          </a:rPr>
                          <m:t>sixteen</m:t>
                        </m:r>
                      </m:e>
                    </m:d>
                    <m:r>
                      <a:rPr lang="en-GB" b="0" i="1" smtClean="0">
                        <a:latin typeface="Cambria Math" panose="02040503050406030204" pitchFamily="18" charset="0"/>
                      </a:rPr>
                      <m:t>+7+</m:t>
                    </m:r>
                    <m:r>
                      <a:rPr lang="en-GB" b="0" i="1" smtClean="0">
                        <a:latin typeface="Cambria Math" panose="02040503050406030204" pitchFamily="18" charset="0"/>
                      </a:rPr>
                      <m:t>𝐷</m:t>
                    </m:r>
                  </m:oMath>
                </a14:m>
                <a:endParaRPr lang="en-GB" b="0" dirty="0" smtClean="0"/>
              </a:p>
              <a:p>
                <a:r>
                  <a:rPr lang="en-GB" dirty="0" smtClean="0"/>
                  <a:t>=</a:t>
                </a:r>
                <a14:m>
                  <m:oMath xmlns:m="http://schemas.openxmlformats.org/officeDocument/2006/math">
                    <m:d>
                      <m:dPr>
                        <m:ctrlPr>
                          <a:rPr lang="en-GB" i="1" smtClean="0">
                            <a:latin typeface="Cambria Math" panose="02040503050406030204" pitchFamily="18" charset="0"/>
                          </a:rPr>
                        </m:ctrlPr>
                      </m:dPr>
                      <m:e>
                        <m:r>
                          <a:rPr lang="en-GB" b="0" i="1" smtClean="0">
                            <a:latin typeface="Cambria Math" panose="02040503050406030204" pitchFamily="18" charset="0"/>
                          </a:rPr>
                          <m:t>8</m:t>
                        </m:r>
                        <m:r>
                          <a:rPr lang="en-GB" b="0" i="1" smtClean="0">
                            <a:latin typeface="Cambria Math" panose="02040503050406030204" pitchFamily="18" charset="0"/>
                            <a:ea typeface="Cambria Math" panose="02040503050406030204" pitchFamily="18" charset="0"/>
                          </a:rPr>
                          <m:t>×</m:t>
                        </m:r>
                        <m:r>
                          <m:rPr>
                            <m:sty m:val="p"/>
                          </m:rPr>
                          <a:rPr lang="en-GB" b="0" i="0" smtClean="0">
                            <a:latin typeface="Cambria Math" panose="02040503050406030204" pitchFamily="18" charset="0"/>
                            <a:ea typeface="Cambria Math" panose="02040503050406030204" pitchFamily="18" charset="0"/>
                          </a:rPr>
                          <m:t>sixteen</m:t>
                        </m:r>
                      </m:e>
                    </m:d>
                    <m:r>
                      <a:rPr lang="en-GB" b="0" i="1" smtClean="0">
                        <a:latin typeface="Cambria Math" panose="02040503050406030204" pitchFamily="18" charset="0"/>
                      </a:rPr>
                      <m:t>+</m:t>
                    </m:r>
                    <m:d>
                      <m:dPr>
                        <m:ctrlPr>
                          <a:rPr lang="en-GB" b="0" i="1" smtClean="0">
                            <a:latin typeface="Cambria Math" panose="02040503050406030204" pitchFamily="18" charset="0"/>
                          </a:rPr>
                        </m:ctrlPr>
                      </m:dPr>
                      <m:e>
                        <m:r>
                          <a:rPr lang="en-GB" b="0" i="1" smtClean="0">
                            <a:latin typeface="Cambria Math" panose="02040503050406030204" pitchFamily="18" charset="0"/>
                          </a:rPr>
                          <m:t>1</m:t>
                        </m:r>
                        <m:r>
                          <a:rPr lang="en-GB" b="0" i="1" smtClean="0">
                            <a:latin typeface="Cambria Math" panose="02040503050406030204" pitchFamily="18" charset="0"/>
                            <a:ea typeface="Cambria Math" panose="02040503050406030204" pitchFamily="18" charset="0"/>
                          </a:rPr>
                          <m:t>×</m:t>
                        </m:r>
                        <m:r>
                          <m:rPr>
                            <m:sty m:val="p"/>
                          </m:rPr>
                          <a:rPr lang="en-GB" b="0" i="0" smtClean="0">
                            <a:latin typeface="Cambria Math" panose="02040503050406030204" pitchFamily="18" charset="0"/>
                            <a:ea typeface="Cambria Math" panose="02040503050406030204" pitchFamily="18" charset="0"/>
                          </a:rPr>
                          <m:t>sixteen</m:t>
                        </m:r>
                      </m:e>
                    </m:d>
                    <m:r>
                      <a:rPr lang="en-GB" b="0" i="1" smtClean="0">
                        <a:latin typeface="Cambria Math" panose="02040503050406030204" pitchFamily="18" charset="0"/>
                      </a:rPr>
                      <m:t>+4</m:t>
                    </m:r>
                  </m:oMath>
                </a14:m>
                <a:endParaRPr lang="en-GB" b="0" dirty="0" smtClean="0"/>
              </a:p>
              <a:p>
                <a:r>
                  <a:rPr lang="en-GB" dirty="0" smtClean="0"/>
                  <a:t>=</a:t>
                </a:r>
                <a14:m>
                  <m:oMath xmlns:m="http://schemas.openxmlformats.org/officeDocument/2006/math">
                    <m:d>
                      <m:dPr>
                        <m:ctrlPr>
                          <a:rPr lang="en-GB" i="1" smtClean="0">
                            <a:latin typeface="Cambria Math" panose="02040503050406030204" pitchFamily="18" charset="0"/>
                          </a:rPr>
                        </m:ctrlPr>
                      </m:dPr>
                      <m:e>
                        <m:r>
                          <a:rPr lang="en-GB" b="0" i="1" smtClean="0">
                            <a:latin typeface="Cambria Math" panose="02040503050406030204" pitchFamily="18" charset="0"/>
                          </a:rPr>
                          <m:t>9</m:t>
                        </m:r>
                        <m:r>
                          <a:rPr lang="en-GB" b="0" i="1" smtClean="0">
                            <a:latin typeface="Cambria Math" panose="02040503050406030204" pitchFamily="18" charset="0"/>
                            <a:ea typeface="Cambria Math" panose="02040503050406030204" pitchFamily="18" charset="0"/>
                          </a:rPr>
                          <m:t>×</m:t>
                        </m:r>
                        <m:r>
                          <m:rPr>
                            <m:sty m:val="p"/>
                          </m:rPr>
                          <a:rPr lang="en-GB" b="0" i="0" smtClean="0">
                            <a:latin typeface="Cambria Math" panose="02040503050406030204" pitchFamily="18" charset="0"/>
                            <a:ea typeface="Cambria Math" panose="02040503050406030204" pitchFamily="18" charset="0"/>
                          </a:rPr>
                          <m:t>sixteen</m:t>
                        </m:r>
                      </m:e>
                    </m:d>
                    <m:r>
                      <a:rPr lang="en-GB" b="0" i="1" smtClean="0">
                        <a:latin typeface="Cambria Math" panose="02040503050406030204" pitchFamily="18" charset="0"/>
                      </a:rPr>
                      <m:t>+4</m:t>
                    </m:r>
                  </m:oMath>
                </a14:m>
                <a:endParaRPr lang="en-GB" b="0" dirty="0" smtClean="0"/>
              </a:p>
              <a:p>
                <a:r>
                  <a:rPr lang="en-GB" dirty="0" smtClean="0"/>
                  <a:t>=94</a:t>
                </a:r>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884174" y="2954797"/>
                <a:ext cx="4713983" cy="1477328"/>
              </a:xfrm>
              <a:prstGeom prst="rect">
                <a:avLst/>
              </a:prstGeom>
              <a:blipFill rotWithShape="0">
                <a:blip r:embed="rId2"/>
                <a:stretch>
                  <a:fillRect l="-3881" b="-1157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6824382" y="3693461"/>
                <a:ext cx="673261" cy="18466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8 7</m:t>
                      </m:r>
                    </m:oMath>
                  </m:oMathPara>
                </a14:m>
                <a:endParaRPr lang="en-GB" b="0" dirty="0" smtClean="0"/>
              </a:p>
              <a:p>
                <a:r>
                  <a:rPr lang="en-GB" b="0" dirty="0" smtClean="0"/>
                  <a:t> +D</a:t>
                </a:r>
              </a:p>
              <a:p>
                <a:r>
                  <a:rPr lang="en-GB" dirty="0" smtClean="0"/>
                  <a:t>____</a:t>
                </a:r>
              </a:p>
              <a:p>
                <a:r>
                  <a:rPr lang="en-GB" b="0" dirty="0" smtClean="0"/>
                  <a:t>9 4</a:t>
                </a:r>
              </a:p>
              <a:p>
                <a:endParaRPr lang="en-GB" dirty="0"/>
              </a:p>
            </p:txBody>
          </p:sp>
        </mc:Choice>
        <mc:Fallback xmlns="">
          <p:sp>
            <p:nvSpPr>
              <p:cNvPr id="8" name="TextBox 7"/>
              <p:cNvSpPr txBox="1">
                <a:spLocks noRot="1" noChangeAspect="1" noMove="1" noResize="1" noEditPoints="1" noAdjustHandles="1" noChangeArrowheads="1" noChangeShapeType="1" noTextEdit="1"/>
              </p:cNvSpPr>
              <p:nvPr/>
            </p:nvSpPr>
            <p:spPr>
              <a:xfrm>
                <a:off x="6824382" y="3693461"/>
                <a:ext cx="673261" cy="1846659"/>
              </a:xfrm>
              <a:prstGeom prst="rect">
                <a:avLst/>
              </a:prstGeom>
              <a:blipFill rotWithShape="0">
                <a:blip r:embed="rId3"/>
                <a:stretch>
                  <a:fillRect l="-27027" r="-25225"/>
                </a:stretch>
              </a:blipFill>
            </p:spPr>
            <p:txBody>
              <a:bodyPr/>
              <a:lstStyle/>
              <a:p>
                <a:r>
                  <a:rPr lang="en-GB">
                    <a:noFill/>
                  </a:rPr>
                  <a:t> </a:t>
                </a:r>
              </a:p>
            </p:txBody>
          </p:sp>
        </mc:Fallback>
      </mc:AlternateContent>
      <p:sp>
        <p:nvSpPr>
          <p:cNvPr id="9" name="TextBox 8"/>
          <p:cNvSpPr txBox="1"/>
          <p:nvPr/>
        </p:nvSpPr>
        <p:spPr>
          <a:xfrm>
            <a:off x="6588224" y="2503929"/>
            <a:ext cx="1527982" cy="1015663"/>
          </a:xfrm>
          <a:prstGeom prst="rect">
            <a:avLst/>
          </a:prstGeom>
          <a:noFill/>
        </p:spPr>
        <p:txBody>
          <a:bodyPr wrap="none" rtlCol="0">
            <a:spAutoFit/>
          </a:bodyPr>
          <a:lstStyle/>
          <a:p>
            <a:r>
              <a:rPr lang="en-GB" sz="2000" dirty="0"/>
              <a:t>c</a:t>
            </a:r>
            <a:r>
              <a:rPr lang="en-GB" sz="2000" dirty="0" smtClean="0"/>
              <a:t>arry from</a:t>
            </a:r>
          </a:p>
          <a:p>
            <a:r>
              <a:rPr lang="en-GB" sz="2000" dirty="0" smtClean="0"/>
              <a:t>column 1</a:t>
            </a:r>
          </a:p>
          <a:p>
            <a:r>
              <a:rPr lang="en-GB" sz="2000" dirty="0" smtClean="0"/>
              <a:t>to column 2</a:t>
            </a:r>
            <a:endParaRPr lang="en-GB" sz="2000" dirty="0"/>
          </a:p>
        </p:txBody>
      </p:sp>
    </p:spTree>
    <p:extLst>
      <p:ext uri="{BB962C8B-B14F-4D97-AF65-F5344CB8AC3E}">
        <p14:creationId xmlns:p14="http://schemas.microsoft.com/office/powerpoint/2010/main" val="205329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eaLnBrk="1" hangingPunct="1"/>
            <a:r>
              <a:rPr lang="en-GB" altLang="en-US" smtClean="0"/>
              <a:t>Recap: Running a Program</a:t>
            </a:r>
          </a:p>
        </p:txBody>
      </p:sp>
      <p:sp>
        <p:nvSpPr>
          <p:cNvPr id="5123" name="Content Placeholder 2"/>
          <p:cNvSpPr>
            <a:spLocks noGrp="1"/>
          </p:cNvSpPr>
          <p:nvPr>
            <p:ph idx="1"/>
          </p:nvPr>
        </p:nvSpPr>
        <p:spPr>
          <a:xfrm>
            <a:off x="898401" y="2348880"/>
            <a:ext cx="7772400" cy="3600673"/>
          </a:xfrm>
        </p:spPr>
        <p:txBody>
          <a:bodyPr/>
          <a:lstStyle/>
          <a:p>
            <a:pPr eaLnBrk="1" hangingPunct="1"/>
            <a:r>
              <a:rPr lang="en-GB" altLang="en-US" sz="2400" dirty="0" smtClean="0"/>
              <a:t>The instructions </a:t>
            </a:r>
            <a:r>
              <a:rPr lang="en-GB" altLang="en-US" sz="2400" dirty="0" smtClean="0"/>
              <a:t>in a</a:t>
            </a:r>
            <a:r>
              <a:rPr lang="en-GB" altLang="en-US" sz="2400" dirty="0" smtClean="0"/>
              <a:t> </a:t>
            </a:r>
            <a:r>
              <a:rPr lang="en-GB" altLang="en-US" sz="2400" dirty="0" smtClean="0"/>
              <a:t>program are executed one by one.</a:t>
            </a:r>
          </a:p>
          <a:p>
            <a:pPr eaLnBrk="1" hangingPunct="1"/>
            <a:endParaRPr lang="en-GB" altLang="en-US" sz="2400" dirty="0" smtClean="0"/>
          </a:p>
          <a:p>
            <a:pPr eaLnBrk="1" hangingPunct="1"/>
            <a:r>
              <a:rPr lang="en-GB" altLang="en-US" sz="2400" dirty="0" smtClean="0"/>
              <a:t>When an instruction is executed, the values in the memory cells may change.</a:t>
            </a:r>
          </a:p>
          <a:p>
            <a:pPr eaLnBrk="1" hangingPunct="1"/>
            <a:endParaRPr lang="en-GB" altLang="en-US" sz="2400" dirty="0" smtClean="0"/>
          </a:p>
          <a:p>
            <a:pPr eaLnBrk="1" hangingPunct="1"/>
            <a:r>
              <a:rPr lang="en-GB" altLang="en-US" sz="2400" dirty="0" smtClean="0"/>
              <a:t>When the program halts the output is usually the values of selected memory cells.</a:t>
            </a:r>
          </a:p>
        </p:txBody>
      </p:sp>
      <p:sp>
        <p:nvSpPr>
          <p:cNvPr id="51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1400" smtClean="0">
                <a:solidFill>
                  <a:srgbClr val="000000"/>
                </a:solidFill>
              </a:rPr>
              <a:t>Birkbeck College, U. London</a:t>
            </a:r>
          </a:p>
        </p:txBody>
      </p:sp>
      <p:sp>
        <p:nvSpPr>
          <p:cNvPr id="5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fld id="{A62AA51B-487E-4D24-81B6-ACD2FDFCC117}" type="slidenum">
              <a:rPr lang="en-GB" altLang="en-US" sz="1400">
                <a:solidFill>
                  <a:srgbClr val="000000"/>
                </a:solidFill>
              </a:rPr>
              <a:pPr eaLnBrk="1" hangingPunct="1">
                <a:spcBef>
                  <a:spcPct val="0"/>
                </a:spcBef>
                <a:buClrTx/>
                <a:buSzTx/>
                <a:buFontTx/>
                <a:buNone/>
              </a:pPr>
              <a:t>3</a:t>
            </a:fld>
            <a:endParaRPr lang="en-GB" altLang="en-US" sz="1400">
              <a:solidFill>
                <a:srgbClr val="000000"/>
              </a:solidFill>
            </a:endParaRPr>
          </a:p>
        </p:txBody>
      </p:sp>
    </p:spTree>
    <p:extLst>
      <p:ext uri="{BB962C8B-B14F-4D97-AF65-F5344CB8AC3E}">
        <p14:creationId xmlns:p14="http://schemas.microsoft.com/office/powerpoint/2010/main" val="48849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eaLnBrk="1" hangingPunct="1"/>
            <a:r>
              <a:rPr lang="en-GB" altLang="en-US" smtClean="0"/>
              <a:t>Recap: Variables</a:t>
            </a:r>
          </a:p>
        </p:txBody>
      </p:sp>
      <p:sp>
        <p:nvSpPr>
          <p:cNvPr id="5123" name="Content Placeholder 2"/>
          <p:cNvSpPr>
            <a:spLocks noGrp="1"/>
          </p:cNvSpPr>
          <p:nvPr>
            <p:ph idx="1"/>
          </p:nvPr>
        </p:nvSpPr>
        <p:spPr>
          <a:xfrm>
            <a:off x="1042988" y="2349500"/>
            <a:ext cx="7772400" cy="3959225"/>
          </a:xfrm>
        </p:spPr>
        <p:txBody>
          <a:bodyPr/>
          <a:lstStyle/>
          <a:p>
            <a:pPr eaLnBrk="1" hangingPunct="1">
              <a:defRPr/>
            </a:pPr>
            <a:r>
              <a:rPr lang="en-GB" altLang="en-US" sz="2000" dirty="0" smtClean="0"/>
              <a:t>Here are two typical statements in a programming language:</a:t>
            </a:r>
          </a:p>
          <a:p>
            <a:pPr marL="0" indent="0" eaLnBrk="1" hangingPunct="1">
              <a:buFont typeface="Wingdings" panose="05000000000000000000" pitchFamily="2" charset="2"/>
              <a:buNone/>
              <a:defRPr/>
            </a:pPr>
            <a:r>
              <a:rPr lang="en-GB" altLang="en-US" sz="2000" dirty="0"/>
              <a:t>	</a:t>
            </a:r>
            <a:r>
              <a:rPr lang="en-GB" altLang="en-US" sz="2000" dirty="0" smtClean="0"/>
              <a:t>p = 0</a:t>
            </a:r>
          </a:p>
          <a:p>
            <a:pPr marL="0" indent="0" eaLnBrk="1" hangingPunct="1">
              <a:buFont typeface="Wingdings" panose="05000000000000000000" pitchFamily="2" charset="2"/>
              <a:buNone/>
              <a:defRPr/>
            </a:pPr>
            <a:r>
              <a:rPr lang="en-GB" altLang="en-US" sz="2000" dirty="0" smtClean="0"/>
              <a:t>	q = 3+4</a:t>
            </a:r>
          </a:p>
          <a:p>
            <a:pPr marL="0" indent="0" eaLnBrk="1" hangingPunct="1">
              <a:buNone/>
              <a:defRPr/>
            </a:pPr>
            <a:endParaRPr lang="en-GB" altLang="en-US" sz="2000" dirty="0" smtClean="0"/>
          </a:p>
          <a:p>
            <a:pPr eaLnBrk="1" hangingPunct="1">
              <a:defRPr/>
            </a:pPr>
            <a:r>
              <a:rPr lang="en-GB" altLang="en-US" sz="2000" dirty="0" smtClean="0"/>
              <a:t>Left hand side: the name of a variable</a:t>
            </a:r>
          </a:p>
          <a:p>
            <a:pPr eaLnBrk="1" hangingPunct="1">
              <a:defRPr/>
            </a:pPr>
            <a:endParaRPr lang="en-GB" altLang="en-US" sz="2000" dirty="0"/>
          </a:p>
          <a:p>
            <a:pPr eaLnBrk="1" hangingPunct="1">
              <a:defRPr/>
            </a:pPr>
            <a:r>
              <a:rPr lang="en-GB" altLang="en-US" sz="2000" dirty="0" smtClean="0"/>
              <a:t>Right hand side: an expression</a:t>
            </a:r>
          </a:p>
          <a:p>
            <a:pPr eaLnBrk="1" hangingPunct="1">
              <a:defRPr/>
            </a:pPr>
            <a:endParaRPr lang="en-GB" altLang="en-US" sz="2000" dirty="0" smtClean="0"/>
          </a:p>
          <a:p>
            <a:pPr eaLnBrk="1" hangingPunct="1">
              <a:defRPr/>
            </a:pPr>
            <a:r>
              <a:rPr lang="en-GB" altLang="en-US" sz="2000" dirty="0" smtClean="0"/>
              <a:t>Execution: evaluate the right hand side to obtain a number. Store the number in a memory location named by the variable.</a:t>
            </a:r>
          </a:p>
        </p:txBody>
      </p:sp>
      <p:sp>
        <p:nvSpPr>
          <p:cNvPr id="61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1400" smtClean="0">
                <a:solidFill>
                  <a:srgbClr val="000000"/>
                </a:solidFill>
              </a:rPr>
              <a:t>Birkbeck College, U. London</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fld id="{1A27FC93-B192-4483-A603-0CEDBEE88FF3}" type="slidenum">
              <a:rPr lang="en-GB" altLang="en-US" sz="1400">
                <a:solidFill>
                  <a:srgbClr val="000000"/>
                </a:solidFill>
              </a:rPr>
              <a:pPr eaLnBrk="1" hangingPunct="1">
                <a:spcBef>
                  <a:spcPct val="0"/>
                </a:spcBef>
                <a:buClrTx/>
                <a:buSzTx/>
                <a:buFontTx/>
                <a:buNone/>
              </a:pPr>
              <a:t>4</a:t>
            </a:fld>
            <a:endParaRPr lang="en-GB" altLang="en-US" sz="1400">
              <a:solidFill>
                <a:srgbClr val="000000"/>
              </a:solidFill>
            </a:endParaRPr>
          </a:p>
        </p:txBody>
      </p:sp>
    </p:spTree>
    <p:extLst>
      <p:ext uri="{BB962C8B-B14F-4D97-AF65-F5344CB8AC3E}">
        <p14:creationId xmlns:p14="http://schemas.microsoft.com/office/powerpoint/2010/main" val="3934415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1400" smtClean="0">
                <a:solidFill>
                  <a:srgbClr val="000000"/>
                </a:solidFill>
              </a:rPr>
              <a:t>Birkbeck College, U. London</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fld id="{F907CE8D-5425-468D-BE0E-D34160611DB1}" type="slidenum">
              <a:rPr lang="en-GB" altLang="en-US" sz="1400">
                <a:solidFill>
                  <a:srgbClr val="000000"/>
                </a:solidFill>
              </a:rPr>
              <a:pPr eaLnBrk="1" hangingPunct="1">
                <a:spcBef>
                  <a:spcPct val="0"/>
                </a:spcBef>
                <a:buClrTx/>
                <a:buSzTx/>
                <a:buFontTx/>
                <a:buNone/>
              </a:pPr>
              <a:t>5</a:t>
            </a:fld>
            <a:endParaRPr lang="en-GB" altLang="en-US" sz="1400">
              <a:solidFill>
                <a:srgbClr val="000000"/>
              </a:solidFill>
            </a:endParaRPr>
          </a:p>
        </p:txBody>
      </p:sp>
      <p:sp>
        <p:nvSpPr>
          <p:cNvPr id="7173" name="Rectangle 2"/>
          <p:cNvSpPr>
            <a:spLocks noGrp="1" noChangeArrowheads="1"/>
          </p:cNvSpPr>
          <p:nvPr>
            <p:ph type="title"/>
          </p:nvPr>
        </p:nvSpPr>
        <p:spPr/>
        <p:txBody>
          <a:bodyPr/>
          <a:lstStyle/>
          <a:p>
            <a:pPr algn="ctr" eaLnBrk="1" hangingPunct="1"/>
            <a:r>
              <a:rPr lang="en-GB" altLang="en-US" dirty="0" smtClean="0"/>
              <a:t>Exercises</a:t>
            </a:r>
            <a:endParaRPr lang="en-US" altLang="en-US" dirty="0" smtClean="0"/>
          </a:p>
        </p:txBody>
      </p:sp>
      <mc:AlternateContent xmlns:mc="http://schemas.openxmlformats.org/markup-compatibility/2006">
        <mc:Choice xmlns:a14="http://schemas.microsoft.com/office/drawing/2010/main" Requires="a14">
          <p:sp>
            <p:nvSpPr>
              <p:cNvPr id="7174" name="Rectangle 3"/>
              <p:cNvSpPr>
                <a:spLocks noGrp="1" noChangeArrowheads="1"/>
              </p:cNvSpPr>
              <p:nvPr>
                <p:ph type="body" idx="1"/>
              </p:nvPr>
            </p:nvSpPr>
            <p:spPr>
              <a:xfrm>
                <a:off x="1043608" y="2420888"/>
                <a:ext cx="6768752" cy="3384376"/>
              </a:xfrm>
            </p:spPr>
            <p:txBody>
              <a:bodyPr/>
              <a:lstStyle/>
              <a:p>
                <a:pPr eaLnBrk="1" hangingPunct="1"/>
                <a:r>
                  <a:rPr lang="en-GB" altLang="en-US" sz="2400" dirty="0" smtClean="0"/>
                  <a:t>Write out some powers of 2: </a:t>
                </a:r>
                <a14:m>
                  <m:oMath xmlns:m="http://schemas.openxmlformats.org/officeDocument/2006/math">
                    <m:sSup>
                      <m:sSupPr>
                        <m:ctrlPr>
                          <a:rPr lang="en-GB" altLang="en-US" sz="2400" i="1" smtClean="0">
                            <a:latin typeface="Cambria Math" panose="02040503050406030204" pitchFamily="18" charset="0"/>
                          </a:rPr>
                        </m:ctrlPr>
                      </m:sSupPr>
                      <m:e>
                        <m:r>
                          <a:rPr lang="en-GB" altLang="en-US" sz="2400" b="0" i="1" smtClean="0">
                            <a:latin typeface="Cambria Math" panose="02040503050406030204" pitchFamily="18" charset="0"/>
                          </a:rPr>
                          <m:t>2</m:t>
                        </m:r>
                      </m:e>
                      <m:sup>
                        <m:r>
                          <a:rPr lang="en-GB" altLang="en-US" sz="2400" b="0" i="1" smtClean="0">
                            <a:latin typeface="Cambria Math" panose="02040503050406030204" pitchFamily="18" charset="0"/>
                          </a:rPr>
                          <m:t>0</m:t>
                        </m:r>
                      </m:sup>
                    </m:sSup>
                    <m:r>
                      <a:rPr lang="en-GB" altLang="en-US" sz="2400" b="0" i="1" smtClean="0">
                        <a:latin typeface="Cambria Math" panose="02040503050406030204" pitchFamily="18" charset="0"/>
                      </a:rPr>
                      <m:t>, </m:t>
                    </m:r>
                    <m:sSup>
                      <m:sSupPr>
                        <m:ctrlPr>
                          <a:rPr lang="en-GB" altLang="en-US" sz="2400" b="0" i="1" smtClean="0">
                            <a:latin typeface="Cambria Math" panose="02040503050406030204" pitchFamily="18" charset="0"/>
                          </a:rPr>
                        </m:ctrlPr>
                      </m:sSupPr>
                      <m:e>
                        <m:r>
                          <a:rPr lang="en-GB" altLang="en-US" sz="2400" b="0" i="1" smtClean="0">
                            <a:latin typeface="Cambria Math" panose="02040503050406030204" pitchFamily="18" charset="0"/>
                          </a:rPr>
                          <m:t>2</m:t>
                        </m:r>
                      </m:e>
                      <m:sup>
                        <m:r>
                          <a:rPr lang="en-GB" altLang="en-US" sz="2400" b="0" i="1" smtClean="0">
                            <a:latin typeface="Cambria Math" panose="02040503050406030204" pitchFamily="18" charset="0"/>
                          </a:rPr>
                          <m:t>1</m:t>
                        </m:r>
                      </m:sup>
                    </m:sSup>
                    <m:r>
                      <a:rPr lang="en-GB" altLang="en-US" sz="2400" b="0" i="1" smtClean="0">
                        <a:latin typeface="Cambria Math" panose="02040503050406030204" pitchFamily="18" charset="0"/>
                      </a:rPr>
                      <m:t>, </m:t>
                    </m:r>
                    <m:sSup>
                      <m:sSupPr>
                        <m:ctrlPr>
                          <a:rPr lang="en-GB" altLang="en-US" sz="2400" b="0" i="1" smtClean="0">
                            <a:latin typeface="Cambria Math" panose="02040503050406030204" pitchFamily="18" charset="0"/>
                          </a:rPr>
                        </m:ctrlPr>
                      </m:sSupPr>
                      <m:e>
                        <m:r>
                          <a:rPr lang="en-GB" altLang="en-US" sz="2400" b="0" i="1" smtClean="0">
                            <a:latin typeface="Cambria Math" panose="02040503050406030204" pitchFamily="18" charset="0"/>
                          </a:rPr>
                          <m:t>2</m:t>
                        </m:r>
                      </m:e>
                      <m:sup>
                        <m:r>
                          <a:rPr lang="en-GB" altLang="en-US" sz="2400" b="0" i="1" smtClean="0">
                            <a:latin typeface="Cambria Math" panose="02040503050406030204" pitchFamily="18" charset="0"/>
                          </a:rPr>
                          <m:t>2</m:t>
                        </m:r>
                      </m:sup>
                    </m:sSup>
                    <m:r>
                      <a:rPr lang="en-GB" altLang="en-US" sz="2400" b="0" i="1" smtClean="0">
                        <a:latin typeface="Cambria Math" panose="02040503050406030204" pitchFamily="18" charset="0"/>
                      </a:rPr>
                      <m:t>, …</m:t>
                    </m:r>
                  </m:oMath>
                </a14:m>
                <a:endParaRPr lang="en-GB" altLang="en-US" sz="2400" b="0" dirty="0" smtClean="0"/>
              </a:p>
              <a:p>
                <a:pPr eaLnBrk="1" hangingPunct="1"/>
                <a:endParaRPr lang="en-GB" altLang="en-US" sz="2400" dirty="0" smtClean="0"/>
              </a:p>
              <a:p>
                <a:pPr eaLnBrk="1" hangingPunct="1"/>
                <a:r>
                  <a:rPr lang="en-GB" altLang="en-US" sz="2400" dirty="0" smtClean="0"/>
                  <a:t>Set </a:t>
                </a:r>
                <a14:m>
                  <m:oMath xmlns:m="http://schemas.openxmlformats.org/officeDocument/2006/math">
                    <m:r>
                      <a:rPr lang="en-GB" altLang="en-US" sz="2400" b="0" i="1" smtClean="0">
                        <a:latin typeface="Cambria Math" panose="02040503050406030204" pitchFamily="18" charset="0"/>
                      </a:rPr>
                      <m:t>𝑛</m:t>
                    </m:r>
                    <m:r>
                      <a:rPr lang="en-GB" altLang="en-US" sz="2400" b="0" i="1" smtClean="0">
                        <a:latin typeface="Cambria Math" panose="02040503050406030204" pitchFamily="18" charset="0"/>
                      </a:rPr>
                      <m:t>=10</m:t>
                    </m:r>
                  </m:oMath>
                </a14:m>
                <a:r>
                  <a:rPr lang="en-GB" altLang="en-US" sz="2400" dirty="0" smtClean="0"/>
                  <a:t> and find an integer </a:t>
                </a:r>
                <a14:m>
                  <m:oMath xmlns:m="http://schemas.openxmlformats.org/officeDocument/2006/math">
                    <m:r>
                      <a:rPr lang="en-GB" altLang="en-US" sz="2400" b="0" i="1" smtClean="0">
                        <a:latin typeface="Cambria Math" panose="02040503050406030204" pitchFamily="18" charset="0"/>
                      </a:rPr>
                      <m:t>𝑘</m:t>
                    </m:r>
                  </m:oMath>
                </a14:m>
                <a:r>
                  <a:rPr lang="en-GB" altLang="en-US" sz="2400" dirty="0" smtClean="0"/>
                  <a:t> such that</a:t>
                </a:r>
              </a:p>
              <a:p>
                <a:pPr marL="0" indent="0" eaLnBrk="1" hangingPunct="1">
                  <a:buNone/>
                </a:pPr>
                <a:r>
                  <a:rPr lang="en-GB" altLang="en-US" sz="2400" dirty="0" smtClean="0"/>
                  <a:t>		</a:t>
                </a:r>
                <a14:m>
                  <m:oMath xmlns:m="http://schemas.openxmlformats.org/officeDocument/2006/math">
                    <m:sSup>
                      <m:sSupPr>
                        <m:ctrlPr>
                          <a:rPr lang="en-GB" altLang="en-US" sz="2400" i="1" smtClean="0">
                            <a:latin typeface="Cambria Math" panose="02040503050406030204" pitchFamily="18" charset="0"/>
                          </a:rPr>
                        </m:ctrlPr>
                      </m:sSupPr>
                      <m:e>
                        <m:r>
                          <a:rPr lang="en-GB" altLang="en-US" sz="2400" b="0" i="1" smtClean="0">
                            <a:latin typeface="Cambria Math" panose="02040503050406030204" pitchFamily="18" charset="0"/>
                          </a:rPr>
                          <m:t>2</m:t>
                        </m:r>
                      </m:e>
                      <m:sup>
                        <m:r>
                          <a:rPr lang="en-GB" altLang="en-US" sz="2400" b="0" i="1" smtClean="0">
                            <a:latin typeface="Cambria Math" panose="02040503050406030204" pitchFamily="18" charset="0"/>
                          </a:rPr>
                          <m:t>𝑘</m:t>
                        </m:r>
                      </m:sup>
                    </m:sSup>
                    <m:r>
                      <a:rPr lang="en-GB" altLang="en-US" sz="2400" i="1" smtClean="0">
                        <a:latin typeface="Cambria Math" panose="02040503050406030204" pitchFamily="18" charset="0"/>
                        <a:ea typeface="Cambria Math" panose="02040503050406030204" pitchFamily="18" charset="0"/>
                      </a:rPr>
                      <m:t>≤</m:t>
                    </m:r>
                    <m:r>
                      <a:rPr lang="en-GB" altLang="en-US" sz="2400" b="0" i="1" smtClean="0">
                        <a:latin typeface="Cambria Math" panose="02040503050406030204" pitchFamily="18" charset="0"/>
                        <a:ea typeface="Cambria Math" panose="02040503050406030204" pitchFamily="18" charset="0"/>
                      </a:rPr>
                      <m:t>𝑛</m:t>
                    </m:r>
                    <m:r>
                      <a:rPr lang="en-GB" altLang="en-US" sz="2400" b="0" i="1" smtClean="0">
                        <a:latin typeface="Cambria Math" panose="02040503050406030204" pitchFamily="18" charset="0"/>
                        <a:ea typeface="Cambria Math" panose="02040503050406030204" pitchFamily="18" charset="0"/>
                      </a:rPr>
                      <m:t>&lt;</m:t>
                    </m:r>
                    <m:sSup>
                      <m:sSupPr>
                        <m:ctrlPr>
                          <a:rPr lang="en-GB" altLang="en-US" sz="2400" b="0" i="1" smtClean="0">
                            <a:latin typeface="Cambria Math" panose="02040503050406030204" pitchFamily="18" charset="0"/>
                            <a:ea typeface="Cambria Math" panose="02040503050406030204" pitchFamily="18" charset="0"/>
                          </a:rPr>
                        </m:ctrlPr>
                      </m:sSupPr>
                      <m:e>
                        <m:r>
                          <a:rPr lang="en-GB" altLang="en-US" sz="2400" b="0" i="1" smtClean="0">
                            <a:latin typeface="Cambria Math" panose="02040503050406030204" pitchFamily="18" charset="0"/>
                            <a:ea typeface="Cambria Math" panose="02040503050406030204" pitchFamily="18" charset="0"/>
                          </a:rPr>
                          <m:t>2</m:t>
                        </m:r>
                      </m:e>
                      <m:sup>
                        <m:r>
                          <a:rPr lang="en-GB" altLang="en-US" sz="2400" b="0" i="1" smtClean="0">
                            <a:latin typeface="Cambria Math" panose="02040503050406030204" pitchFamily="18" charset="0"/>
                            <a:ea typeface="Cambria Math" panose="02040503050406030204" pitchFamily="18" charset="0"/>
                          </a:rPr>
                          <m:t>𝑘</m:t>
                        </m:r>
                        <m:r>
                          <a:rPr lang="en-GB" altLang="en-US" sz="2400" b="0" i="1" smtClean="0">
                            <a:latin typeface="Cambria Math" panose="02040503050406030204" pitchFamily="18" charset="0"/>
                            <a:ea typeface="Cambria Math" panose="02040503050406030204" pitchFamily="18" charset="0"/>
                          </a:rPr>
                          <m:t>+1</m:t>
                        </m:r>
                      </m:sup>
                    </m:sSup>
                  </m:oMath>
                </a14:m>
                <a:endParaRPr lang="en-GB" altLang="en-US" sz="2400" dirty="0" smtClean="0"/>
              </a:p>
              <a:p>
                <a:pPr marL="0" indent="0" eaLnBrk="1" hangingPunct="1">
                  <a:buNone/>
                </a:pPr>
                <a:endParaRPr lang="en-GB" altLang="en-US" sz="2400" dirty="0"/>
              </a:p>
              <a:p>
                <a:pPr eaLnBrk="1" hangingPunct="1"/>
                <a:r>
                  <a:rPr lang="en-GB" altLang="en-US" sz="2400" dirty="0"/>
                  <a:t>Set </a:t>
                </a:r>
                <a14:m>
                  <m:oMath xmlns:m="http://schemas.openxmlformats.org/officeDocument/2006/math">
                    <m:r>
                      <a:rPr lang="en-GB" altLang="en-US" sz="2400" i="1" smtClean="0">
                        <a:latin typeface="Cambria Math" panose="02040503050406030204" pitchFamily="18" charset="0"/>
                      </a:rPr>
                      <m:t> </m:t>
                    </m:r>
                    <m:r>
                      <a:rPr lang="en-GB" altLang="en-US" sz="2400" b="0" i="1" smtClean="0">
                        <a:latin typeface="Cambria Math" panose="02040503050406030204" pitchFamily="18" charset="0"/>
                      </a:rPr>
                      <m:t>𝑟</m:t>
                    </m:r>
                    <m:r>
                      <a:rPr lang="en-GB" altLang="en-US" sz="2400" i="1">
                        <a:latin typeface="Cambria Math" panose="02040503050406030204" pitchFamily="18" charset="0"/>
                      </a:rPr>
                      <m:t>=</m:t>
                    </m:r>
                    <m:r>
                      <a:rPr lang="en-GB" altLang="en-US" sz="2400" b="0" i="1" smtClean="0">
                        <a:latin typeface="Cambria Math" panose="02040503050406030204" pitchFamily="18" charset="0"/>
                      </a:rPr>
                      <m:t>1/7</m:t>
                    </m:r>
                  </m:oMath>
                </a14:m>
                <a:r>
                  <a:rPr lang="en-GB" altLang="en-US" sz="2400" dirty="0"/>
                  <a:t> and find an integer </a:t>
                </a:r>
                <a14:m>
                  <m:oMath xmlns:m="http://schemas.openxmlformats.org/officeDocument/2006/math">
                    <m:r>
                      <a:rPr lang="en-GB" altLang="en-US" sz="2400" i="1">
                        <a:latin typeface="Cambria Math" panose="02040503050406030204" pitchFamily="18" charset="0"/>
                      </a:rPr>
                      <m:t>𝑘</m:t>
                    </m:r>
                  </m:oMath>
                </a14:m>
                <a:r>
                  <a:rPr lang="en-GB" altLang="en-US" sz="2400" dirty="0"/>
                  <a:t> such that</a:t>
                </a:r>
              </a:p>
              <a:p>
                <a:pPr marL="0" indent="0" eaLnBrk="1" hangingPunct="1">
                  <a:buNone/>
                </a:pPr>
                <a:r>
                  <a:rPr lang="en-GB" altLang="en-US" sz="2400" dirty="0"/>
                  <a:t>		</a:t>
                </a:r>
                <a14:m>
                  <m:oMath xmlns:m="http://schemas.openxmlformats.org/officeDocument/2006/math">
                    <m:sSup>
                      <m:sSupPr>
                        <m:ctrlPr>
                          <a:rPr lang="en-GB" altLang="en-US" sz="2400" i="1">
                            <a:latin typeface="Cambria Math" panose="02040503050406030204" pitchFamily="18" charset="0"/>
                          </a:rPr>
                        </m:ctrlPr>
                      </m:sSupPr>
                      <m:e>
                        <m:r>
                          <a:rPr lang="en-GB" altLang="en-US" sz="2400" i="1">
                            <a:latin typeface="Cambria Math" panose="02040503050406030204" pitchFamily="18" charset="0"/>
                          </a:rPr>
                          <m:t>2</m:t>
                        </m:r>
                      </m:e>
                      <m:sup>
                        <m:r>
                          <a:rPr lang="en-GB" altLang="en-US" sz="2400" i="1">
                            <a:latin typeface="Cambria Math" panose="02040503050406030204" pitchFamily="18" charset="0"/>
                          </a:rPr>
                          <m:t>𝑘</m:t>
                        </m:r>
                      </m:sup>
                    </m:sSup>
                    <m:r>
                      <a:rPr lang="en-GB" altLang="en-US" sz="2400" i="1">
                        <a:latin typeface="Cambria Math" panose="02040503050406030204" pitchFamily="18" charset="0"/>
                        <a:ea typeface="Cambria Math" panose="02040503050406030204" pitchFamily="18" charset="0"/>
                      </a:rPr>
                      <m:t>≤</m:t>
                    </m:r>
                    <m:r>
                      <a:rPr lang="en-GB" altLang="en-US" sz="2400" b="0" i="1" smtClean="0">
                        <a:latin typeface="Cambria Math" panose="02040503050406030204" pitchFamily="18" charset="0"/>
                        <a:ea typeface="Cambria Math" panose="02040503050406030204" pitchFamily="18" charset="0"/>
                      </a:rPr>
                      <m:t>𝑟</m:t>
                    </m:r>
                    <m:r>
                      <a:rPr lang="en-GB" altLang="en-US" sz="2400" i="1">
                        <a:latin typeface="Cambria Math" panose="02040503050406030204" pitchFamily="18" charset="0"/>
                        <a:ea typeface="Cambria Math" panose="02040503050406030204" pitchFamily="18" charset="0"/>
                      </a:rPr>
                      <m:t>&lt;</m:t>
                    </m:r>
                    <m:sSup>
                      <m:sSupPr>
                        <m:ctrlPr>
                          <a:rPr lang="en-GB" altLang="en-US" sz="2400" i="1">
                            <a:latin typeface="Cambria Math" panose="02040503050406030204" pitchFamily="18" charset="0"/>
                            <a:ea typeface="Cambria Math" panose="02040503050406030204" pitchFamily="18" charset="0"/>
                          </a:rPr>
                        </m:ctrlPr>
                      </m:sSupPr>
                      <m:e>
                        <m:r>
                          <a:rPr lang="en-GB" altLang="en-US" sz="2400" i="1">
                            <a:latin typeface="Cambria Math" panose="02040503050406030204" pitchFamily="18" charset="0"/>
                            <a:ea typeface="Cambria Math" panose="02040503050406030204" pitchFamily="18" charset="0"/>
                          </a:rPr>
                          <m:t>2</m:t>
                        </m:r>
                      </m:e>
                      <m:sup>
                        <m:r>
                          <a:rPr lang="en-GB" altLang="en-US" sz="2400" i="1">
                            <a:latin typeface="Cambria Math" panose="02040503050406030204" pitchFamily="18" charset="0"/>
                            <a:ea typeface="Cambria Math" panose="02040503050406030204" pitchFamily="18" charset="0"/>
                          </a:rPr>
                          <m:t>𝑘</m:t>
                        </m:r>
                        <m:r>
                          <a:rPr lang="en-GB" altLang="en-US" sz="2400" i="1">
                            <a:latin typeface="Cambria Math" panose="02040503050406030204" pitchFamily="18" charset="0"/>
                            <a:ea typeface="Cambria Math" panose="02040503050406030204" pitchFamily="18" charset="0"/>
                          </a:rPr>
                          <m:t>+1</m:t>
                        </m:r>
                      </m:sup>
                    </m:sSup>
                  </m:oMath>
                </a14:m>
                <a:endParaRPr lang="en-GB" altLang="en-US" sz="2400" dirty="0" smtClean="0"/>
              </a:p>
              <a:p>
                <a:pPr marL="0" indent="0" eaLnBrk="1" hangingPunct="1">
                  <a:buNone/>
                </a:pPr>
                <a:endParaRPr lang="en-GB" altLang="en-US" sz="2400" dirty="0" smtClean="0"/>
              </a:p>
              <a:p>
                <a:pPr eaLnBrk="1" hangingPunct="1">
                  <a:buFont typeface="Wingdings" panose="05000000000000000000" pitchFamily="2" charset="2"/>
                  <a:buNone/>
                </a:pPr>
                <a:r>
                  <a:rPr lang="en-GB" altLang="en-US" sz="2800" dirty="0" smtClean="0"/>
                  <a:t>			</a:t>
                </a:r>
              </a:p>
            </p:txBody>
          </p:sp>
        </mc:Choice>
        <mc:Fallback>
          <p:sp>
            <p:nvSpPr>
              <p:cNvPr id="7174" name="Rectangle 3"/>
              <p:cNvSpPr>
                <a:spLocks noGrp="1" noRot="1" noChangeAspect="1" noMove="1" noResize="1" noEditPoints="1" noAdjustHandles="1" noChangeArrowheads="1" noChangeShapeType="1" noTextEdit="1"/>
              </p:cNvSpPr>
              <p:nvPr>
                <p:ph type="body" idx="1"/>
              </p:nvPr>
            </p:nvSpPr>
            <p:spPr>
              <a:xfrm>
                <a:off x="1043608" y="2420888"/>
                <a:ext cx="6768752" cy="3384376"/>
              </a:xfrm>
              <a:blipFill>
                <a:blip r:embed="rId3"/>
                <a:stretch>
                  <a:fillRect l="-180" t="-1622"/>
                </a:stretch>
              </a:blipFill>
            </p:spPr>
            <p:txBody>
              <a:bodyPr/>
              <a:lstStyle/>
              <a:p>
                <a:r>
                  <a:rPr lang="en-GB">
                    <a:noFill/>
                  </a:rPr>
                  <a:t> </a:t>
                </a:r>
              </a:p>
            </p:txBody>
          </p:sp>
        </mc:Fallback>
      </mc:AlternateContent>
    </p:spTree>
    <p:extLst>
      <p:ext uri="{BB962C8B-B14F-4D97-AF65-F5344CB8AC3E}">
        <p14:creationId xmlns:p14="http://schemas.microsoft.com/office/powerpoint/2010/main" val="80039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1400" smtClean="0">
                <a:solidFill>
                  <a:srgbClr val="000000"/>
                </a:solidFill>
              </a:rPr>
              <a:t>Birkbeck College, U. London</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fld id="{F907CE8D-5425-468D-BE0E-D34160611DB1}" type="slidenum">
              <a:rPr lang="en-GB" altLang="en-US" sz="1400">
                <a:solidFill>
                  <a:srgbClr val="000000"/>
                </a:solidFill>
              </a:rPr>
              <a:pPr eaLnBrk="1" hangingPunct="1">
                <a:spcBef>
                  <a:spcPct val="0"/>
                </a:spcBef>
                <a:buClrTx/>
                <a:buSzTx/>
                <a:buFontTx/>
                <a:buNone/>
              </a:pPr>
              <a:t>6</a:t>
            </a:fld>
            <a:endParaRPr lang="en-GB" altLang="en-US" sz="1400">
              <a:solidFill>
                <a:srgbClr val="000000"/>
              </a:solidFill>
            </a:endParaRPr>
          </a:p>
        </p:txBody>
      </p:sp>
      <p:sp>
        <p:nvSpPr>
          <p:cNvPr id="7173" name="Rectangle 2"/>
          <p:cNvSpPr>
            <a:spLocks noGrp="1" noChangeArrowheads="1"/>
          </p:cNvSpPr>
          <p:nvPr>
            <p:ph type="title"/>
          </p:nvPr>
        </p:nvSpPr>
        <p:spPr/>
        <p:txBody>
          <a:bodyPr/>
          <a:lstStyle/>
          <a:p>
            <a:pPr algn="ctr" eaLnBrk="1" hangingPunct="1"/>
            <a:r>
              <a:rPr lang="en-GB" altLang="en-US" dirty="0" smtClean="0"/>
              <a:t>Worksheet 1, Questions 1,2,3</a:t>
            </a:r>
            <a:endParaRPr lang="en-US" altLang="en-US" dirty="0" smtClean="0"/>
          </a:p>
        </p:txBody>
      </p:sp>
      <mc:AlternateContent xmlns:mc="http://schemas.openxmlformats.org/markup-compatibility/2006" xmlns:a14="http://schemas.microsoft.com/office/drawing/2010/main">
        <mc:Choice Requires="a14">
          <p:sp>
            <p:nvSpPr>
              <p:cNvPr id="7174" name="Rectangle 3"/>
              <p:cNvSpPr>
                <a:spLocks noGrp="1" noChangeArrowheads="1"/>
              </p:cNvSpPr>
              <p:nvPr>
                <p:ph type="body" idx="1"/>
              </p:nvPr>
            </p:nvSpPr>
            <p:spPr>
              <a:xfrm>
                <a:off x="1043608" y="2204864"/>
                <a:ext cx="7056784" cy="3816424"/>
              </a:xfrm>
            </p:spPr>
            <p:txBody>
              <a:bodyPr/>
              <a:lstStyle/>
              <a:p>
                <a:pPr eaLnBrk="1" hangingPunct="1"/>
                <a:r>
                  <a:rPr lang="en-GB" altLang="en-US" sz="2400" dirty="0" smtClean="0"/>
                  <a:t>The memory cell with address 5 contains the value 8. Compare writing the value 5 into cell 6 with moving the contents of cell 5 to cell 6.</a:t>
                </a:r>
                <a:endParaRPr lang="en-GB" altLang="en-US" sz="2400" b="0" dirty="0" smtClean="0"/>
              </a:p>
              <a:p>
                <a:pPr eaLnBrk="1" hangingPunct="1"/>
                <a:endParaRPr lang="en-GB" altLang="en-US" sz="2400" dirty="0" smtClean="0"/>
              </a:p>
              <a:p>
                <a:pPr eaLnBrk="1" hangingPunct="1"/>
                <a:r>
                  <a:rPr lang="en-GB" altLang="en-US" sz="2400" dirty="0" smtClean="0"/>
                  <a:t>How can the values stored in memory cells 2 and 3 be interchanged?</a:t>
                </a:r>
              </a:p>
              <a:p>
                <a:pPr marL="0" indent="0" eaLnBrk="1" hangingPunct="1">
                  <a:buNone/>
                </a:pPr>
                <a:endParaRPr lang="en-GB" altLang="en-US" sz="2400" dirty="0"/>
              </a:p>
              <a:p>
                <a:pPr eaLnBrk="1" hangingPunct="1"/>
                <a:r>
                  <a:rPr lang="en-GB" altLang="en-US" sz="2400" dirty="0" smtClean="0"/>
                  <a:t>Check </a:t>
                </a:r>
                <a14:m>
                  <m:oMath xmlns:m="http://schemas.openxmlformats.org/officeDocument/2006/math">
                    <m:r>
                      <a:rPr lang="en-GB" altLang="en-US" sz="2400" b="0" i="1" smtClean="0">
                        <a:latin typeface="Cambria Math" panose="02040503050406030204" pitchFamily="18" charset="0"/>
                      </a:rPr>
                      <m:t>𝑎</m:t>
                    </m:r>
                    <m:r>
                      <a:rPr lang="en-GB" altLang="en-US" sz="2400" b="0" i="1" smtClean="0">
                        <a:latin typeface="Cambria Math" panose="02040503050406030204" pitchFamily="18" charset="0"/>
                      </a:rPr>
                      <m:t>−</m:t>
                    </m:r>
                    <m:r>
                      <a:rPr lang="en-GB" altLang="en-US" sz="2400" b="0" i="1" smtClean="0">
                        <a:latin typeface="Cambria Math" panose="02040503050406030204" pitchFamily="18" charset="0"/>
                      </a:rPr>
                      <m:t>𝑏</m:t>
                    </m:r>
                    <m:r>
                      <a:rPr lang="en-GB" altLang="en-US" sz="2400" b="0" i="1" smtClean="0">
                        <a:latin typeface="Cambria Math" panose="02040503050406030204" pitchFamily="18" charset="0"/>
                      </a:rPr>
                      <m:t>=</m:t>
                    </m:r>
                    <m:r>
                      <a:rPr lang="en-GB" altLang="en-US" sz="2400" b="0" i="1" smtClean="0">
                        <a:latin typeface="Cambria Math" panose="02040503050406030204" pitchFamily="18" charset="0"/>
                      </a:rPr>
                      <m:t>𝐶</m:t>
                    </m:r>
                    <m:r>
                      <a:rPr lang="en-GB" altLang="en-US" sz="2400" b="0" i="1" smtClean="0">
                        <a:latin typeface="Cambria Math" panose="02040503050406030204" pitchFamily="18" charset="0"/>
                      </a:rPr>
                      <m:t>(</m:t>
                    </m:r>
                    <m:r>
                      <a:rPr lang="en-GB" altLang="en-US" sz="2400" b="0" i="1" smtClean="0">
                        <a:latin typeface="Cambria Math" panose="02040503050406030204" pitchFamily="18" charset="0"/>
                      </a:rPr>
                      <m:t>𝐶</m:t>
                    </m:r>
                    <m:d>
                      <m:dPr>
                        <m:ctrlPr>
                          <a:rPr lang="en-GB" altLang="en-US" sz="2400" b="0" i="1" smtClean="0">
                            <a:latin typeface="Cambria Math" panose="02040503050406030204" pitchFamily="18" charset="0"/>
                          </a:rPr>
                        </m:ctrlPr>
                      </m:dPr>
                      <m:e>
                        <m:r>
                          <a:rPr lang="en-GB" altLang="en-US" sz="2400" b="0" i="1" smtClean="0">
                            <a:latin typeface="Cambria Math" panose="02040503050406030204" pitchFamily="18" charset="0"/>
                          </a:rPr>
                          <m:t>𝑎</m:t>
                        </m:r>
                      </m:e>
                    </m:d>
                    <m:r>
                      <a:rPr lang="en-GB" altLang="en-US" sz="2400" b="0" i="1" smtClean="0">
                        <a:latin typeface="Cambria Math" panose="02040503050406030204" pitchFamily="18" charset="0"/>
                      </a:rPr>
                      <m:t>+</m:t>
                    </m:r>
                    <m:r>
                      <a:rPr lang="en-GB" altLang="en-US" sz="2400" b="0" i="1" smtClean="0">
                        <a:latin typeface="Cambria Math" panose="02040503050406030204" pitchFamily="18" charset="0"/>
                      </a:rPr>
                      <m:t>𝑏</m:t>
                    </m:r>
                    <m:r>
                      <a:rPr lang="en-GB" altLang="en-US" sz="2400" b="0" i="1" smtClean="0">
                        <a:latin typeface="Cambria Math" panose="02040503050406030204" pitchFamily="18" charset="0"/>
                      </a:rPr>
                      <m:t>)</m:t>
                    </m:r>
                  </m:oMath>
                </a14:m>
                <a:r>
                  <a:rPr lang="en-GB" altLang="en-US" sz="2400" dirty="0" smtClean="0"/>
                  <a:t> for </a:t>
                </a:r>
                <a14:m>
                  <m:oMath xmlns:m="http://schemas.openxmlformats.org/officeDocument/2006/math">
                    <m:r>
                      <a:rPr lang="en-GB" altLang="en-US" sz="2400" b="0" i="1" smtClean="0">
                        <a:latin typeface="Cambria Math" panose="02040503050406030204" pitchFamily="18" charset="0"/>
                      </a:rPr>
                      <m:t>𝑎</m:t>
                    </m:r>
                    <m:r>
                      <a:rPr lang="en-GB" altLang="en-US" sz="2400" b="0" i="1" smtClean="0">
                        <a:latin typeface="Cambria Math" panose="02040503050406030204" pitchFamily="18" charset="0"/>
                      </a:rPr>
                      <m:t>=672, </m:t>
                    </m:r>
                    <m:r>
                      <a:rPr lang="en-GB" altLang="en-US" sz="2400" b="0" i="1" smtClean="0">
                        <a:latin typeface="Cambria Math" panose="02040503050406030204" pitchFamily="18" charset="0"/>
                      </a:rPr>
                      <m:t>𝑏</m:t>
                    </m:r>
                    <m:r>
                      <a:rPr lang="en-GB" altLang="en-US" sz="2400" b="0" i="1" smtClean="0">
                        <a:latin typeface="Cambria Math" panose="02040503050406030204" pitchFamily="18" charset="0"/>
                      </a:rPr>
                      <m:t>=421.</m:t>
                    </m:r>
                  </m:oMath>
                </a14:m>
                <a:endParaRPr lang="en-GB" altLang="en-US" sz="2400" dirty="0" smtClean="0"/>
              </a:p>
              <a:p>
                <a:pPr marL="0" indent="0" eaLnBrk="1" hangingPunct="1">
                  <a:buNone/>
                </a:pPr>
                <a:endParaRPr lang="en-GB" altLang="en-US" sz="2400" dirty="0" smtClean="0"/>
              </a:p>
              <a:p>
                <a:pPr eaLnBrk="1" hangingPunct="1">
                  <a:buFont typeface="Wingdings" panose="05000000000000000000" pitchFamily="2" charset="2"/>
                  <a:buNone/>
                </a:pPr>
                <a:r>
                  <a:rPr lang="en-GB" altLang="en-US" sz="2800" dirty="0" smtClean="0"/>
                  <a:t>			</a:t>
                </a:r>
              </a:p>
            </p:txBody>
          </p:sp>
        </mc:Choice>
        <mc:Fallback xmlns="">
          <p:sp>
            <p:nvSpPr>
              <p:cNvPr id="7174" name="Rectangle 3"/>
              <p:cNvSpPr>
                <a:spLocks noGrp="1" noRot="1" noChangeAspect="1" noMove="1" noResize="1" noEditPoints="1" noAdjustHandles="1" noChangeArrowheads="1" noChangeShapeType="1" noTextEdit="1"/>
              </p:cNvSpPr>
              <p:nvPr>
                <p:ph type="body" idx="1"/>
              </p:nvPr>
            </p:nvSpPr>
            <p:spPr>
              <a:xfrm>
                <a:off x="1043608" y="2204864"/>
                <a:ext cx="7056784" cy="3816424"/>
              </a:xfrm>
              <a:blipFill>
                <a:blip r:embed="rId3"/>
                <a:stretch>
                  <a:fillRect l="-173" t="-1278" r="-432"/>
                </a:stretch>
              </a:blipFill>
            </p:spPr>
            <p:txBody>
              <a:bodyPr/>
              <a:lstStyle/>
              <a:p>
                <a:r>
                  <a:rPr lang="en-GB">
                    <a:noFill/>
                  </a:rPr>
                  <a:t> </a:t>
                </a:r>
              </a:p>
            </p:txBody>
          </p:sp>
        </mc:Fallback>
      </mc:AlternateContent>
    </p:spTree>
    <p:extLst>
      <p:ext uri="{BB962C8B-B14F-4D97-AF65-F5344CB8AC3E}">
        <p14:creationId xmlns:p14="http://schemas.microsoft.com/office/powerpoint/2010/main" val="3375846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1400" smtClean="0">
                <a:solidFill>
                  <a:srgbClr val="000000"/>
                </a:solidFill>
              </a:rPr>
              <a:t>Birkbeck College, U. London</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fld id="{F907CE8D-5425-468D-BE0E-D34160611DB1}" type="slidenum">
              <a:rPr lang="en-GB" altLang="en-US" sz="1400">
                <a:solidFill>
                  <a:srgbClr val="000000"/>
                </a:solidFill>
              </a:rPr>
              <a:pPr eaLnBrk="1" hangingPunct="1">
                <a:spcBef>
                  <a:spcPct val="0"/>
                </a:spcBef>
                <a:buClrTx/>
                <a:buSzTx/>
                <a:buFontTx/>
                <a:buNone/>
              </a:pPr>
              <a:t>7</a:t>
            </a:fld>
            <a:endParaRPr lang="en-GB" altLang="en-US" sz="1400">
              <a:solidFill>
                <a:srgbClr val="000000"/>
              </a:solidFill>
            </a:endParaRPr>
          </a:p>
        </p:txBody>
      </p:sp>
      <p:sp>
        <p:nvSpPr>
          <p:cNvPr id="7173" name="Rectangle 2"/>
          <p:cNvSpPr>
            <a:spLocks noGrp="1" noChangeArrowheads="1"/>
          </p:cNvSpPr>
          <p:nvPr>
            <p:ph type="title"/>
          </p:nvPr>
        </p:nvSpPr>
        <p:spPr/>
        <p:txBody>
          <a:bodyPr/>
          <a:lstStyle/>
          <a:p>
            <a:pPr algn="ctr" eaLnBrk="1" hangingPunct="1"/>
            <a:r>
              <a:rPr lang="en-GB" altLang="en-US" dirty="0" smtClean="0"/>
              <a:t>Worksheet 1, Question 4</a:t>
            </a:r>
            <a:endParaRPr lang="en-US" altLang="en-US" dirty="0" smtClean="0"/>
          </a:p>
        </p:txBody>
      </p:sp>
      <mc:AlternateContent xmlns:mc="http://schemas.openxmlformats.org/markup-compatibility/2006" xmlns:a14="http://schemas.microsoft.com/office/drawing/2010/main">
        <mc:Choice Requires="a14">
          <p:sp>
            <p:nvSpPr>
              <p:cNvPr id="7174" name="Rectangle 3"/>
              <p:cNvSpPr>
                <a:spLocks noGrp="1" noChangeArrowheads="1"/>
              </p:cNvSpPr>
              <p:nvPr>
                <p:ph type="body" idx="1"/>
              </p:nvPr>
            </p:nvSpPr>
            <p:spPr>
              <a:xfrm>
                <a:off x="1043608" y="2204864"/>
                <a:ext cx="7056784" cy="3816424"/>
              </a:xfrm>
            </p:spPr>
            <p:txBody>
              <a:bodyPr/>
              <a:lstStyle/>
              <a:p>
                <a:pPr eaLnBrk="1" hangingPunct="1">
                  <a:buSzPct val="120000"/>
                  <a:buFont typeface="Wingdings" panose="05000000000000000000" pitchFamily="2" charset="2"/>
                  <a:buChar char="§"/>
                </a:pPr>
                <a:r>
                  <a:rPr lang="en-GB" altLang="en-US" sz="2400" dirty="0" smtClean="0"/>
                  <a:t>Let </a:t>
                </a:r>
                <a14:m>
                  <m:oMath xmlns:m="http://schemas.openxmlformats.org/officeDocument/2006/math">
                    <m:r>
                      <a:rPr lang="en-GB" altLang="en-US" sz="2400" b="0" i="1" smtClean="0">
                        <a:latin typeface="Cambria Math" panose="02040503050406030204" pitchFamily="18" charset="0"/>
                      </a:rPr>
                      <m:t>𝑓</m:t>
                    </m:r>
                    <m:r>
                      <a:rPr lang="en-GB" altLang="en-US" sz="2400" b="0" i="1" smtClean="0">
                        <a:latin typeface="Cambria Math" panose="02040503050406030204" pitchFamily="18" charset="0"/>
                      </a:rPr>
                      <m:t>(</m:t>
                    </m:r>
                    <m:r>
                      <a:rPr lang="en-GB" altLang="en-US" sz="2400" b="0" i="1" smtClean="0">
                        <a:latin typeface="Cambria Math" panose="02040503050406030204" pitchFamily="18" charset="0"/>
                      </a:rPr>
                      <m:t>𝑥</m:t>
                    </m:r>
                    <m:r>
                      <a:rPr lang="en-GB" altLang="en-US" sz="2400" b="0" i="1" smtClean="0">
                        <a:latin typeface="Cambria Math" panose="02040503050406030204" pitchFamily="18" charset="0"/>
                      </a:rPr>
                      <m:t>)</m:t>
                    </m:r>
                  </m:oMath>
                </a14:m>
                <a:r>
                  <a:rPr lang="en-GB" altLang="en-US" sz="2400" b="0" dirty="0" smtClean="0"/>
                  <a:t> be a polynomial of degree 3 in </a:t>
                </a:r>
                <a14:m>
                  <m:oMath xmlns:m="http://schemas.openxmlformats.org/officeDocument/2006/math">
                    <m:r>
                      <a:rPr lang="en-GB" altLang="en-US" sz="2400" b="0" i="1" smtClean="0">
                        <a:latin typeface="Cambria Math" panose="02040503050406030204" pitchFamily="18" charset="0"/>
                      </a:rPr>
                      <m:t>𝑥</m:t>
                    </m:r>
                    <m:r>
                      <a:rPr lang="en-GB" altLang="en-US" sz="2400" b="0" i="1" smtClean="0">
                        <a:latin typeface="Cambria Math" panose="02040503050406030204" pitchFamily="18" charset="0"/>
                      </a:rPr>
                      <m:t>.</m:t>
                    </m:r>
                  </m:oMath>
                </a14:m>
                <a:endParaRPr lang="en-GB" altLang="en-US" sz="2400" dirty="0" smtClean="0"/>
              </a:p>
              <a:p>
                <a:pPr eaLnBrk="1" hangingPunct="1">
                  <a:buSzPct val="120000"/>
                  <a:buFont typeface="Wingdings" panose="05000000000000000000" pitchFamily="2" charset="2"/>
                  <a:buChar char="§"/>
                </a:pPr>
                <a:endParaRPr lang="en-GB" altLang="en-US" sz="2400" dirty="0"/>
              </a:p>
              <a:p>
                <a:pPr eaLnBrk="1" hangingPunct="1">
                  <a:buSzPct val="120000"/>
                  <a:buFont typeface="Wingdings" panose="05000000000000000000" pitchFamily="2" charset="2"/>
                  <a:buChar char="§"/>
                </a:pPr>
                <a:r>
                  <a:rPr lang="en-GB" altLang="en-US" sz="2400" dirty="0" smtClean="0"/>
                  <a:t>Define</a:t>
                </a:r>
              </a:p>
              <a:p>
                <a:pPr marL="0" indent="0" eaLnBrk="1" hangingPunct="1">
                  <a:buSzPct val="120000"/>
                  <a:buNone/>
                </a:pPr>
                <a:r>
                  <a:rPr lang="en-GB" altLang="en-US" sz="2400" dirty="0">
                    <a:ea typeface="Cambria Math" panose="02040503050406030204" pitchFamily="18" charset="0"/>
                  </a:rPr>
                  <a:t>	</a:t>
                </a:r>
                <a:r>
                  <a:rPr lang="en-GB" altLang="en-US" sz="2400" dirty="0" smtClean="0">
                    <a:ea typeface="Cambria Math" panose="02040503050406030204" pitchFamily="18" charset="0"/>
                  </a:rPr>
                  <a:t>      </a:t>
                </a:r>
                <a14:m>
                  <m:oMath xmlns:m="http://schemas.openxmlformats.org/officeDocument/2006/math">
                    <m:r>
                      <m:rPr>
                        <m:sty m:val="p"/>
                      </m:rPr>
                      <a:rPr lang="el-GR" altLang="en-US" sz="2400" i="1" smtClean="0">
                        <a:latin typeface="Cambria Math" panose="02040503050406030204" pitchFamily="18" charset="0"/>
                        <a:ea typeface="Cambria Math" panose="02040503050406030204" pitchFamily="18" charset="0"/>
                      </a:rPr>
                      <m:t>Δ</m:t>
                    </m:r>
                    <m:d>
                      <m:dPr>
                        <m:ctrlPr>
                          <a:rPr lang="el-GR" altLang="en-US" sz="240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1,</m:t>
                        </m:r>
                        <m:r>
                          <a:rPr lang="en-GB" altLang="en-US" sz="2400" b="0" i="1" smtClean="0">
                            <a:latin typeface="Cambria Math" panose="02040503050406030204" pitchFamily="18" charset="0"/>
                            <a:ea typeface="Cambria Math" panose="02040503050406030204" pitchFamily="18" charset="0"/>
                          </a:rPr>
                          <m:t>𝑥</m:t>
                        </m:r>
                      </m:e>
                    </m:d>
                    <m:r>
                      <a:rPr lang="en-GB" altLang="en-US" sz="2400" b="0" i="1" smtClean="0">
                        <a:latin typeface="Cambria Math" panose="02040503050406030204" pitchFamily="18" charset="0"/>
                        <a:ea typeface="Cambria Math" panose="02040503050406030204" pitchFamily="18" charset="0"/>
                      </a:rPr>
                      <m:t>=</m:t>
                    </m:r>
                    <m:r>
                      <a:rPr lang="en-GB" altLang="en-US" sz="2400" b="0" i="1" smtClean="0">
                        <a:latin typeface="Cambria Math" panose="02040503050406030204" pitchFamily="18" charset="0"/>
                        <a:ea typeface="Cambria Math" panose="02040503050406030204" pitchFamily="18" charset="0"/>
                      </a:rPr>
                      <m:t>𝑓</m:t>
                    </m:r>
                    <m:d>
                      <m:dPr>
                        <m:ctrlPr>
                          <a:rPr lang="en-GB" altLang="en-US" sz="2400" b="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𝑥</m:t>
                        </m:r>
                        <m:r>
                          <a:rPr lang="en-GB" altLang="en-US" sz="2400" b="0" i="1" smtClean="0">
                            <a:latin typeface="Cambria Math" panose="02040503050406030204" pitchFamily="18" charset="0"/>
                            <a:ea typeface="Cambria Math" panose="02040503050406030204" pitchFamily="18" charset="0"/>
                          </a:rPr>
                          <m:t>+1</m:t>
                        </m:r>
                      </m:e>
                    </m:d>
                    <m:r>
                      <a:rPr lang="en-GB" altLang="en-US" sz="2400" b="0" i="1" smtClean="0">
                        <a:latin typeface="Cambria Math" panose="02040503050406030204" pitchFamily="18" charset="0"/>
                        <a:ea typeface="Cambria Math" panose="02040503050406030204" pitchFamily="18" charset="0"/>
                      </a:rPr>
                      <m:t>−</m:t>
                    </m:r>
                    <m:r>
                      <a:rPr lang="en-GB" altLang="en-US" sz="2400" b="0" i="1" smtClean="0">
                        <a:latin typeface="Cambria Math" panose="02040503050406030204" pitchFamily="18" charset="0"/>
                        <a:ea typeface="Cambria Math" panose="02040503050406030204" pitchFamily="18" charset="0"/>
                      </a:rPr>
                      <m:t>𝑓</m:t>
                    </m:r>
                    <m:d>
                      <m:dPr>
                        <m:ctrlPr>
                          <a:rPr lang="en-GB" altLang="en-US" sz="2400" b="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𝑥</m:t>
                        </m:r>
                      </m:e>
                    </m:d>
                  </m:oMath>
                </a14:m>
                <a:endParaRPr lang="en-GB" altLang="en-US" sz="2400" dirty="0" smtClean="0"/>
              </a:p>
              <a:p>
                <a:pPr marL="0" indent="0" eaLnBrk="1" hangingPunct="1">
                  <a:buSzPct val="120000"/>
                  <a:buNone/>
                </a:pPr>
                <a:r>
                  <a:rPr lang="en-GB" altLang="en-US" sz="2400" dirty="0" smtClean="0">
                    <a:ea typeface="Cambria Math" panose="02040503050406030204" pitchFamily="18" charset="0"/>
                  </a:rPr>
                  <a:t>	      </a:t>
                </a:r>
                <a14:m>
                  <m:oMath xmlns:m="http://schemas.openxmlformats.org/officeDocument/2006/math">
                    <m:r>
                      <m:rPr>
                        <m:sty m:val="p"/>
                      </m:rPr>
                      <a:rPr lang="el-GR" altLang="en-US" sz="2400" i="1" smtClean="0">
                        <a:latin typeface="Cambria Math" panose="02040503050406030204" pitchFamily="18" charset="0"/>
                        <a:ea typeface="Cambria Math" panose="02040503050406030204" pitchFamily="18" charset="0"/>
                      </a:rPr>
                      <m:t>Δ</m:t>
                    </m:r>
                    <m:d>
                      <m:dPr>
                        <m:ctrlPr>
                          <a:rPr lang="el-GR" altLang="en-US" sz="240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2,</m:t>
                        </m:r>
                        <m:r>
                          <a:rPr lang="en-GB" altLang="en-US" sz="2400" b="0" i="1" smtClean="0">
                            <a:latin typeface="Cambria Math" panose="02040503050406030204" pitchFamily="18" charset="0"/>
                            <a:ea typeface="Cambria Math" panose="02040503050406030204" pitchFamily="18" charset="0"/>
                          </a:rPr>
                          <m:t>𝑥</m:t>
                        </m:r>
                      </m:e>
                    </m:d>
                    <m:r>
                      <a:rPr lang="en-GB" altLang="en-US" sz="2400" b="0" i="1" smtClean="0">
                        <a:latin typeface="Cambria Math" panose="02040503050406030204" pitchFamily="18" charset="0"/>
                        <a:ea typeface="Cambria Math" panose="02040503050406030204" pitchFamily="18" charset="0"/>
                      </a:rPr>
                      <m:t>=</m:t>
                    </m:r>
                    <m:r>
                      <m:rPr>
                        <m:sty m:val="p"/>
                      </m:rPr>
                      <a:rPr lang="el-GR" altLang="en-US" sz="2400" b="0" i="1" smtClean="0">
                        <a:latin typeface="Cambria Math" panose="02040503050406030204" pitchFamily="18" charset="0"/>
                        <a:ea typeface="Cambria Math" panose="02040503050406030204" pitchFamily="18" charset="0"/>
                      </a:rPr>
                      <m:t>Δ</m:t>
                    </m:r>
                    <m:d>
                      <m:dPr>
                        <m:ctrlPr>
                          <a:rPr lang="el-GR" altLang="en-US" sz="2400" b="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1,</m:t>
                        </m:r>
                        <m:r>
                          <a:rPr lang="en-GB" altLang="en-US" sz="2400" b="0" i="1" smtClean="0">
                            <a:latin typeface="Cambria Math" panose="02040503050406030204" pitchFamily="18" charset="0"/>
                            <a:ea typeface="Cambria Math" panose="02040503050406030204" pitchFamily="18" charset="0"/>
                          </a:rPr>
                          <m:t>𝑥</m:t>
                        </m:r>
                        <m:r>
                          <a:rPr lang="en-GB" altLang="en-US" sz="2400" b="0" i="1" smtClean="0">
                            <a:latin typeface="Cambria Math" panose="02040503050406030204" pitchFamily="18" charset="0"/>
                            <a:ea typeface="Cambria Math" panose="02040503050406030204" pitchFamily="18" charset="0"/>
                          </a:rPr>
                          <m:t>+1</m:t>
                        </m:r>
                      </m:e>
                    </m:d>
                    <m:r>
                      <a:rPr lang="en-GB" altLang="en-US" sz="2400" b="0" i="1" smtClean="0">
                        <a:latin typeface="Cambria Math" panose="02040503050406030204" pitchFamily="18" charset="0"/>
                        <a:ea typeface="Cambria Math" panose="02040503050406030204" pitchFamily="18" charset="0"/>
                      </a:rPr>
                      <m:t>−</m:t>
                    </m:r>
                    <m:r>
                      <m:rPr>
                        <m:sty m:val="p"/>
                      </m:rPr>
                      <a:rPr lang="el-GR" altLang="en-US" sz="2400" b="0" i="1" smtClean="0">
                        <a:latin typeface="Cambria Math" panose="02040503050406030204" pitchFamily="18" charset="0"/>
                        <a:ea typeface="Cambria Math" panose="02040503050406030204" pitchFamily="18" charset="0"/>
                      </a:rPr>
                      <m:t>Δ</m:t>
                    </m:r>
                    <m:d>
                      <m:dPr>
                        <m:ctrlPr>
                          <a:rPr lang="el-GR" altLang="en-US" sz="2400" b="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1,</m:t>
                        </m:r>
                        <m:r>
                          <a:rPr lang="en-GB" altLang="en-US" sz="2400" b="0" i="1" smtClean="0">
                            <a:latin typeface="Cambria Math" panose="02040503050406030204" pitchFamily="18" charset="0"/>
                            <a:ea typeface="Cambria Math" panose="02040503050406030204" pitchFamily="18" charset="0"/>
                          </a:rPr>
                          <m:t>𝑥</m:t>
                        </m:r>
                      </m:e>
                    </m:d>
                  </m:oMath>
                </a14:m>
                <a:endParaRPr lang="en-GB" altLang="en-US" sz="2400" b="0" i="1" dirty="0" smtClean="0">
                  <a:latin typeface="Cambria Math" panose="02040503050406030204" pitchFamily="18" charset="0"/>
                  <a:ea typeface="Cambria Math" panose="02040503050406030204" pitchFamily="18" charset="0"/>
                </a:endParaRPr>
              </a:p>
              <a:p>
                <a:pPr marL="0" indent="0" eaLnBrk="1" hangingPunct="1">
                  <a:buSzPct val="120000"/>
                  <a:buNone/>
                </a:pPr>
                <a14:m>
                  <m:oMathPara xmlns:m="http://schemas.openxmlformats.org/officeDocument/2006/math">
                    <m:oMathParaPr>
                      <m:jc m:val="centerGroup"/>
                    </m:oMathParaPr>
                    <m:oMath xmlns:m="http://schemas.openxmlformats.org/officeDocument/2006/math">
                      <m:r>
                        <m:rPr>
                          <m:sty m:val="p"/>
                        </m:rPr>
                        <a:rPr lang="el-GR" altLang="en-US" sz="2400" i="1" smtClean="0">
                          <a:latin typeface="Cambria Math" panose="02040503050406030204" pitchFamily="18" charset="0"/>
                          <a:ea typeface="Cambria Math" panose="02040503050406030204" pitchFamily="18" charset="0"/>
                        </a:rPr>
                        <m:t>Δ</m:t>
                      </m:r>
                      <m:d>
                        <m:dPr>
                          <m:ctrlPr>
                            <a:rPr lang="el-GR" altLang="en-US" sz="240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3,</m:t>
                          </m:r>
                          <m:r>
                            <a:rPr lang="en-GB" altLang="en-US" sz="2400" b="0" i="1" smtClean="0">
                              <a:latin typeface="Cambria Math" panose="02040503050406030204" pitchFamily="18" charset="0"/>
                              <a:ea typeface="Cambria Math" panose="02040503050406030204" pitchFamily="18" charset="0"/>
                            </a:rPr>
                            <m:t>𝑥</m:t>
                          </m:r>
                        </m:e>
                      </m:d>
                      <m:r>
                        <a:rPr lang="en-GB" altLang="en-US" sz="2400" b="0" i="1" smtClean="0">
                          <a:latin typeface="Cambria Math" panose="02040503050406030204" pitchFamily="18" charset="0"/>
                          <a:ea typeface="Cambria Math" panose="02040503050406030204" pitchFamily="18" charset="0"/>
                        </a:rPr>
                        <m:t>=</m:t>
                      </m:r>
                      <m:r>
                        <m:rPr>
                          <m:sty m:val="p"/>
                        </m:rPr>
                        <a:rPr lang="el-GR" altLang="en-US" sz="2400" b="0" i="1" smtClean="0">
                          <a:latin typeface="Cambria Math" panose="02040503050406030204" pitchFamily="18" charset="0"/>
                          <a:ea typeface="Cambria Math" panose="02040503050406030204" pitchFamily="18" charset="0"/>
                        </a:rPr>
                        <m:t>Δ</m:t>
                      </m:r>
                      <m:d>
                        <m:dPr>
                          <m:ctrlPr>
                            <a:rPr lang="el-GR" altLang="en-US" sz="2400" b="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2,</m:t>
                          </m:r>
                          <m:r>
                            <a:rPr lang="en-GB" altLang="en-US" sz="2400" b="0" i="1" smtClean="0">
                              <a:latin typeface="Cambria Math" panose="02040503050406030204" pitchFamily="18" charset="0"/>
                              <a:ea typeface="Cambria Math" panose="02040503050406030204" pitchFamily="18" charset="0"/>
                            </a:rPr>
                            <m:t>𝑥</m:t>
                          </m:r>
                          <m:r>
                            <a:rPr lang="en-GB" altLang="en-US" sz="2400" b="0" i="1" smtClean="0">
                              <a:latin typeface="Cambria Math" panose="02040503050406030204" pitchFamily="18" charset="0"/>
                              <a:ea typeface="Cambria Math" panose="02040503050406030204" pitchFamily="18" charset="0"/>
                            </a:rPr>
                            <m:t>+1</m:t>
                          </m:r>
                        </m:e>
                      </m:d>
                      <m:r>
                        <a:rPr lang="en-GB" altLang="en-US" sz="2400" b="0" i="1" smtClean="0">
                          <a:latin typeface="Cambria Math" panose="02040503050406030204" pitchFamily="18" charset="0"/>
                          <a:ea typeface="Cambria Math" panose="02040503050406030204" pitchFamily="18" charset="0"/>
                        </a:rPr>
                        <m:t>−</m:t>
                      </m:r>
                      <m:r>
                        <m:rPr>
                          <m:sty m:val="p"/>
                        </m:rPr>
                        <a:rPr lang="el-GR" altLang="en-US" sz="2400" b="0" i="1" smtClean="0">
                          <a:latin typeface="Cambria Math" panose="02040503050406030204" pitchFamily="18" charset="0"/>
                          <a:ea typeface="Cambria Math" panose="02040503050406030204" pitchFamily="18" charset="0"/>
                        </a:rPr>
                        <m:t>Δ</m:t>
                      </m:r>
                      <m:d>
                        <m:dPr>
                          <m:ctrlPr>
                            <a:rPr lang="el-GR" altLang="en-US" sz="2400" b="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2,</m:t>
                          </m:r>
                          <m:r>
                            <a:rPr lang="en-GB" altLang="en-US" sz="2400" b="0" i="1" smtClean="0">
                              <a:latin typeface="Cambria Math" panose="02040503050406030204" pitchFamily="18" charset="0"/>
                              <a:ea typeface="Cambria Math" panose="02040503050406030204" pitchFamily="18" charset="0"/>
                            </a:rPr>
                            <m:t>𝑥</m:t>
                          </m:r>
                        </m:e>
                      </m:d>
                    </m:oMath>
                  </m:oMathPara>
                </a14:m>
                <a:endParaRPr lang="en-GB" altLang="en-US" sz="2400" dirty="0" smtClean="0"/>
              </a:p>
              <a:p>
                <a:pPr marL="0" indent="0" eaLnBrk="1" hangingPunct="1">
                  <a:buSzPct val="120000"/>
                  <a:buNone/>
                </a:pPr>
                <a:endParaRPr lang="en-GB" altLang="en-US" sz="2400" dirty="0" smtClean="0"/>
              </a:p>
              <a:p>
                <a:pPr eaLnBrk="1" hangingPunct="1">
                  <a:buSzPct val="120000"/>
                  <a:buFont typeface="Wingdings" panose="05000000000000000000" pitchFamily="2" charset="2"/>
                  <a:buChar char="§"/>
                </a:pPr>
                <a:r>
                  <a:rPr lang="en-GB" altLang="en-US" sz="2400" dirty="0" smtClean="0"/>
                  <a:t>Show that </a:t>
                </a:r>
                <a14:m>
                  <m:oMath xmlns:m="http://schemas.openxmlformats.org/officeDocument/2006/math">
                    <m:r>
                      <m:rPr>
                        <m:sty m:val="p"/>
                      </m:rPr>
                      <a:rPr lang="el-GR" altLang="en-US" sz="2400" i="1" smtClean="0">
                        <a:latin typeface="Cambria Math" panose="02040503050406030204" pitchFamily="18" charset="0"/>
                        <a:ea typeface="Cambria Math" panose="02040503050406030204" pitchFamily="18" charset="0"/>
                      </a:rPr>
                      <m:t>Δ</m:t>
                    </m:r>
                    <m:d>
                      <m:dPr>
                        <m:ctrlPr>
                          <a:rPr lang="el-GR" altLang="en-US" sz="2400" i="1" smtClean="0">
                            <a:latin typeface="Cambria Math" panose="02040503050406030204" pitchFamily="18" charset="0"/>
                            <a:ea typeface="Cambria Math" panose="02040503050406030204" pitchFamily="18" charset="0"/>
                          </a:rPr>
                        </m:ctrlPr>
                      </m:dPr>
                      <m:e>
                        <m:r>
                          <a:rPr lang="en-GB" altLang="en-US" sz="2400" b="0" i="1" smtClean="0">
                            <a:latin typeface="Cambria Math" panose="02040503050406030204" pitchFamily="18" charset="0"/>
                            <a:ea typeface="Cambria Math" panose="02040503050406030204" pitchFamily="18" charset="0"/>
                          </a:rPr>
                          <m:t>3,</m:t>
                        </m:r>
                        <m:r>
                          <a:rPr lang="en-GB" altLang="en-US" sz="2400" b="0" i="1" smtClean="0">
                            <a:latin typeface="Cambria Math" panose="02040503050406030204" pitchFamily="18" charset="0"/>
                            <a:ea typeface="Cambria Math" panose="02040503050406030204" pitchFamily="18" charset="0"/>
                          </a:rPr>
                          <m:t>𝑥</m:t>
                        </m:r>
                      </m:e>
                    </m:d>
                  </m:oMath>
                </a14:m>
                <a:r>
                  <a:rPr lang="en-GB" altLang="en-US" sz="2400" dirty="0" smtClean="0"/>
                  <a:t> is constant</a:t>
                </a:r>
              </a:p>
              <a:p>
                <a:pPr marL="0" indent="0" eaLnBrk="1" hangingPunct="1">
                  <a:buNone/>
                </a:pPr>
                <a:endParaRPr lang="en-GB" altLang="en-US" sz="2400" dirty="0" smtClean="0"/>
              </a:p>
              <a:p>
                <a:pPr eaLnBrk="1" hangingPunct="1">
                  <a:buFont typeface="Wingdings" panose="05000000000000000000" pitchFamily="2" charset="2"/>
                  <a:buNone/>
                </a:pPr>
                <a:r>
                  <a:rPr lang="en-GB" altLang="en-US" sz="2800" dirty="0" smtClean="0"/>
                  <a:t>			</a:t>
                </a:r>
              </a:p>
            </p:txBody>
          </p:sp>
        </mc:Choice>
        <mc:Fallback xmlns="">
          <p:sp>
            <p:nvSpPr>
              <p:cNvPr id="7174" name="Rectangle 3"/>
              <p:cNvSpPr>
                <a:spLocks noGrp="1" noRot="1" noChangeAspect="1" noMove="1" noResize="1" noEditPoints="1" noAdjustHandles="1" noChangeArrowheads="1" noChangeShapeType="1" noTextEdit="1"/>
              </p:cNvSpPr>
              <p:nvPr>
                <p:ph type="body" idx="1"/>
              </p:nvPr>
            </p:nvSpPr>
            <p:spPr>
              <a:xfrm>
                <a:off x="1043608" y="2204864"/>
                <a:ext cx="7056784" cy="3816424"/>
              </a:xfrm>
              <a:blipFill>
                <a:blip r:embed="rId3"/>
                <a:stretch>
                  <a:fillRect l="-1641" t="-2396"/>
                </a:stretch>
              </a:blipFill>
            </p:spPr>
            <p:txBody>
              <a:bodyPr/>
              <a:lstStyle/>
              <a:p>
                <a:r>
                  <a:rPr lang="en-GB">
                    <a:noFill/>
                  </a:rPr>
                  <a:t> </a:t>
                </a:r>
              </a:p>
            </p:txBody>
          </p:sp>
        </mc:Fallback>
      </mc:AlternateContent>
    </p:spTree>
    <p:extLst>
      <p:ext uri="{BB962C8B-B14F-4D97-AF65-F5344CB8AC3E}">
        <p14:creationId xmlns:p14="http://schemas.microsoft.com/office/powerpoint/2010/main" val="2146573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GB" altLang="en-US" sz="3600" smtClean="0"/>
              <a:t>Decimal Representation of Integers</a:t>
            </a:r>
          </a:p>
        </p:txBody>
      </p:sp>
      <mc:AlternateContent xmlns:mc="http://schemas.openxmlformats.org/markup-compatibility/2006" xmlns:a14="http://schemas.microsoft.com/office/drawing/2010/main">
        <mc:Choice Requires="a14">
          <p:sp>
            <p:nvSpPr>
              <p:cNvPr id="7171" name="Content Placeholder 2"/>
              <p:cNvSpPr>
                <a:spLocks noGrp="1"/>
              </p:cNvSpPr>
              <p:nvPr>
                <p:ph idx="1"/>
              </p:nvPr>
            </p:nvSpPr>
            <p:spPr>
              <a:xfrm>
                <a:off x="1150938" y="2198390"/>
                <a:ext cx="7772400" cy="3678882"/>
              </a:xfrm>
            </p:spPr>
            <p:txBody>
              <a:bodyPr/>
              <a:lstStyle/>
              <a:p>
                <a:pPr eaLnBrk="1" hangingPunct="1">
                  <a:buSzPct val="120000"/>
                  <a:buFont typeface="Wingdings" panose="05000000000000000000" pitchFamily="2" charset="2"/>
                  <a:buChar char="§"/>
                </a:pPr>
                <a:r>
                  <a:rPr lang="en-GB" altLang="en-US" sz="2400" dirty="0" smtClean="0"/>
                  <a:t>An integer is any whole number, positive or negative, e.g.</a:t>
                </a:r>
              </a:p>
              <a:p>
                <a:pPr marL="0" indent="0" eaLnBrk="1" hangingPunct="1">
                  <a:buSzPct val="120000"/>
                  <a:buNone/>
                </a:pPr>
                <a:r>
                  <a:rPr lang="en-GB" altLang="en-US" sz="2400" dirty="0" smtClean="0"/>
                  <a:t>			…, -2, -1, 0, 1, 2, 3,…</a:t>
                </a:r>
              </a:p>
              <a:p>
                <a:pPr marL="0" indent="0" eaLnBrk="1" hangingPunct="1">
                  <a:buSzPct val="120000"/>
                  <a:buNone/>
                </a:pPr>
                <a:endParaRPr lang="en-GB" altLang="en-US" sz="2400" dirty="0" smtClean="0"/>
              </a:p>
              <a:p>
                <a:pPr eaLnBrk="1" hangingPunct="1">
                  <a:buSzPct val="120000"/>
                  <a:buFont typeface="Wingdings" panose="05000000000000000000" pitchFamily="2" charset="2"/>
                  <a:buChar char="§"/>
                </a:pPr>
                <a:r>
                  <a:rPr lang="en-GB" altLang="en-US" sz="2400" dirty="0" smtClean="0"/>
                  <a:t>In the decimal representation an integer is written as a sum of distinct powers of 10, e.g.</a:t>
                </a:r>
              </a:p>
              <a:p>
                <a:pPr eaLnBrk="1" hangingPunct="1">
                  <a:buSzPct val="120000"/>
                  <a:buFont typeface="Wingdings" panose="05000000000000000000" pitchFamily="2" charset="2"/>
                  <a:buChar char="§"/>
                </a:pPr>
                <a:endParaRPr lang="en-GB" altLang="en-US" dirty="0"/>
              </a:p>
              <a:p>
                <a:pPr marL="0" indent="0" eaLnBrk="1" hangingPunct="1">
                  <a:buSzPct val="120000"/>
                  <a:buNone/>
                </a:pPr>
                <a:r>
                  <a:rPr lang="en-GB" altLang="en-US" sz="2400" dirty="0" smtClean="0"/>
                  <a:t>		</a:t>
                </a:r>
                <a14:m>
                  <m:oMath xmlns:m="http://schemas.openxmlformats.org/officeDocument/2006/math">
                    <m:r>
                      <a:rPr lang="en-GB" altLang="en-US" sz="2400" b="0" i="1" smtClean="0">
                        <a:latin typeface="Cambria Math" panose="02040503050406030204" pitchFamily="18" charset="0"/>
                      </a:rPr>
                      <m:t>349=3</m:t>
                    </m:r>
                    <m:r>
                      <a:rPr lang="en-GB" altLang="en-US" sz="2400" b="0" i="1" smtClean="0">
                        <a:latin typeface="Cambria Math" panose="02040503050406030204" pitchFamily="18" charset="0"/>
                        <a:ea typeface="Cambria Math" panose="02040503050406030204" pitchFamily="18" charset="0"/>
                      </a:rPr>
                      <m:t>×</m:t>
                    </m:r>
                    <m:sSup>
                      <m:sSupPr>
                        <m:ctrlPr>
                          <a:rPr lang="en-GB" altLang="en-US" sz="2400" b="0" i="1" smtClean="0">
                            <a:latin typeface="Cambria Math" panose="02040503050406030204" pitchFamily="18" charset="0"/>
                            <a:ea typeface="Cambria Math" panose="02040503050406030204" pitchFamily="18" charset="0"/>
                          </a:rPr>
                        </m:ctrlPr>
                      </m:sSupPr>
                      <m:e>
                        <m:r>
                          <a:rPr lang="en-GB" altLang="en-US" sz="2400" b="0" i="1" smtClean="0">
                            <a:latin typeface="Cambria Math" panose="02040503050406030204" pitchFamily="18" charset="0"/>
                            <a:ea typeface="Cambria Math" panose="02040503050406030204" pitchFamily="18" charset="0"/>
                          </a:rPr>
                          <m:t>10</m:t>
                        </m:r>
                      </m:e>
                      <m:sup>
                        <m:r>
                          <a:rPr lang="en-GB" altLang="en-US" sz="2400" b="0" i="1" smtClean="0">
                            <a:latin typeface="Cambria Math" panose="02040503050406030204" pitchFamily="18" charset="0"/>
                            <a:ea typeface="Cambria Math" panose="02040503050406030204" pitchFamily="18" charset="0"/>
                          </a:rPr>
                          <m:t>2</m:t>
                        </m:r>
                      </m:sup>
                    </m:sSup>
                    <m:r>
                      <a:rPr lang="en-GB" altLang="en-US" sz="2400" b="0" i="1" smtClean="0">
                        <a:latin typeface="Cambria Math" panose="02040503050406030204" pitchFamily="18" charset="0"/>
                        <a:ea typeface="Cambria Math" panose="02040503050406030204" pitchFamily="18" charset="0"/>
                      </a:rPr>
                      <m:t>+4×10+9</m:t>
                    </m:r>
                  </m:oMath>
                </a14:m>
                <a:endParaRPr lang="en-GB" altLang="en-US" sz="2400" dirty="0" smtClean="0"/>
              </a:p>
            </p:txBody>
          </p:sp>
        </mc:Choice>
        <mc:Fallback xmlns="">
          <p:sp>
            <p:nvSpPr>
              <p:cNvPr id="7171" name="Content Placeholder 2"/>
              <p:cNvSpPr>
                <a:spLocks noGrp="1" noRot="1" noChangeAspect="1" noMove="1" noResize="1" noEditPoints="1" noAdjustHandles="1" noChangeArrowheads="1" noChangeShapeType="1" noTextEdit="1"/>
              </p:cNvSpPr>
              <p:nvPr>
                <p:ph idx="1"/>
              </p:nvPr>
            </p:nvSpPr>
            <p:spPr>
              <a:xfrm>
                <a:off x="1150938" y="2198390"/>
                <a:ext cx="7772400" cy="3678882"/>
              </a:xfrm>
              <a:blipFill rotWithShape="0">
                <a:blip r:embed="rId2"/>
                <a:stretch>
                  <a:fillRect l="-1490" t="-2322" r="-1725"/>
                </a:stretch>
              </a:blipFill>
            </p:spPr>
            <p:txBody>
              <a:bodyPr/>
              <a:lstStyle/>
              <a:p>
                <a:r>
                  <a:rPr lang="en-GB">
                    <a:noFill/>
                  </a:rPr>
                  <a:t> </a:t>
                </a:r>
              </a:p>
            </p:txBody>
          </p:sp>
        </mc:Fallback>
      </mc:AlternateContent>
      <p:sp>
        <p:nvSpPr>
          <p:cNvPr id="71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GB" altLang="en-US" sz="1400" dirty="0" err="1" smtClean="0"/>
              <a:t>Brookshear</a:t>
            </a:r>
            <a:r>
              <a:rPr lang="en-GB" altLang="en-US" sz="1400" dirty="0" smtClean="0"/>
              <a:t>, Section 1.5</a:t>
            </a:r>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9EB1CD1-090B-4FF7-9CE8-504E7DEF215D}" type="slidenum">
              <a:rPr lang="en-GB" altLang="en-US" sz="1400" smtClean="0"/>
              <a:pPr>
                <a:spcBef>
                  <a:spcPct val="0"/>
                </a:spcBef>
                <a:buClrTx/>
                <a:buSzTx/>
                <a:buFontTx/>
                <a:buNone/>
              </a:pPr>
              <a:t>8</a:t>
            </a:fld>
            <a:endParaRPr lang="en-GB" altLang="en-US" sz="1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Properties of Powers of 10</a:t>
            </a:r>
            <a:endParaRPr lang="en-GB" dirty="0"/>
          </a:p>
        </p:txBody>
      </p:sp>
      <p:sp>
        <p:nvSpPr>
          <p:cNvPr id="5" name="Footer Placeholder 4"/>
          <p:cNvSpPr>
            <a:spLocks noGrp="1"/>
          </p:cNvSpPr>
          <p:nvPr>
            <p:ph type="ftr" sz="quarter" idx="11"/>
          </p:nvPr>
        </p:nvSpPr>
        <p:spPr/>
        <p:txBody>
          <a:bodyPr/>
          <a:lstStyle/>
          <a:p>
            <a:pPr>
              <a:defRPr/>
            </a:pPr>
            <a:r>
              <a:rPr lang="en-GB" smtClean="0"/>
              <a:t>Birkbeck College, U. London</a:t>
            </a:r>
            <a:endParaRPr lang="en-GB"/>
          </a:p>
        </p:txBody>
      </p:sp>
      <p:sp>
        <p:nvSpPr>
          <p:cNvPr id="6" name="Slide Number Placeholder 5"/>
          <p:cNvSpPr>
            <a:spLocks noGrp="1"/>
          </p:cNvSpPr>
          <p:nvPr>
            <p:ph type="sldNum" sz="quarter" idx="12"/>
          </p:nvPr>
        </p:nvSpPr>
        <p:spPr/>
        <p:txBody>
          <a:bodyPr/>
          <a:lstStyle/>
          <a:p>
            <a:pPr>
              <a:defRPr/>
            </a:pPr>
            <a:fld id="{B93B7853-375D-4DB3-846C-BDE569BB209F}" type="slidenum">
              <a:rPr lang="en-GB" altLang="en-US" smtClean="0"/>
              <a:pPr>
                <a:defRPr/>
              </a:pPr>
              <a:t>9</a:t>
            </a:fld>
            <a:endParaRPr lang="en-GB" altLang="en-US"/>
          </a:p>
        </p:txBody>
      </p:sp>
      <mc:AlternateContent xmlns:mc="http://schemas.openxmlformats.org/markup-compatibility/2006" xmlns:a14="http://schemas.microsoft.com/office/drawing/2010/main">
        <mc:Choice Requires="a14">
          <p:sp>
            <p:nvSpPr>
              <p:cNvPr id="12" name="TextBox 11"/>
              <p:cNvSpPr txBox="1"/>
              <p:nvPr/>
            </p:nvSpPr>
            <p:spPr>
              <a:xfrm>
                <a:off x="1150938" y="2193825"/>
                <a:ext cx="7782296" cy="4066819"/>
              </a:xfrm>
              <a:prstGeom prst="rect">
                <a:avLst/>
              </a:prstGeom>
              <a:noFill/>
            </p:spPr>
            <p:txBody>
              <a:bodyPr wrap="square" lIns="0" tIns="0" rIns="0" bIns="0" rtlCol="0">
                <a:spAutoFit/>
              </a:bodyPr>
              <a:lstStyle/>
              <a:p>
                <a14:m>
                  <m:oMath xmlns:m="http://schemas.openxmlformats.org/officeDocument/2006/math">
                    <m:sSup>
                      <m:sSupPr>
                        <m:ctrlPr>
                          <a:rPr lang="pt-BR" i="1" smtClean="0">
                            <a:latin typeface="Cambria Math" panose="02040503050406030204" pitchFamily="18" charset="0"/>
                          </a:rPr>
                        </m:ctrlPr>
                      </m:sSupPr>
                      <m:e>
                        <m:r>
                          <a:rPr lang="en-GB" b="0" i="1" smtClean="0">
                            <a:latin typeface="Cambria Math" panose="02040503050406030204" pitchFamily="18" charset="0"/>
                          </a:rPr>
                          <m:t>10</m:t>
                        </m:r>
                      </m:e>
                      <m:sup>
                        <m:r>
                          <a:rPr lang="en-GB" b="0" i="1" smtClean="0">
                            <a:latin typeface="Cambria Math" panose="02040503050406030204" pitchFamily="18" charset="0"/>
                          </a:rPr>
                          <m:t>2</m:t>
                        </m:r>
                      </m:sup>
                    </m:sSup>
                    <m:r>
                      <a:rPr lang="en-GB" b="0" i="1" smtClean="0">
                        <a:latin typeface="Cambria Math" panose="02040503050406030204" pitchFamily="18" charset="0"/>
                      </a:rPr>
                      <m:t>=10</m:t>
                    </m:r>
                    <m:r>
                      <a:rPr lang="en-GB" b="0" i="1" smtClean="0">
                        <a:latin typeface="Cambria Math" panose="02040503050406030204" pitchFamily="18" charset="0"/>
                        <a:ea typeface="Cambria Math" panose="02040503050406030204" pitchFamily="18" charset="0"/>
                      </a:rPr>
                      <m:t>×10</m:t>
                    </m:r>
                  </m:oMath>
                </a14:m>
                <a:r>
                  <a:rPr lang="en-GB" dirty="0" smtClean="0"/>
                  <a:t> # The integer 2 is the exponent</a:t>
                </a:r>
              </a:p>
              <a:p>
                <a:endParaRPr lang="en-GB" dirty="0" smtClean="0"/>
              </a:p>
              <a:p>
                <a:pPr/>
                <a14:m>
                  <m:oMathPara xmlns:m="http://schemas.openxmlformats.org/officeDocument/2006/math">
                    <m:oMathParaPr>
                      <m:jc m:val="centerGroup"/>
                    </m:oMathParaPr>
                    <m:oMath xmlns:m="http://schemas.openxmlformats.org/officeDocument/2006/math">
                      <m:sSup>
                        <m:sSupPr>
                          <m:ctrlPr>
                            <a:rPr lang="en-GB" i="1" smtClean="0">
                              <a:latin typeface="Cambria Math" panose="02040503050406030204" pitchFamily="18" charset="0"/>
                              <a:ea typeface="Cambria Math" panose="02040503050406030204" pitchFamily="18" charset="0"/>
                            </a:rPr>
                          </m:ctrlPr>
                        </m:sSupPr>
                        <m:e>
                          <m:r>
                            <a:rPr lang="en-GB" b="0" i="1" smtClean="0">
                              <a:latin typeface="Cambria Math" panose="02040503050406030204" pitchFamily="18" charset="0"/>
                              <a:ea typeface="Cambria Math" panose="02040503050406030204" pitchFamily="18" charset="0"/>
                            </a:rPr>
                            <m:t>10</m:t>
                          </m:r>
                        </m:e>
                        <m:sup>
                          <m:r>
                            <a:rPr lang="en-GB" i="1" smtClean="0">
                              <a:latin typeface="Cambria Math" panose="02040503050406030204" pitchFamily="18" charset="0"/>
                              <a:ea typeface="Cambria Math" panose="02040503050406030204" pitchFamily="18" charset="0"/>
                            </a:rPr>
                            <m:t>2</m:t>
                          </m:r>
                        </m:sup>
                      </m:sSup>
                      <m:r>
                        <a:rPr lang="en-GB" i="1" smtClean="0">
                          <a:latin typeface="Cambria Math" panose="02040503050406030204" pitchFamily="18" charset="0"/>
                          <a:ea typeface="Cambria Math" panose="02040503050406030204" pitchFamily="18" charset="0"/>
                        </a:rPr>
                        <m:t>×</m:t>
                      </m:r>
                      <m:sSup>
                        <m:sSupPr>
                          <m:ctrlPr>
                            <a:rPr lang="en-GB" i="1" smtClean="0">
                              <a:latin typeface="Cambria Math" panose="02040503050406030204" pitchFamily="18" charset="0"/>
                              <a:ea typeface="Cambria Math" panose="02040503050406030204" pitchFamily="18" charset="0"/>
                            </a:rPr>
                          </m:ctrlPr>
                        </m:sSupPr>
                        <m:e>
                          <m:r>
                            <a:rPr lang="en-GB" b="0" i="1" smtClean="0">
                              <a:latin typeface="Cambria Math" panose="02040503050406030204" pitchFamily="18" charset="0"/>
                              <a:ea typeface="Cambria Math" panose="02040503050406030204" pitchFamily="18" charset="0"/>
                            </a:rPr>
                            <m:t>10</m:t>
                          </m:r>
                        </m:e>
                        <m:sup>
                          <m:r>
                            <a:rPr lang="en-GB" b="0" i="1" smtClean="0">
                              <a:latin typeface="Cambria Math" panose="02040503050406030204" pitchFamily="18" charset="0"/>
                              <a:ea typeface="Cambria Math" panose="02040503050406030204" pitchFamily="18" charset="0"/>
                            </a:rPr>
                            <m:t>3</m:t>
                          </m:r>
                        </m:sup>
                      </m:sSup>
                      <m:r>
                        <a:rPr lang="en-GB" b="0" i="1" smtClean="0">
                          <a:latin typeface="Cambria Math" panose="02040503050406030204" pitchFamily="18" charset="0"/>
                          <a:ea typeface="Cambria Math" panose="02040503050406030204" pitchFamily="18" charset="0"/>
                        </a:rPr>
                        <m:t>=</m:t>
                      </m:r>
                      <m:sSup>
                        <m:sSupPr>
                          <m:ctrlPr>
                            <a:rPr lang="en-GB" b="0" i="1" smtClean="0">
                              <a:latin typeface="Cambria Math" panose="02040503050406030204" pitchFamily="18" charset="0"/>
                              <a:ea typeface="Cambria Math" panose="02040503050406030204" pitchFamily="18" charset="0"/>
                            </a:rPr>
                          </m:ctrlPr>
                        </m:sSupPr>
                        <m:e>
                          <m:r>
                            <a:rPr lang="en-GB" b="0" i="1" smtClean="0">
                              <a:latin typeface="Cambria Math" panose="02040503050406030204" pitchFamily="18" charset="0"/>
                              <a:ea typeface="Cambria Math" panose="02040503050406030204" pitchFamily="18" charset="0"/>
                            </a:rPr>
                            <m:t>10</m:t>
                          </m:r>
                        </m:e>
                        <m:sup>
                          <m:r>
                            <a:rPr lang="en-GB" b="0" i="1" smtClean="0">
                              <a:latin typeface="Cambria Math" panose="02040503050406030204" pitchFamily="18" charset="0"/>
                              <a:ea typeface="Cambria Math" panose="02040503050406030204" pitchFamily="18" charset="0"/>
                            </a:rPr>
                            <m:t>2+3</m:t>
                          </m:r>
                        </m:sup>
                      </m:sSup>
                      <m:r>
                        <a:rPr lang="en-GB" b="0" i="1" smtClean="0">
                          <a:latin typeface="Cambria Math" panose="02040503050406030204" pitchFamily="18" charset="0"/>
                          <a:ea typeface="Cambria Math" panose="02040503050406030204" pitchFamily="18" charset="0"/>
                        </a:rPr>
                        <m:t>=</m:t>
                      </m:r>
                      <m:sSup>
                        <m:sSupPr>
                          <m:ctrlPr>
                            <a:rPr lang="en-GB" b="0" i="1" smtClean="0">
                              <a:latin typeface="Cambria Math" panose="02040503050406030204" pitchFamily="18" charset="0"/>
                              <a:ea typeface="Cambria Math" panose="02040503050406030204" pitchFamily="18" charset="0"/>
                            </a:rPr>
                          </m:ctrlPr>
                        </m:sSupPr>
                        <m:e>
                          <m:r>
                            <a:rPr lang="en-GB" b="0" i="1" smtClean="0">
                              <a:latin typeface="Cambria Math" panose="02040503050406030204" pitchFamily="18" charset="0"/>
                              <a:ea typeface="Cambria Math" panose="02040503050406030204" pitchFamily="18" charset="0"/>
                            </a:rPr>
                            <m:t>10</m:t>
                          </m:r>
                        </m:e>
                        <m:sup>
                          <m:r>
                            <a:rPr lang="en-GB" b="0" i="1" smtClean="0">
                              <a:latin typeface="Cambria Math" panose="02040503050406030204" pitchFamily="18" charset="0"/>
                              <a:ea typeface="Cambria Math" panose="02040503050406030204" pitchFamily="18" charset="0"/>
                            </a:rPr>
                            <m:t>5</m:t>
                          </m:r>
                        </m:sup>
                      </m:sSup>
                    </m:oMath>
                  </m:oMathPara>
                </a14:m>
                <a:endParaRPr lang="en-GB" dirty="0" smtClean="0"/>
              </a:p>
              <a:p>
                <a:r>
                  <a:rPr lang="en-GB" dirty="0" smtClean="0"/>
                  <a:t># If powers of 10 are multiplied then the exponents</a:t>
                </a:r>
              </a:p>
              <a:p>
                <a:r>
                  <a:rPr lang="en-GB" dirty="0" smtClean="0"/>
                  <a:t># are added</a:t>
                </a:r>
              </a:p>
              <a:p>
                <a:pPr algn="just"/>
                <a:endParaRPr lang="en-GB" i="1" dirty="0" smtClean="0">
                  <a:latin typeface="Cambria Math" panose="02040503050406030204" pitchFamily="18" charset="0"/>
                </a:endParaRPr>
              </a:p>
              <a:p>
                <a:pPr algn="just"/>
                <a14:m>
                  <m:oMathPara xmlns:m="http://schemas.openxmlformats.org/officeDocument/2006/math">
                    <m:oMathParaPr>
                      <m:jc m:val="left"/>
                    </m:oMathParaPr>
                    <m:oMath xmlns:m="http://schemas.openxmlformats.org/officeDocument/2006/math">
                      <m:sSup>
                        <m:sSupPr>
                          <m:ctrlPr>
                            <a:rPr lang="en-GB" i="1" smtClean="0">
                              <a:latin typeface="Cambria Math" panose="02040503050406030204" pitchFamily="18" charset="0"/>
                            </a:rPr>
                          </m:ctrlPr>
                        </m:sSupPr>
                        <m:e>
                          <m:r>
                            <a:rPr lang="en-GB" b="0" i="1" smtClean="0">
                              <a:latin typeface="Cambria Math" panose="02040503050406030204" pitchFamily="18" charset="0"/>
                            </a:rPr>
                            <m:t>10</m:t>
                          </m:r>
                        </m:e>
                        <m:sup>
                          <m:r>
                            <a:rPr lang="en-GB" b="0" i="1" smtClean="0">
                              <a:latin typeface="Cambria Math" panose="02040503050406030204" pitchFamily="18" charset="0"/>
                            </a:rPr>
                            <m:t>0</m:t>
                          </m:r>
                        </m:sup>
                      </m:sSup>
                      <m:r>
                        <a:rPr lang="en-GB" b="0" i="1" smtClean="0">
                          <a:latin typeface="Cambria Math" panose="02040503050406030204" pitchFamily="18" charset="0"/>
                        </a:rPr>
                        <m:t>=1</m:t>
                      </m:r>
                    </m:oMath>
                  </m:oMathPara>
                </a14:m>
                <a:endParaRPr lang="en-GB" dirty="0" smtClean="0"/>
              </a:p>
              <a:p>
                <a:pPr algn="just"/>
                <a:endParaRPr lang="en-GB" i="1" dirty="0" smtClean="0">
                  <a:latin typeface="Cambria Math" panose="02040503050406030204" pitchFamily="18" charset="0"/>
                </a:endParaRPr>
              </a:p>
              <a:p>
                <a:pPr algn="just"/>
                <a14:m>
                  <m:oMath xmlns:m="http://schemas.openxmlformats.org/officeDocument/2006/math">
                    <m:sSup>
                      <m:sSupPr>
                        <m:ctrlPr>
                          <a:rPr lang="en-GB" i="1" smtClean="0">
                            <a:latin typeface="Cambria Math" panose="02040503050406030204" pitchFamily="18" charset="0"/>
                          </a:rPr>
                        </m:ctrlPr>
                      </m:sSupPr>
                      <m:e>
                        <m:r>
                          <a:rPr lang="en-GB" b="0" i="1" smtClean="0">
                            <a:latin typeface="Cambria Math" panose="02040503050406030204" pitchFamily="18" charset="0"/>
                          </a:rPr>
                          <m:t>10</m:t>
                        </m:r>
                      </m:e>
                      <m:sup>
                        <m:r>
                          <a:rPr lang="en-GB" b="0" i="1" smtClean="0">
                            <a:latin typeface="Cambria Math" panose="02040503050406030204" pitchFamily="18" charset="0"/>
                          </a:rPr>
                          <m:t>−</m:t>
                        </m:r>
                        <m:r>
                          <a:rPr lang="en-GB" i="1" smtClean="0">
                            <a:latin typeface="Cambria Math" panose="02040503050406030204" pitchFamily="18" charset="0"/>
                          </a:rPr>
                          <m:t>2</m:t>
                        </m:r>
                      </m:sup>
                    </m:sSup>
                    <m:r>
                      <a:rPr lang="en-GB" b="0" i="1" smtClean="0">
                        <a:latin typeface="Cambria Math" panose="02040503050406030204" pitchFamily="18" charset="0"/>
                      </a:rPr>
                      <m:t>=1/100</m:t>
                    </m:r>
                  </m:oMath>
                </a14:m>
                <a:r>
                  <a:rPr lang="en-GB" dirty="0" smtClean="0"/>
                  <a:t>  # Negative exponents define fractions</a:t>
                </a:r>
              </a:p>
              <a:p>
                <a:pPr algn="just"/>
                <a:endParaRPr lang="en-GB" i="1" dirty="0" smtClean="0">
                  <a:latin typeface="Cambria Math" panose="02040503050406030204" pitchFamily="18" charset="0"/>
                </a:endParaRPr>
              </a:p>
              <a:p>
                <a:pPr algn="just"/>
                <a14:m>
                  <m:oMathPara xmlns:m="http://schemas.openxmlformats.org/officeDocument/2006/math">
                    <m:oMathParaPr>
                      <m:jc m:val="left"/>
                    </m:oMathParaPr>
                    <m:oMath xmlns:m="http://schemas.openxmlformats.org/officeDocument/2006/math">
                      <m:sSup>
                        <m:sSupPr>
                          <m:ctrlPr>
                            <a:rPr lang="en-GB" i="1" smtClean="0">
                              <a:latin typeface="Cambria Math" panose="02040503050406030204" pitchFamily="18" charset="0"/>
                            </a:rPr>
                          </m:ctrlPr>
                        </m:sSupPr>
                        <m:e>
                          <m:r>
                            <a:rPr lang="en-GB" b="0" i="1" smtClean="0">
                              <a:latin typeface="Cambria Math" panose="02040503050406030204" pitchFamily="18" charset="0"/>
                            </a:rPr>
                            <m:t>10</m:t>
                          </m:r>
                        </m:e>
                        <m:sup>
                          <m:r>
                            <a:rPr lang="en-GB" b="0" i="1" smtClean="0">
                              <a:latin typeface="Cambria Math" panose="02040503050406030204" pitchFamily="18" charset="0"/>
                            </a:rPr>
                            <m:t>−</m:t>
                          </m:r>
                          <m:r>
                            <a:rPr lang="en-GB" i="1" smtClean="0">
                              <a:latin typeface="Cambria Math" panose="02040503050406030204" pitchFamily="18" charset="0"/>
                            </a:rPr>
                            <m:t>2</m:t>
                          </m:r>
                        </m:sup>
                      </m:sSup>
                      <m:r>
                        <a:rPr lang="en-GB" i="1" smtClean="0">
                          <a:latin typeface="Cambria Math" panose="02040503050406030204" pitchFamily="18" charset="0"/>
                          <a:ea typeface="Cambria Math" panose="02040503050406030204" pitchFamily="18" charset="0"/>
                        </a:rPr>
                        <m:t>×</m:t>
                      </m:r>
                      <m:sSup>
                        <m:sSupPr>
                          <m:ctrlPr>
                            <a:rPr lang="en-GB" i="1" smtClean="0">
                              <a:latin typeface="Cambria Math" panose="02040503050406030204" pitchFamily="18" charset="0"/>
                            </a:rPr>
                          </m:ctrlPr>
                        </m:sSupPr>
                        <m:e>
                          <m:r>
                            <a:rPr lang="en-GB" b="0" i="1" smtClean="0">
                              <a:latin typeface="Cambria Math" panose="02040503050406030204" pitchFamily="18" charset="0"/>
                            </a:rPr>
                            <m:t>10</m:t>
                          </m:r>
                        </m:e>
                        <m:sup>
                          <m:r>
                            <a:rPr lang="en-GB" i="1" smtClean="0">
                              <a:latin typeface="Cambria Math" panose="02040503050406030204" pitchFamily="18" charset="0"/>
                            </a:rPr>
                            <m:t>2</m:t>
                          </m:r>
                        </m:sup>
                      </m:sSup>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10</m:t>
                          </m:r>
                        </m:e>
                        <m:sup>
                          <m:r>
                            <a:rPr lang="en-GB" b="0" i="1" smtClean="0">
                              <a:latin typeface="Cambria Math" panose="02040503050406030204" pitchFamily="18" charset="0"/>
                            </a:rPr>
                            <m:t>−2+2</m:t>
                          </m:r>
                        </m:sup>
                      </m:sSup>
                      <m:r>
                        <a:rPr lang="en-GB" b="0" i="1" smtClean="0">
                          <a:latin typeface="Cambria Math" panose="02040503050406030204" pitchFamily="18" charset="0"/>
                        </a:rPr>
                        <m:t>=</m:t>
                      </m:r>
                      <m:sSup>
                        <m:sSupPr>
                          <m:ctrlPr>
                            <a:rPr lang="en-GB" b="0" i="1" smtClean="0">
                              <a:latin typeface="Cambria Math" panose="02040503050406030204" pitchFamily="18" charset="0"/>
                            </a:rPr>
                          </m:ctrlPr>
                        </m:sSupPr>
                        <m:e>
                          <m:r>
                            <a:rPr lang="en-GB" b="0" i="1" smtClean="0">
                              <a:latin typeface="Cambria Math" panose="02040503050406030204" pitchFamily="18" charset="0"/>
                            </a:rPr>
                            <m:t>10</m:t>
                          </m:r>
                        </m:e>
                        <m:sup>
                          <m:r>
                            <a:rPr lang="en-GB" b="0" i="1" smtClean="0">
                              <a:latin typeface="Cambria Math" panose="02040503050406030204" pitchFamily="18" charset="0"/>
                            </a:rPr>
                            <m:t>0</m:t>
                          </m:r>
                        </m:sup>
                      </m:sSup>
                      <m:r>
                        <a:rPr lang="en-GB" b="0" i="1" smtClean="0">
                          <a:latin typeface="Cambria Math" panose="02040503050406030204" pitchFamily="18" charset="0"/>
                        </a:rPr>
                        <m:t>=1</m:t>
                      </m:r>
                    </m:oMath>
                  </m:oMathPara>
                </a14:m>
                <a:endParaRPr lang="en-GB" dirty="0"/>
              </a:p>
            </p:txBody>
          </p:sp>
        </mc:Choice>
        <mc:Fallback xmlns="">
          <p:sp>
            <p:nvSpPr>
              <p:cNvPr id="12" name="TextBox 11"/>
              <p:cNvSpPr txBox="1">
                <a:spLocks noRot="1" noChangeAspect="1" noMove="1" noResize="1" noEditPoints="1" noAdjustHandles="1" noChangeArrowheads="1" noChangeShapeType="1" noTextEdit="1"/>
              </p:cNvSpPr>
              <p:nvPr/>
            </p:nvSpPr>
            <p:spPr>
              <a:xfrm>
                <a:off x="1150938" y="2193825"/>
                <a:ext cx="7782296" cy="4066819"/>
              </a:xfrm>
              <a:prstGeom prst="rect">
                <a:avLst/>
              </a:prstGeom>
              <a:blipFill rotWithShape="0">
                <a:blip r:embed="rId2"/>
                <a:stretch>
                  <a:fillRect l="-2429" t="-2549"/>
                </a:stretch>
              </a:blipFill>
            </p:spPr>
            <p:txBody>
              <a:bodyPr/>
              <a:lstStyle/>
              <a:p>
                <a:r>
                  <a:rPr lang="en-GB">
                    <a:noFill/>
                  </a:rPr>
                  <a:t> </a:t>
                </a:r>
              </a:p>
            </p:txBody>
          </p:sp>
        </mc:Fallback>
      </mc:AlternateContent>
    </p:spTree>
    <p:extLst>
      <p:ext uri="{BB962C8B-B14F-4D97-AF65-F5344CB8AC3E}">
        <p14:creationId xmlns:p14="http://schemas.microsoft.com/office/powerpoint/2010/main" val="1265995506"/>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1301</TotalTime>
  <Words>1059</Words>
  <Application>Microsoft Office PowerPoint</Application>
  <PresentationFormat>On-screen Show (4:3)</PresentationFormat>
  <Paragraphs>346</Paragraphs>
  <Slides>28</Slides>
  <Notes>17</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5" baseType="lpstr">
      <vt:lpstr>Arial</vt:lpstr>
      <vt:lpstr>Cambria Math</vt:lpstr>
      <vt:lpstr>Tahoma</vt:lpstr>
      <vt:lpstr>Wingdings</vt:lpstr>
      <vt:lpstr>Blends</vt:lpstr>
      <vt:lpstr>1_Blends</vt:lpstr>
      <vt:lpstr>Equation</vt:lpstr>
      <vt:lpstr>Introduction to Computer Systems</vt:lpstr>
      <vt:lpstr>Recap: Programs</vt:lpstr>
      <vt:lpstr>Recap: Running a Program</vt:lpstr>
      <vt:lpstr>Recap: Variables</vt:lpstr>
      <vt:lpstr>Exercises</vt:lpstr>
      <vt:lpstr>Worksheet 1, Questions 1,2,3</vt:lpstr>
      <vt:lpstr>Worksheet 1, Question 4</vt:lpstr>
      <vt:lpstr>Decimal Representation of Integers</vt:lpstr>
      <vt:lpstr>Properties of Powers of 10</vt:lpstr>
      <vt:lpstr>Places and Powers of 10</vt:lpstr>
      <vt:lpstr>Example of Place Notation</vt:lpstr>
      <vt:lpstr>Decimal Addition</vt:lpstr>
      <vt:lpstr>Decimal Addition in Terms of Powers of 10</vt:lpstr>
      <vt:lpstr>Curious Properties of the Decimal Representation</vt:lpstr>
      <vt:lpstr>Bits and Bytes</vt:lpstr>
      <vt:lpstr>Computer Data</vt:lpstr>
      <vt:lpstr>Binary Representation of Integers</vt:lpstr>
      <vt:lpstr>Notation</vt:lpstr>
      <vt:lpstr>Some Integers</vt:lpstr>
      <vt:lpstr>Conversion from Binary to Decimal</vt:lpstr>
      <vt:lpstr>Addition of Binary Bits</vt:lpstr>
      <vt:lpstr>Example of Binary Addition</vt:lpstr>
      <vt:lpstr>Examples</vt:lpstr>
      <vt:lpstr>Multiplication of Binary Numbers</vt:lpstr>
      <vt:lpstr>Conversion to Binary</vt:lpstr>
      <vt:lpstr>Conversion from Binary to Decimal</vt:lpstr>
      <vt:lpstr>Hexadecimal Representation</vt:lpstr>
      <vt:lpstr>Hexadecimal Addition</vt:lpstr>
    </vt:vector>
  </TitlesOfParts>
  <Company>Samsung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dc:title>
  <dc:creator>sjmaybank</dc:creator>
  <cp:lastModifiedBy>Steve Maybank</cp:lastModifiedBy>
  <cp:revision>72</cp:revision>
  <cp:lastPrinted>2014-10-03T16:06:10Z</cp:lastPrinted>
  <dcterms:created xsi:type="dcterms:W3CDTF">2004-01-12T10:17:52Z</dcterms:created>
  <dcterms:modified xsi:type="dcterms:W3CDTF">2020-01-03T15:31:05Z</dcterms:modified>
</cp:coreProperties>
</file>