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801" r:id="rId2"/>
  </p:sldMasterIdLst>
  <p:notesMasterIdLst>
    <p:notesMasterId r:id="rId24"/>
  </p:notesMasterIdLst>
  <p:handoutMasterIdLst>
    <p:handoutMasterId r:id="rId25"/>
  </p:handoutMasterIdLst>
  <p:sldIdLst>
    <p:sldId id="302" r:id="rId3"/>
    <p:sldId id="329" r:id="rId4"/>
    <p:sldId id="332" r:id="rId5"/>
    <p:sldId id="330" r:id="rId6"/>
    <p:sldId id="331" r:id="rId7"/>
    <p:sldId id="335" r:id="rId8"/>
    <p:sldId id="320" r:id="rId9"/>
    <p:sldId id="327" r:id="rId10"/>
    <p:sldId id="321" r:id="rId11"/>
    <p:sldId id="322" r:id="rId12"/>
    <p:sldId id="323" r:id="rId13"/>
    <p:sldId id="324" r:id="rId14"/>
    <p:sldId id="325" r:id="rId15"/>
    <p:sldId id="319" r:id="rId16"/>
    <p:sldId id="310" r:id="rId17"/>
    <p:sldId id="311" r:id="rId18"/>
    <p:sldId id="328" r:id="rId19"/>
    <p:sldId id="333" r:id="rId20"/>
    <p:sldId id="326" r:id="rId21"/>
    <p:sldId id="306" r:id="rId22"/>
    <p:sldId id="334" r:id="rId2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706" y="1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990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706" y="9430990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C3E557-3376-4CEC-9D51-B5B90EB053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4566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706" y="1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91" y="4715496"/>
            <a:ext cx="4983094" cy="446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90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706" y="9430990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5CCDD8-B1D1-40D6-A3C4-CA84C40DCF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8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AA4FF7-103F-4667-BC43-9C11D4B7E504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5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A6C0B7-7214-410E-A2C9-0A95CBBBAD1D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960EA-E92E-4C01-BBE6-554FF9B2C251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EBC993-A86F-4748-80AD-6E6A8272D5B8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51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3F2875-B4AF-463A-B801-65295037AC21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15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B1BD94-43A2-41F2-9177-580197A2C8D0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91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89571B-9209-4EBE-823A-6960117BD75C}" type="slidenum">
              <a:rPr kumimoji="0" lang="en-GB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kumimoji="0" lang="en-GB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8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63BB17-EAC5-40FD-B441-598AFB796B6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20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3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CF26B33-EBF0-4C0A-881C-C977B08A48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650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9154-D7D0-4D1B-B48C-32E1DE741E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84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8F8E-4B41-4F5B-92B2-15704044D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253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AE9A8A5-92A2-41B2-A63F-0971D20551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031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25F8CB4-2986-4601-8258-51701D9013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65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2CBE7498-B4A8-42EC-B89C-58215AD508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711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CE7C2B2-E4CB-458A-AAA7-3CC9691949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236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0BE7953-C7B5-4BAF-913C-B5455699F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077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55A7945-3896-4552-9B80-DFF2A9FD05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6892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04DB923-7079-40B3-AC36-B06F127AC0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5899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201DAB16-3F61-406F-B4B7-FF81A20BB6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068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E41CC-C91B-4096-AF1D-0CFB82A379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5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6E6E298-4AAA-4500-B4A1-B60074F155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513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6CA11A0-BAEA-4589-8D15-2134E00A01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505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75EAC06-A552-4B3E-AD48-BF06AD9508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8869F-176B-4C34-A083-E2AB9424F5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55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006E-A508-4471-8467-9BE2C56A8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33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854B3-DE07-4F64-8CFC-5B9A4395F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B22C5-0791-448A-8E76-4C1612F38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99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8CBB6-C0C2-4912-B0E9-A85487E997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00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56D-A17E-4E96-B2C2-540792C0B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7D032-6524-4D73-BD77-3E41E684C3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57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B4D450-4626-46B3-8B21-480514A416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000000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26 October 2010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9359931-1460-4E02-9ACE-F2C7F65A0D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28 </a:t>
            </a:r>
            <a:r>
              <a:rPr lang="en-US" altLang="en-US" sz="1400" dirty="0" smtClean="0"/>
              <a:t>January </a:t>
            </a:r>
            <a:r>
              <a:rPr lang="en-US" altLang="en-US" sz="1400" dirty="0" smtClean="0"/>
              <a:t>2020</a:t>
            </a:r>
            <a:endParaRPr lang="en-GB" altLang="en-US" sz="1400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49CCB8-3894-44BB-9DCC-5FD1107EE00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2938"/>
            <a:ext cx="7793038" cy="1143000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8245" y="2348880"/>
            <a:ext cx="7772400" cy="381148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Lecturer: Steve Maybank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>
                <a:hlinkClick r:id="rId3"/>
              </a:rPr>
              <a:t>sjmaybank@dcs.bbk.ac.uk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Spring </a:t>
            </a:r>
            <a:r>
              <a:rPr lang="en-GB" altLang="en-US" sz="2400" dirty="0" smtClean="0"/>
              <a:t>2020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Week 3a: Boolean Operations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Application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772400" cy="3528392"/>
          </a:xfrm>
        </p:spPr>
        <p:txBody>
          <a:bodyPr/>
          <a:lstStyle/>
          <a:p>
            <a:pPr marL="0" indent="0">
              <a:buNone/>
            </a:pPr>
            <a:endParaRPr lang="en-GB" altLang="en-US" sz="2400" dirty="0" smtClean="0"/>
          </a:p>
          <a:p>
            <a:r>
              <a:rPr lang="en-GB" altLang="en-US" sz="2400" dirty="0" smtClean="0"/>
              <a:t>A Boolean statement is either True (1) or False (0)</a:t>
            </a:r>
          </a:p>
          <a:p>
            <a:endParaRPr lang="en-GB" altLang="en-US" sz="2400" dirty="0" smtClean="0"/>
          </a:p>
          <a:p>
            <a:r>
              <a:rPr lang="en-GB" altLang="en-US" sz="2400" dirty="0"/>
              <a:t>Boolean statements are used to control the order in which the instructions </a:t>
            </a:r>
            <a:r>
              <a:rPr lang="en-GB" altLang="en-US" sz="2400" dirty="0" smtClean="0"/>
              <a:t>in </a:t>
            </a:r>
            <a:r>
              <a:rPr lang="en-GB" altLang="en-US" sz="2400" dirty="0"/>
              <a:t>a program are carried out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Example: x = 4</a:t>
            </a:r>
          </a:p>
          <a:p>
            <a:pPr marL="0" indent="0">
              <a:buNone/>
            </a:pPr>
            <a:r>
              <a:rPr lang="en-GB" altLang="en-US" sz="2400" dirty="0"/>
              <a:t>	 </a:t>
            </a:r>
            <a:r>
              <a:rPr lang="en-GB" altLang="en-US" sz="2400" dirty="0" smtClean="0"/>
              <a:t>       if(x &gt; 6) then </a:t>
            </a:r>
            <a:r>
              <a:rPr lang="en-GB" altLang="en-US" sz="2400" dirty="0" err="1" smtClean="0"/>
              <a:t>code_A</a:t>
            </a:r>
            <a:r>
              <a:rPr lang="en-GB" altLang="en-US" sz="2400" dirty="0" smtClean="0"/>
              <a:t> else </a:t>
            </a:r>
            <a:r>
              <a:rPr lang="en-GB" altLang="en-US" sz="2400" dirty="0" err="1" smtClean="0"/>
              <a:t>code_B</a:t>
            </a:r>
            <a:endParaRPr lang="en-GB" altLang="en-US" sz="2400" dirty="0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D1915A-7B56-4013-999A-87E321B7EAE6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200" dirty="0" smtClean="0"/>
              <a:t>Unary and Binary Boolean Operations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000125" y="2357438"/>
            <a:ext cx="7772400" cy="3571875"/>
          </a:xfrm>
        </p:spPr>
        <p:txBody>
          <a:bodyPr/>
          <a:lstStyle/>
          <a:p>
            <a:r>
              <a:rPr lang="en-GB" altLang="en-US" sz="2400" dirty="0" smtClean="0"/>
              <a:t>A unary Boolean operation takes a truth value as input and outputs a truth value.</a:t>
            </a:r>
          </a:p>
          <a:p>
            <a:r>
              <a:rPr lang="en-GB" altLang="en-US" sz="2400" dirty="0" smtClean="0"/>
              <a:t>Example: NOT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A binary Boolean operation takes two truth values as input, and outputs a truth value.</a:t>
            </a:r>
          </a:p>
          <a:p>
            <a:r>
              <a:rPr lang="en-GB" altLang="en-US" sz="2400" dirty="0" smtClean="0"/>
              <a:t>Examples: AND, OR, XOR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1.1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BBB29C-1D55-4747-8228-8E7961A4C77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Brookshire, Section 1.1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3F8F09-BBF0-487E-A28C-C72E0040D28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Boolean Operations: AND, OR</a:t>
            </a:r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/>
        </p:nvGraphicFramePr>
        <p:xfrm>
          <a:off x="1066800" y="2514600"/>
          <a:ext cx="2209800" cy="32385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680" name="Text Box 29"/>
          <p:cNvSpPr txBox="1">
            <a:spLocks noChangeArrowheads="1"/>
          </p:cNvSpPr>
          <p:nvPr/>
        </p:nvSpPr>
        <p:spPr bwMode="auto">
          <a:xfrm>
            <a:off x="1219200" y="5867400"/>
            <a:ext cx="192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C = A AND B</a:t>
            </a:r>
          </a:p>
        </p:txBody>
      </p:sp>
      <p:graphicFrame>
        <p:nvGraphicFramePr>
          <p:cNvPr id="162846" name="Group 30"/>
          <p:cNvGraphicFramePr>
            <a:graphicFrameLocks noGrp="1"/>
          </p:cNvGraphicFramePr>
          <p:nvPr/>
        </p:nvGraphicFramePr>
        <p:xfrm>
          <a:off x="5029200" y="2590800"/>
          <a:ext cx="2209800" cy="3238500"/>
        </p:xfrm>
        <a:graphic>
          <a:graphicData uri="http://schemas.openxmlformats.org/drawingml/2006/table">
            <a:tbl>
              <a:tblPr/>
              <a:tblGrid>
                <a:gridCol w="73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707" name="Text Box 56"/>
          <p:cNvSpPr txBox="1">
            <a:spLocks noChangeArrowheads="1"/>
          </p:cNvSpPr>
          <p:nvPr/>
        </p:nvSpPr>
        <p:spPr bwMode="auto">
          <a:xfrm>
            <a:off x="5257800" y="5867400"/>
            <a:ext cx="173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 = A OR B</a:t>
            </a:r>
          </a:p>
        </p:txBody>
      </p:sp>
      <p:sp>
        <p:nvSpPr>
          <p:cNvPr id="27708" name="Text Box 57"/>
          <p:cNvSpPr txBox="1">
            <a:spLocks noChangeArrowheads="1"/>
          </p:cNvSpPr>
          <p:nvPr/>
        </p:nvSpPr>
        <p:spPr bwMode="auto">
          <a:xfrm>
            <a:off x="1371600" y="1905000"/>
            <a:ext cx="608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These are truth tables. 1 = True, 0 =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Brookshire, Section 1.1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4714B6-BE65-4107-8A2B-4007FFEB2C7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Boolean Operations: XOR, NOT</a:t>
            </a: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/>
        </p:nvGraphicFramePr>
        <p:xfrm>
          <a:off x="6248400" y="2971800"/>
          <a:ext cx="1473200" cy="19431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16" name="Text Box 17"/>
          <p:cNvSpPr txBox="1">
            <a:spLocks noChangeArrowheads="1"/>
          </p:cNvSpPr>
          <p:nvPr/>
        </p:nvSpPr>
        <p:spPr bwMode="auto">
          <a:xfrm>
            <a:off x="6172200" y="5257800"/>
            <a:ext cx="165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 = NOT A</a:t>
            </a:r>
          </a:p>
        </p:txBody>
      </p:sp>
      <p:sp>
        <p:nvSpPr>
          <p:cNvPr id="29717" name="Text Box 18"/>
          <p:cNvSpPr txBox="1">
            <a:spLocks noChangeArrowheads="1"/>
          </p:cNvSpPr>
          <p:nvPr/>
        </p:nvSpPr>
        <p:spPr bwMode="auto">
          <a:xfrm>
            <a:off x="3048000" y="1981200"/>
            <a:ext cx="283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 = True, 0 = False</a:t>
            </a:r>
          </a:p>
        </p:txBody>
      </p:sp>
      <p:graphicFrame>
        <p:nvGraphicFramePr>
          <p:cNvPr id="164883" name="Group 19"/>
          <p:cNvGraphicFramePr>
            <a:graphicFrameLocks noGrp="1"/>
          </p:cNvGraphicFramePr>
          <p:nvPr/>
        </p:nvGraphicFramePr>
        <p:xfrm>
          <a:off x="1295400" y="2438400"/>
          <a:ext cx="2209800" cy="33147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44" name="Text Box 45"/>
          <p:cNvSpPr txBox="1">
            <a:spLocks noChangeArrowheads="1"/>
          </p:cNvSpPr>
          <p:nvPr/>
        </p:nvSpPr>
        <p:spPr bwMode="auto">
          <a:xfrm>
            <a:off x="1600200" y="5867400"/>
            <a:ext cx="172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C=A XOR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6AE0F6-B9AB-44D9-BA48-C0E3B12A02BB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Boolean Statements</a:t>
            </a:r>
            <a:endParaRPr lang="en-US" alt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94" y="2523505"/>
            <a:ext cx="7772400" cy="1639862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Today is Thursday OR Today is Friday</a:t>
            </a:r>
          </a:p>
          <a:p>
            <a:pPr eaLnBrk="1" hangingPunct="1"/>
            <a:r>
              <a:rPr lang="en-GB" altLang="en-US" sz="2400" dirty="0" smtClean="0"/>
              <a:t>NOT[It is morning]</a:t>
            </a:r>
          </a:p>
          <a:p>
            <a:pPr eaLnBrk="1" hangingPunct="1"/>
            <a:r>
              <a:rPr lang="en-GB" altLang="en-US" sz="2400" dirty="0" smtClean="0"/>
              <a:t>He is in London AND There is life on Mars</a:t>
            </a:r>
            <a:endParaRPr lang="en-US" altLang="en-US" sz="2400" dirty="0" smtClean="0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714375" y="4357688"/>
            <a:ext cx="7680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Each statement has a truth value. If the truth values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statements of A, B are known, then the truth values of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(A OR B), NOT(A) and (A AND B) can be </a:t>
            </a:r>
            <a:r>
              <a:rPr lang="en-GB" altLang="en-US" sz="2400" i="1"/>
              <a:t>calculated</a:t>
            </a:r>
            <a:r>
              <a:rPr lang="en-GB" altLang="en-US" sz="2400"/>
              <a:t>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10D061-E3DD-41E4-A76F-1EA3FF8BEDFC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Combinations of Boolean Operations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276872"/>
            <a:ext cx="4833342" cy="38164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NOT(A AND B)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A OR NOT(B)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(A OR B) OR C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A OR (B OR C)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NOT(NOT(A) AND NOT(B))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ADE35A-9E84-47A4-881D-3FA99E7AA7AF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Application of a Boolean Operation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75" y="2605089"/>
            <a:ext cx="6172200" cy="2480096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k</a:t>
            </a:r>
            <a:r>
              <a:rPr lang="en-GB" altLang="en-US" sz="2400" dirty="0" smtClean="0"/>
              <a:t> = 0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n</a:t>
            </a:r>
            <a:r>
              <a:rPr lang="en-GB" altLang="en-US" sz="2400" dirty="0" smtClean="0"/>
              <a:t> = 27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If 2</a:t>
            </a:r>
            <a:r>
              <a:rPr lang="en-GB" altLang="en-US" sz="2400" baseline="30000" dirty="0" smtClean="0"/>
              <a:t>k+1</a:t>
            </a:r>
            <a:r>
              <a:rPr lang="en-GB" altLang="en-US" sz="2400" dirty="0" smtClean="0"/>
              <a:t> &gt; n, Print(k); halt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k</a:t>
            </a:r>
            <a:r>
              <a:rPr lang="en-GB" altLang="en-US" sz="2400" dirty="0" smtClean="0"/>
              <a:t> = k+1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go to 3</a:t>
            </a:r>
          </a:p>
        </p:txBody>
      </p:sp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2428875" y="5429250"/>
            <a:ext cx="4273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Variables in this program: k,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D54964-DFE1-4DB2-93E0-5AACDB48E639}" type="slidenum">
              <a:rPr lang="en-GB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While Loop Version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2420888"/>
            <a:ext cx="6172200" cy="3384078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k = 0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n = 27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w</a:t>
            </a:r>
            <a:r>
              <a:rPr lang="en-GB" altLang="en-US" sz="2400" dirty="0" smtClean="0"/>
              <a:t>hile (2</a:t>
            </a:r>
            <a:r>
              <a:rPr lang="en-GB" altLang="en-US" sz="2400" baseline="30000" dirty="0" smtClean="0"/>
              <a:t>k+1</a:t>
            </a:r>
            <a:r>
              <a:rPr lang="en-GB" altLang="en-US" sz="2400" dirty="0" smtClean="0"/>
              <a:t> &lt;= n)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    k = k+1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 err="1"/>
              <a:t>e</a:t>
            </a:r>
            <a:r>
              <a:rPr lang="en-GB" altLang="en-US" sz="2400" dirty="0" err="1" smtClean="0"/>
              <a:t>ndWhile</a:t>
            </a:r>
            <a:endParaRPr lang="en-GB" altLang="en-US" sz="2400" dirty="0" smtClean="0"/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p</a:t>
            </a:r>
            <a:r>
              <a:rPr lang="en-GB" altLang="en-US" sz="2400" dirty="0" smtClean="0"/>
              <a:t>rint k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GB" altLang="en-US" sz="2400" dirty="0"/>
              <a:t>h</a:t>
            </a:r>
            <a:r>
              <a:rPr lang="en-GB" altLang="en-US" sz="2400" dirty="0" smtClean="0"/>
              <a:t>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dirty="0" smtClean="0"/>
              <a:t>Boolean Operations for Addition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AD2D77-A680-4AC4-9E61-46C03B460533}" type="slidenum">
              <a:rPr lang="en-GB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928813" y="2714625"/>
            <a:ext cx="17192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   x</a:t>
            </a:r>
            <a:r>
              <a:rPr lang="en-GB" altLang="en-US" sz="2400" baseline="-25000" dirty="0">
                <a:solidFill>
                  <a:srgbClr val="000000"/>
                </a:solidFill>
              </a:rPr>
              <a:t>2</a:t>
            </a:r>
            <a:r>
              <a:rPr lang="en-GB" altLang="en-US" sz="2400" dirty="0">
                <a:solidFill>
                  <a:srgbClr val="000000"/>
                </a:solidFill>
              </a:rPr>
              <a:t>  x</a:t>
            </a:r>
            <a:r>
              <a:rPr lang="en-GB" altLang="en-US" sz="2400" baseline="-25000" dirty="0">
                <a:solidFill>
                  <a:srgbClr val="000000"/>
                </a:solidFill>
              </a:rPr>
              <a:t>1</a:t>
            </a: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        y</a:t>
            </a:r>
            <a:r>
              <a:rPr lang="en-GB" altLang="en-US" sz="2400" baseline="-25000" dirty="0">
                <a:solidFill>
                  <a:srgbClr val="000000"/>
                </a:solidFill>
              </a:rPr>
              <a:t>1</a:t>
            </a: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======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z</a:t>
            </a:r>
            <a:r>
              <a:rPr lang="en-GB" altLang="en-US" sz="2400" baseline="-25000" dirty="0">
                <a:solidFill>
                  <a:srgbClr val="000000"/>
                </a:solidFill>
              </a:rPr>
              <a:t>3</a:t>
            </a:r>
            <a:r>
              <a:rPr lang="en-GB" altLang="en-US" sz="2400" dirty="0">
                <a:solidFill>
                  <a:srgbClr val="000000"/>
                </a:solidFill>
              </a:rPr>
              <a:t>  z</a:t>
            </a:r>
            <a:r>
              <a:rPr lang="en-GB" altLang="en-US" sz="2400" baseline="-25000" dirty="0">
                <a:solidFill>
                  <a:srgbClr val="000000"/>
                </a:solidFill>
              </a:rPr>
              <a:t>2</a:t>
            </a:r>
            <a:r>
              <a:rPr lang="en-GB" altLang="en-US" sz="2400" dirty="0">
                <a:solidFill>
                  <a:srgbClr val="000000"/>
                </a:solidFill>
              </a:rPr>
              <a:t>  z</a:t>
            </a:r>
            <a:r>
              <a:rPr lang="en-GB" altLang="en-US" sz="2400" baseline="-25000" dirty="0">
                <a:solidFill>
                  <a:srgbClr val="000000"/>
                </a:solidFill>
              </a:rPr>
              <a:t>1</a:t>
            </a:r>
            <a:endParaRPr lang="en-GB" altLang="en-US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00600" y="2565241"/>
                <a:ext cx="2992807" cy="2954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 smtClean="0"/>
                  <a:t>Each digit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n-GB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r>
                  <a:rPr lang="en-GB" dirty="0" smtClean="0"/>
                  <a:t>can be obtained using</a:t>
                </a:r>
              </a:p>
              <a:p>
                <a:r>
                  <a:rPr lang="en-GB" dirty="0"/>
                  <a:t>a</a:t>
                </a:r>
                <a:r>
                  <a:rPr lang="en-GB" dirty="0" smtClean="0"/>
                  <a:t> ternary Boolean</a:t>
                </a:r>
              </a:p>
              <a:p>
                <a:r>
                  <a:rPr lang="en-GB" dirty="0" smtClean="0"/>
                  <a:t>operation,</a:t>
                </a:r>
              </a:p>
              <a:p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65241"/>
                <a:ext cx="2992807" cy="2954655"/>
              </a:xfrm>
              <a:prstGeom prst="rect">
                <a:avLst/>
              </a:prstGeom>
              <a:blipFill rotWithShape="0">
                <a:blip r:embed="rId2"/>
                <a:stretch>
                  <a:fillRect l="-6327" t="-3512" r="-5306" b="-2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2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Binary Addition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AD2D77-A680-4AC4-9E61-46C03B46053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 smtClean="0"/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928813" y="2714625"/>
            <a:ext cx="17192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  x</a:t>
            </a:r>
            <a:r>
              <a:rPr lang="en-GB" altLang="en-US" sz="2400" baseline="-25000"/>
              <a:t>2</a:t>
            </a:r>
            <a:r>
              <a:rPr lang="en-GB" altLang="en-US" sz="2400"/>
              <a:t>  x</a:t>
            </a:r>
            <a:r>
              <a:rPr lang="en-GB" altLang="en-US" sz="2400" baseline="-25000"/>
              <a:t>1</a:t>
            </a:r>
            <a:endParaRPr lang="en-GB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       y</a:t>
            </a:r>
            <a:r>
              <a:rPr lang="en-GB" altLang="en-US" sz="2400" baseline="-25000"/>
              <a:t>1</a:t>
            </a:r>
            <a:endParaRPr lang="en-GB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======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z</a:t>
            </a:r>
            <a:r>
              <a:rPr lang="en-GB" altLang="en-US" sz="2400" baseline="-25000"/>
              <a:t>3</a:t>
            </a:r>
            <a:r>
              <a:rPr lang="en-GB" altLang="en-US" sz="2400"/>
              <a:t>  z</a:t>
            </a:r>
            <a:r>
              <a:rPr lang="en-GB" altLang="en-US" sz="2400" baseline="-25000"/>
              <a:t>2</a:t>
            </a:r>
            <a:r>
              <a:rPr lang="en-GB" altLang="en-US" sz="2400"/>
              <a:t>  z</a:t>
            </a:r>
            <a:r>
              <a:rPr lang="en-GB" altLang="en-US" sz="2400" baseline="-25000"/>
              <a:t>1</a:t>
            </a:r>
            <a:endParaRPr lang="en-GB" altLang="en-US" sz="2400"/>
          </a:p>
        </p:txBody>
      </p:sp>
      <p:graphicFrame>
        <p:nvGraphicFramePr>
          <p:cNvPr id="39943" name="Object 1"/>
          <p:cNvGraphicFramePr>
            <a:graphicFrameLocks noChangeAspect="1"/>
          </p:cNvGraphicFramePr>
          <p:nvPr/>
        </p:nvGraphicFramePr>
        <p:xfrm>
          <a:off x="4643438" y="2276475"/>
          <a:ext cx="3313112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3" imgW="1828800" imgH="1828800" progId="Equation.3">
                  <p:embed/>
                </p:oleObj>
              </mc:Choice>
              <mc:Fallback>
                <p:oleObj name="Equation" r:id="rId3" imgW="1828800" imgH="182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276475"/>
                        <a:ext cx="3313112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Recall: Binary Numbers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2708920"/>
            <a:ext cx="7772400" cy="2851447"/>
          </a:xfrm>
        </p:spPr>
        <p:txBody>
          <a:bodyPr/>
          <a:lstStyle/>
          <a:p>
            <a:r>
              <a:rPr lang="en-GB" altLang="en-US" sz="2400" dirty="0" smtClean="0"/>
              <a:t>In the standard notation for binary numbers a bit string such as 1001 stands for a sum of powers of 2: 1x2</a:t>
            </a:r>
            <a:r>
              <a:rPr lang="en-GB" altLang="en-US" sz="2400" baseline="30000" dirty="0" smtClean="0"/>
              <a:t>3</a:t>
            </a:r>
            <a:r>
              <a:rPr lang="en-GB" altLang="en-US" sz="2400" dirty="0" smtClean="0"/>
              <a:t>+0x2</a:t>
            </a:r>
            <a:r>
              <a:rPr lang="en-GB" altLang="en-US" sz="2400" baseline="30000" dirty="0" smtClean="0"/>
              <a:t>2</a:t>
            </a:r>
            <a:r>
              <a:rPr lang="en-GB" altLang="en-US" sz="2400" dirty="0" smtClean="0"/>
              <a:t>+0x2</a:t>
            </a:r>
            <a:r>
              <a:rPr lang="en-GB" altLang="en-US" sz="2400" baseline="30000" dirty="0" smtClean="0"/>
              <a:t>1</a:t>
            </a:r>
            <a:r>
              <a:rPr lang="en-GB" altLang="en-US" sz="2400" dirty="0" smtClean="0"/>
              <a:t>+1x2</a:t>
            </a:r>
            <a:r>
              <a:rPr lang="en-GB" altLang="en-US" sz="2400" baseline="30000" dirty="0" smtClean="0"/>
              <a:t>0  </a:t>
            </a:r>
            <a:r>
              <a:rPr lang="en-GB" altLang="en-US" sz="2400" dirty="0" smtClean="0"/>
              <a:t> 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Binary[1001] and Decimal[9] are different names for the same number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DCF496D-15E6-413A-A437-7E73E45EE912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4EBB4B-161B-485A-91B7-5E0AAFB8B629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How Many Binary Boolean Operations?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420888"/>
            <a:ext cx="7772400" cy="367312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Answer 16.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Why? A truth table with columns A, B, C has one row for each pair of values of A, B. This gives four rows.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Each Boolean operation is defined by the entries in column C. The number of different choices for column C 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				2</a:t>
            </a:r>
            <a:r>
              <a:rPr lang="en-GB" altLang="en-US" sz="2400" dirty="0" smtClean="0">
                <a:sym typeface="Mathematica1" pitchFamily="2" charset="2"/>
              </a:rPr>
              <a:t>x</a:t>
            </a:r>
            <a:r>
              <a:rPr lang="en-GB" altLang="en-US" sz="2400" dirty="0" smtClean="0"/>
              <a:t>2</a:t>
            </a:r>
            <a:r>
              <a:rPr lang="en-GB" altLang="en-US" sz="2400" dirty="0" smtClean="0">
                <a:sym typeface="Mathematica1" pitchFamily="2" charset="2"/>
              </a:rPr>
              <a:t>x2x</a:t>
            </a:r>
            <a:r>
              <a:rPr lang="en-GB" altLang="en-US" sz="2400" dirty="0" smtClean="0"/>
              <a:t>2 = 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924944"/>
            <a:ext cx="7772400" cy="1875879"/>
          </a:xfrm>
        </p:spPr>
        <p:txBody>
          <a:bodyPr/>
          <a:lstStyle/>
          <a:p>
            <a:r>
              <a:rPr lang="en-GB" sz="2400" dirty="0" smtClean="0"/>
              <a:t>Use truth tables to show that</a:t>
            </a:r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A OR (B AND </a:t>
            </a:r>
            <a:r>
              <a:rPr lang="en-GB" sz="2400" smtClean="0"/>
              <a:t>C) = (</a:t>
            </a:r>
            <a:r>
              <a:rPr lang="en-GB" sz="2400" dirty="0" smtClean="0"/>
              <a:t>A OR B) AND (A OR C)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E41CC-C91B-4096-AF1D-0CFB82A3793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259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Recall: Conversion of Decimal to Binary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297088"/>
          </a:xfrm>
        </p:spPr>
        <p:txBody>
          <a:bodyPr/>
          <a:lstStyle/>
          <a:p>
            <a:r>
              <a:rPr lang="en-GB" sz="2400" dirty="0" smtClean="0"/>
              <a:t>Let m be a strictly positive integer</a:t>
            </a:r>
          </a:p>
          <a:p>
            <a:r>
              <a:rPr lang="en-GB" sz="2400" dirty="0" smtClean="0"/>
              <a:t>Problem: find b such that Binary[b] = Decimal[m]</a:t>
            </a:r>
          </a:p>
          <a:p>
            <a:endParaRPr lang="en-GB" sz="2400" dirty="0" smtClean="0"/>
          </a:p>
          <a:p>
            <a:r>
              <a:rPr lang="en-GB" sz="2400" dirty="0" smtClean="0"/>
              <a:t>Solution:</a:t>
            </a:r>
          </a:p>
          <a:p>
            <a:r>
              <a:rPr lang="en-GB" sz="2400" dirty="0" smtClean="0"/>
              <a:t>m = </a:t>
            </a:r>
            <a:r>
              <a:rPr lang="en-GB" sz="2400" dirty="0" smtClean="0"/>
              <a:t>2q+r			# r is the rightmost bit in b</a:t>
            </a:r>
            <a:endParaRPr lang="en-GB" sz="2400" dirty="0" smtClean="0"/>
          </a:p>
          <a:p>
            <a:r>
              <a:rPr lang="en-GB" sz="2400" dirty="0" smtClean="0"/>
              <a:t>Binary[c] = Decimal[q]   # </a:t>
            </a:r>
            <a:r>
              <a:rPr lang="en-GB" sz="2400" dirty="0" smtClean="0"/>
              <a:t>easier because q &lt; m</a:t>
            </a:r>
            <a:endParaRPr lang="en-GB" sz="2400" dirty="0" smtClean="0"/>
          </a:p>
          <a:p>
            <a:r>
              <a:rPr lang="en-GB" sz="2400" dirty="0"/>
              <a:t>b</a:t>
            </a:r>
            <a:r>
              <a:rPr lang="en-GB" sz="2400" dirty="0" smtClean="0"/>
              <a:t> = c||r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F8CB4-2986-4601-8258-51701D901337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199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Recall: Binary Addition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Brookshear, Section 1.5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04E4F7-6CD8-415A-BE99-5D0DC6EB5AC4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2786063" y="2143125"/>
            <a:ext cx="2749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column: </a:t>
            </a:r>
            <a:r>
              <a:rPr lang="en-GB" altLang="en-US" sz="2400" dirty="0" smtClean="0">
                <a:solidFill>
                  <a:srgbClr val="000000"/>
                </a:solidFill>
              </a:rPr>
              <a:t>4 3 2 1</a:t>
            </a: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             1 0 0 1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                   1 1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            =====</a:t>
            </a:r>
            <a:endParaRPr lang="en-GB" altLang="en-US" sz="2400" baseline="30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               1 1 0 0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1214438" y="4643438"/>
            <a:ext cx="6985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There is a carry from column </a:t>
            </a:r>
            <a:r>
              <a:rPr lang="en-GB" altLang="en-US" sz="2400" dirty="0" smtClean="0">
                <a:solidFill>
                  <a:srgbClr val="000000"/>
                </a:solidFill>
              </a:rPr>
              <a:t>1 </a:t>
            </a:r>
            <a:r>
              <a:rPr lang="en-GB" altLang="en-US" sz="2400" dirty="0">
                <a:solidFill>
                  <a:srgbClr val="000000"/>
                </a:solidFill>
              </a:rPr>
              <a:t>to column </a:t>
            </a:r>
            <a:r>
              <a:rPr lang="en-GB" altLang="en-US" sz="2400" dirty="0" smtClean="0">
                <a:solidFill>
                  <a:srgbClr val="000000"/>
                </a:solidFill>
              </a:rPr>
              <a:t>2 </a:t>
            </a:r>
            <a:r>
              <a:rPr lang="en-GB" altLang="en-US" sz="2400" dirty="0">
                <a:solidFill>
                  <a:srgbClr val="000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from column </a:t>
            </a:r>
            <a:r>
              <a:rPr lang="en-GB" altLang="en-US" sz="2400" dirty="0" smtClean="0">
                <a:solidFill>
                  <a:srgbClr val="000000"/>
                </a:solidFill>
              </a:rPr>
              <a:t>2 </a:t>
            </a:r>
            <a:r>
              <a:rPr lang="en-GB" altLang="en-US" sz="2400" dirty="0">
                <a:solidFill>
                  <a:srgbClr val="000000"/>
                </a:solidFill>
              </a:rPr>
              <a:t>to column </a:t>
            </a:r>
            <a:r>
              <a:rPr lang="en-GB" altLang="en-US" sz="2400" dirty="0" smtClean="0">
                <a:solidFill>
                  <a:srgbClr val="000000"/>
                </a:solidFill>
              </a:rPr>
              <a:t>3</a:t>
            </a: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In tests or examinations, always show the </a:t>
            </a:r>
            <a:r>
              <a:rPr lang="en-GB" altLang="en-US" sz="2400" dirty="0" smtClean="0">
                <a:solidFill>
                  <a:srgbClr val="000000"/>
                </a:solidFill>
              </a:rPr>
              <a:t>carries</a:t>
            </a: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Recall: Two’s Complement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215121"/>
                <a:ext cx="7772400" cy="1586034"/>
              </a:xfrm>
            </p:spPr>
            <p:txBody>
              <a:bodyPr/>
              <a:lstStyle/>
              <a:p>
                <a:r>
                  <a:rPr lang="en-GB" alt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altLang="en-US" sz="2400" dirty="0" smtClean="0"/>
                  <a:t>,</a:t>
                </a:r>
                <a14:m>
                  <m:oMath xmlns:m="http://schemas.openxmlformats.org/officeDocument/2006/math">
                    <m:r>
                      <a:rPr lang="en-GB" altLang="en-US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alt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altLang="en-US" sz="2400" dirty="0" smtClean="0"/>
                  <a:t> are in the correct range, then the two’s complement representations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alt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altLang="en-US" sz="2400" dirty="0" smtClean="0"/>
                  <a:t> can be added as if they were standard binary numbers to obtain the </a:t>
                </a:r>
                <a:r>
                  <a:rPr lang="en-GB" altLang="en-US" sz="2400" dirty="0" err="1" smtClean="0"/>
                  <a:t>tc</a:t>
                </a:r>
                <a:r>
                  <a:rPr lang="en-GB" altLang="en-US" sz="2400" dirty="0" smtClean="0"/>
                  <a:t> representation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altLang="en-US" sz="2400" dirty="0" smtClean="0"/>
                  <a:t>.</a:t>
                </a:r>
              </a:p>
            </p:txBody>
          </p:sp>
        </mc:Choice>
        <mc:Fallback xmlns="">
          <p:sp>
            <p:nvSpPr>
              <p:cNvPr id="215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215121"/>
                <a:ext cx="7772400" cy="1586034"/>
              </a:xfrm>
              <a:blipFill rotWithShape="0">
                <a:blip r:embed="rId2"/>
                <a:stretch>
                  <a:fillRect l="-157" t="-3448" r="-2039" b="-6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Brookshear, Section 1.6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F89AEE-8AA7-4E19-B5A1-21E07F3E4933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26687" y="4726929"/>
                <a:ext cx="5258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rightmost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n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687" y="4726929"/>
                <a:ext cx="5258106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2440" y="4255738"/>
                <a:ext cx="4783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rightmost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bits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440" y="4255738"/>
                <a:ext cx="4783168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76336" y="5198120"/>
                <a:ext cx="45441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rightmost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n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336" y="5198120"/>
                <a:ext cx="4544128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76336" y="5669311"/>
                <a:ext cx="4205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rightmost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336" y="5669311"/>
                <a:ext cx="420551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Worksheet for Week 2</a:t>
            </a:r>
            <a:endParaRPr lang="en-GB" altLang="en-US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>
                <a:solidFill>
                  <a:srgbClr val="000000"/>
                </a:solidFill>
              </a:rPr>
              <a:t>Birkbeck College</a:t>
            </a:r>
            <a:endParaRPr lang="en-GB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04E4F7-6CD8-415A-BE99-5D0DC6EB5AC4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7" name="TextBox 7"/>
              <p:cNvSpPr txBox="1">
                <a:spLocks noChangeArrowheads="1"/>
              </p:cNvSpPr>
              <p:nvPr/>
            </p:nvSpPr>
            <p:spPr bwMode="auto">
              <a:xfrm>
                <a:off x="971600" y="1965077"/>
                <a:ext cx="7388818" cy="4154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Convert binary 1011 to decimal. Convert decimal</a:t>
                </a:r>
              </a:p>
              <a:p>
                <a:pPr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None/>
                </a:pPr>
                <a:r>
                  <a:rPr lang="en-GB" altLang="en-US" sz="2400" dirty="0">
                    <a:solidFill>
                      <a:srgbClr val="000000"/>
                    </a:solidFill>
                  </a:rPr>
                  <a:t>	</a:t>
                </a: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1011 to binary.</a:t>
                </a:r>
                <a:endParaRPr lang="en-GB" altLang="en-US" sz="2400" dirty="0">
                  <a:solidFill>
                    <a:srgbClr val="000000"/>
                  </a:solidFill>
                </a:endParaRPr>
              </a:p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endParaRPr lang="en-GB" altLang="en-US" sz="2400" dirty="0">
                  <a:solidFill>
                    <a:srgbClr val="000000"/>
                  </a:solidFill>
                </a:endParaRPr>
              </a:p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Convert hexadecimal 12F and 194 to binary</a:t>
                </a:r>
              </a:p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endParaRPr lang="en-GB" altLang="en-US" sz="2400" dirty="0">
                  <a:solidFill>
                    <a:srgbClr val="000000"/>
                  </a:solidFill>
                </a:endParaRPr>
              </a:p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Attempt the decimal sums 5+1, 12+5, 5-11 using</a:t>
                </a:r>
              </a:p>
              <a:p>
                <a:pPr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None/>
                </a:pPr>
                <a:r>
                  <a:rPr lang="en-GB" altLang="en-US" sz="2400" dirty="0">
                    <a:solidFill>
                      <a:srgbClr val="000000"/>
                    </a:solidFill>
                  </a:rPr>
                  <a:t>	</a:t>
                </a: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5 bit two’s complement.</a:t>
                </a:r>
                <a:endParaRPr lang="en-GB" altLang="en-US" sz="2400" dirty="0">
                  <a:solidFill>
                    <a:srgbClr val="000000"/>
                  </a:solidFill>
                </a:endParaRPr>
              </a:p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endParaRPr lang="en-GB" altLang="en-US" sz="2400" dirty="0" smtClean="0">
                  <a:solidFill>
                    <a:srgbClr val="000000"/>
                  </a:solidFill>
                </a:endParaRPr>
              </a:p>
              <a:p>
                <a:pPr marL="457200" indent="-457200"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>
                    <a:solidFill>
                      <a:srgbClr val="000000"/>
                    </a:solidFill>
                  </a:rPr>
                  <a:t>I</a:t>
                </a: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altLang="en-US" sz="2400" dirty="0" smtClean="0">
                    <a:solidFill>
                      <a:srgbClr val="000000"/>
                    </a:solidFill>
                  </a:rPr>
                  <a:t> is a bit string such that</a:t>
                </a:r>
              </a:p>
              <a:p>
                <a:pPr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None/>
                </a:pPr>
                <a:r>
                  <a:rPr lang="en-GB" altLang="en-US" sz="2400" dirty="0">
                    <a:solidFill>
                      <a:srgbClr val="000000"/>
                    </a:solidFill>
                  </a:rPr>
                  <a:t>	</a:t>
                </a: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altLang="en-US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reverse</m:t>
                    </m:r>
                    <m:d>
                      <m:dPr>
                        <m:ctrlPr>
                          <a:rPr lang="en-GB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altLang="en-US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complement</m:t>
                    </m:r>
                    <m:d>
                      <m:dPr>
                        <m:ctrlPr>
                          <a:rPr lang="en-GB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GB" altLang="en-US" sz="2400" dirty="0" smtClean="0">
                  <a:solidFill>
                    <a:srgbClr val="00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>
                    <a:srgbClr val="0070C0"/>
                  </a:buClr>
                  <a:buSzPct val="120000"/>
                  <a:buNone/>
                </a:pPr>
                <a:r>
                  <a:rPr lang="en-GB" altLang="en-US" sz="2400" dirty="0" smtClean="0">
                    <a:solidFill>
                      <a:srgbClr val="000000"/>
                    </a:solidFill>
                  </a:rPr>
                  <a:t>	then show that the length 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altLang="en-US" sz="2400" dirty="0" smtClean="0">
                    <a:solidFill>
                      <a:srgbClr val="000000"/>
                    </a:solidFill>
                  </a:rPr>
                  <a:t> is even</a:t>
                </a:r>
                <a:endParaRPr lang="en-GB" altLang="en-US" sz="2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0487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1965077"/>
                <a:ext cx="7388818" cy="4154984"/>
              </a:xfrm>
              <a:prstGeom prst="rect">
                <a:avLst/>
              </a:prstGeom>
              <a:blipFill>
                <a:blip r:embed="rId2"/>
                <a:stretch>
                  <a:fillRect l="-1568" t="-1906" r="-330" b="-219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82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George Boole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451846-D85B-4043-959C-DBA84B173D4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 smtClean="0"/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2071688"/>
            <a:ext cx="3286125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214313" y="5929313"/>
            <a:ext cx="4989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http://en.wikipedia.org/wiki/George_Boole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214313" y="2500313"/>
            <a:ext cx="53117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1815 (Lincoln)-1864 (</a:t>
            </a:r>
            <a:r>
              <a:rPr lang="en-GB" altLang="en-US" sz="2400" dirty="0" err="1"/>
              <a:t>Ballintemple</a:t>
            </a:r>
            <a:r>
              <a:rPr lang="en-GB" altLang="en-US" sz="2400" dirty="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1849: publishes “An investigation into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the laws of thought, on which are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founded the mathematical theories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of logic and probabilities”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43000" y="571500"/>
            <a:ext cx="7793038" cy="1143000"/>
          </a:xfrm>
        </p:spPr>
        <p:txBody>
          <a:bodyPr/>
          <a:lstStyle/>
          <a:p>
            <a:pPr algn="ctr"/>
            <a:r>
              <a:rPr lang="en-GB" altLang="en-US" smtClean="0"/>
              <a:t>Comparison of Numbers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>
                <a:solidFill>
                  <a:srgbClr val="000000"/>
                </a:solidFill>
              </a:rPr>
              <a:t>Birkbeck College, U. </a:t>
            </a:r>
            <a:r>
              <a:rPr lang="en-GB" altLang="en-US" sz="1400" smtClean="0">
                <a:solidFill>
                  <a:srgbClr val="000000"/>
                </a:solidFill>
              </a:rPr>
              <a:t>London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FD421A-BF28-40EB-8AC8-46AB88884C89}" type="slidenum">
              <a:rPr lang="en-GB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smtClean="0">
              <a:solidFill>
                <a:srgbClr val="000000"/>
              </a:solidFill>
            </a:endParaRPr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1403350" y="2636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188" y="2671763"/>
          <a:ext cx="7129462" cy="2327277"/>
        </p:xfrm>
        <a:graphic>
          <a:graphicData uri="http://schemas.openxmlformats.org/drawingml/2006/table">
            <a:tbl>
              <a:tblPr firstRow="1" firstCol="1" bandRow="1"/>
              <a:tblGrid>
                <a:gridCol w="1152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Symbol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True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False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greater than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&gt; 1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&gt; 10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&gt;=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greater than or equal to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&gt;= 6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&gt;= 7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 than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&lt; 6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&lt; 5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&lt;=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less than or equal to</a:t>
                      </a:r>
                      <a:endParaRPr lang="en-GB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&lt;= 2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&lt;= 2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==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+mn-cs"/>
                        </a:rPr>
                        <a:t>equal to</a:t>
                      </a:r>
                      <a:endParaRPr lang="en-GB" sz="20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== 4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== 5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96" name="Rectangle 3"/>
          <p:cNvSpPr>
            <a:spLocks noChangeArrowheads="1"/>
          </p:cNvSpPr>
          <p:nvPr/>
        </p:nvSpPr>
        <p:spPr bwMode="auto">
          <a:xfrm>
            <a:off x="2135188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97" name="TextBox 9"/>
          <p:cNvSpPr txBox="1">
            <a:spLocks noChangeArrowheads="1"/>
          </p:cNvSpPr>
          <p:nvPr/>
        </p:nvSpPr>
        <p:spPr bwMode="auto">
          <a:xfrm>
            <a:off x="1828800" y="5616575"/>
            <a:ext cx="538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True </a:t>
            </a:r>
            <a:r>
              <a:rPr lang="en-GB" altLang="en-US" sz="2000" dirty="0" smtClean="0"/>
              <a:t>and </a:t>
            </a:r>
            <a:r>
              <a:rPr lang="en-GB" altLang="en-US" sz="2000" dirty="0"/>
              <a:t>False are referred to as truth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43000" y="571500"/>
            <a:ext cx="7793038" cy="1143000"/>
          </a:xfrm>
        </p:spPr>
        <p:txBody>
          <a:bodyPr/>
          <a:lstStyle/>
          <a:p>
            <a:pPr algn="ctr"/>
            <a:r>
              <a:rPr lang="en-GB" altLang="en-US" sz="4000" smtClean="0"/>
              <a:t>Examples of Boolean Statements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59992" y="2276873"/>
            <a:ext cx="6481216" cy="3456384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5 &gt; 4</a:t>
            </a:r>
          </a:p>
          <a:p>
            <a:pPr>
              <a:defRPr/>
            </a:pPr>
            <a:r>
              <a:rPr lang="en-GB" altLang="en-US" sz="2400" dirty="0" smtClean="0"/>
              <a:t>NOT(4 == 2)</a:t>
            </a:r>
          </a:p>
          <a:p>
            <a:pPr>
              <a:defRPr/>
            </a:pPr>
            <a:r>
              <a:rPr lang="en-GB" altLang="en-US" sz="2400" dirty="0" smtClean="0"/>
              <a:t>(5 &gt; 4) AND (6 &gt; 2)</a:t>
            </a:r>
          </a:p>
          <a:p>
            <a:pPr>
              <a:defRPr/>
            </a:pPr>
            <a:r>
              <a:rPr lang="en-GB" altLang="en-US" sz="2400" dirty="0" smtClean="0"/>
              <a:t>(1 &gt; 4) OR (2 &gt; 6)</a:t>
            </a:r>
          </a:p>
          <a:p>
            <a:pPr>
              <a:defRPr/>
            </a:pPr>
            <a:endParaRPr lang="en-GB" altLang="en-US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400" dirty="0" smtClean="0"/>
              <a:t>Note the use of NOT, AND </a:t>
            </a:r>
            <a:r>
              <a:rPr lang="en-GB" altLang="en-US" sz="2400" dirty="0" err="1" smtClean="0"/>
              <a:t>and</a:t>
            </a:r>
            <a:r>
              <a:rPr lang="en-GB" altLang="en-US" sz="2400" dirty="0" smtClean="0"/>
              <a:t> OR to create complicated statements out of simpler ones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1.1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5DD729-3813-446A-818B-5412AEEFF095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1163</TotalTime>
  <Words>914</Words>
  <Application>Microsoft Office PowerPoint</Application>
  <PresentationFormat>On-screen Show (4:3)</PresentationFormat>
  <Paragraphs>286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Mathematica1</vt:lpstr>
      <vt:lpstr>Tahoma</vt:lpstr>
      <vt:lpstr>Times New Roman</vt:lpstr>
      <vt:lpstr>Wingdings</vt:lpstr>
      <vt:lpstr>Blends</vt:lpstr>
      <vt:lpstr>1_Blends</vt:lpstr>
      <vt:lpstr>Equation</vt:lpstr>
      <vt:lpstr>Introduction to Computer Systems</vt:lpstr>
      <vt:lpstr>Recall: Binary Numbers</vt:lpstr>
      <vt:lpstr>Recall: Conversion of Decimal to Binary</vt:lpstr>
      <vt:lpstr>Recall: Binary Addition</vt:lpstr>
      <vt:lpstr>Recall: Two’s Complement</vt:lpstr>
      <vt:lpstr>Worksheet for Week 2</vt:lpstr>
      <vt:lpstr>George Boole</vt:lpstr>
      <vt:lpstr>Comparison of Numbers</vt:lpstr>
      <vt:lpstr>Examples of Boolean Statements</vt:lpstr>
      <vt:lpstr>Application</vt:lpstr>
      <vt:lpstr>Unary and Binary Boolean Operations</vt:lpstr>
      <vt:lpstr>Boolean Operations: AND, OR</vt:lpstr>
      <vt:lpstr>Boolean Operations: XOR, NOT</vt:lpstr>
      <vt:lpstr>Boolean Statements</vt:lpstr>
      <vt:lpstr>Combinations of Boolean Operations</vt:lpstr>
      <vt:lpstr>Application of a Boolean Operation</vt:lpstr>
      <vt:lpstr>While Loop Version</vt:lpstr>
      <vt:lpstr>Boolean Operations for Addition</vt:lpstr>
      <vt:lpstr>Binary Addition</vt:lpstr>
      <vt:lpstr>How Many Binary Boolean Operations?</vt:lpstr>
      <vt:lpstr>Example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70</cp:revision>
  <cp:lastPrinted>2017-01-18T16:53:28Z</cp:lastPrinted>
  <dcterms:created xsi:type="dcterms:W3CDTF">2004-01-12T10:17:52Z</dcterms:created>
  <dcterms:modified xsi:type="dcterms:W3CDTF">2020-01-22T15:39:08Z</dcterms:modified>
</cp:coreProperties>
</file>