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6"/>
  </p:notesMasterIdLst>
  <p:handoutMasterIdLst>
    <p:handoutMasterId r:id="rId27"/>
  </p:handoutMasterIdLst>
  <p:sldIdLst>
    <p:sldId id="330" r:id="rId2"/>
    <p:sldId id="351" r:id="rId3"/>
    <p:sldId id="352" r:id="rId4"/>
    <p:sldId id="353" r:id="rId5"/>
    <p:sldId id="335" r:id="rId6"/>
    <p:sldId id="350" r:id="rId7"/>
    <p:sldId id="336" r:id="rId8"/>
    <p:sldId id="311" r:id="rId9"/>
    <p:sldId id="348" r:id="rId10"/>
    <p:sldId id="349" r:id="rId11"/>
    <p:sldId id="331" r:id="rId12"/>
    <p:sldId id="337" r:id="rId13"/>
    <p:sldId id="312" r:id="rId14"/>
    <p:sldId id="329" r:id="rId15"/>
    <p:sldId id="314" r:id="rId16"/>
    <p:sldId id="315" r:id="rId17"/>
    <p:sldId id="338" r:id="rId18"/>
    <p:sldId id="316" r:id="rId19"/>
    <p:sldId id="346" r:id="rId20"/>
    <p:sldId id="317" r:id="rId21"/>
    <p:sldId id="318" r:id="rId22"/>
    <p:sldId id="334" r:id="rId23"/>
    <p:sldId id="332" r:id="rId24"/>
    <p:sldId id="347" r:id="rId25"/>
  </p:sldIdLst>
  <p:sldSz cx="9144000" cy="6858000" type="screen4x3"/>
  <p:notesSz cx="6934200" cy="9220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>
      <p:cViewPr varScale="1">
        <p:scale>
          <a:sx n="108" d="100"/>
          <a:sy n="108" d="100"/>
        </p:scale>
        <p:origin x="54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63" tIns="45182" rIns="90363" bIns="45182" numCol="1" anchor="t" anchorCtr="0" compatLnSpc="1">
            <a:prstTxWarp prst="textNoShape">
              <a:avLst/>
            </a:prstTxWarp>
          </a:bodyPr>
          <a:lstStyle>
            <a:lvl1pPr defTabSz="903288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63" tIns="45182" rIns="90363" bIns="45182" numCol="1" anchor="t" anchorCtr="0" compatLnSpc="1">
            <a:prstTxWarp prst="textNoShape">
              <a:avLst/>
            </a:prstTxWarp>
          </a:bodyPr>
          <a:lstStyle>
            <a:lvl1pPr algn="r" defTabSz="903288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63" tIns="45182" rIns="90363" bIns="45182" numCol="1" anchor="b" anchorCtr="0" compatLnSpc="1">
            <a:prstTxWarp prst="textNoShape">
              <a:avLst/>
            </a:prstTxWarp>
          </a:bodyPr>
          <a:lstStyle>
            <a:lvl1pPr defTabSz="903288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98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63" tIns="45182" rIns="90363" bIns="45182" numCol="1" anchor="b" anchorCtr="0" compatLnSpc="1">
            <a:prstTxWarp prst="textNoShape">
              <a:avLst/>
            </a:prstTxWarp>
          </a:bodyPr>
          <a:lstStyle>
            <a:lvl1pPr algn="r" defTabSz="903288" eaLnBrk="1" hangingPunct="1">
              <a:defRPr sz="1200" smtClean="0"/>
            </a:lvl1pPr>
          </a:lstStyle>
          <a:p>
            <a:pPr>
              <a:defRPr/>
            </a:pPr>
            <a:fld id="{75F2DD47-0E02-49F8-B3A8-BBC614B4EF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9625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63" tIns="45182" rIns="90363" bIns="45182" numCol="1" anchor="t" anchorCtr="0" compatLnSpc="1">
            <a:prstTxWarp prst="textNoShape">
              <a:avLst/>
            </a:prstTxWarp>
          </a:bodyPr>
          <a:lstStyle>
            <a:lvl1pPr defTabSz="903288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63" tIns="45182" rIns="90363" bIns="45182" numCol="1" anchor="t" anchorCtr="0" compatLnSpc="1">
            <a:prstTxWarp prst="textNoShape">
              <a:avLst/>
            </a:prstTxWarp>
          </a:bodyPr>
          <a:lstStyle>
            <a:lvl1pPr algn="r" defTabSz="903288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1500"/>
            <a:ext cx="5083175" cy="41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63" tIns="45182" rIns="90363" bIns="451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63" tIns="45182" rIns="90363" bIns="45182" numCol="1" anchor="b" anchorCtr="0" compatLnSpc="1">
            <a:prstTxWarp prst="textNoShape">
              <a:avLst/>
            </a:prstTxWarp>
          </a:bodyPr>
          <a:lstStyle>
            <a:lvl1pPr defTabSz="903288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598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63" tIns="45182" rIns="90363" bIns="45182" numCol="1" anchor="b" anchorCtr="0" compatLnSpc="1">
            <a:prstTxWarp prst="textNoShape">
              <a:avLst/>
            </a:prstTxWarp>
          </a:bodyPr>
          <a:lstStyle>
            <a:lvl1pPr algn="r" defTabSz="903288" eaLnBrk="1" hangingPunct="1">
              <a:defRPr sz="1200" smtClean="0"/>
            </a:lvl1pPr>
          </a:lstStyle>
          <a:p>
            <a:pPr>
              <a:defRPr/>
            </a:pPr>
            <a:fld id="{60E2DC8E-B785-4B4B-BA30-0A3AE8F7B7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1045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443B81-388D-4255-866B-6D45DB612439}" type="slidenum">
              <a:rPr kumimoji="0" lang="en-GB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379913"/>
            <a:ext cx="5083175" cy="41481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829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587CC1-8342-4A17-9E3A-4B04A7E9DA2D}" type="slidenum">
              <a:rPr kumimoji="0" lang="en-GB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15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2775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CF8CE0-FE7A-4ADC-ACC4-B75705A7EFE4}" type="slidenum">
              <a:rPr kumimoji="0" lang="en-GB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16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2151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40655C-A8C9-4FC5-9415-CA022EA7A340}" type="slidenum">
              <a:rPr kumimoji="0" lang="en-GB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17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328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063651-1DA1-4E30-BE65-99FC6C027C53}" type="slidenum">
              <a:rPr kumimoji="0" lang="en-GB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18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928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A4BA6F-8399-4C04-836E-F1D4A2727795}" type="slidenum">
              <a:rPr kumimoji="0" lang="en-GB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20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4809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962E48-A60E-4EE5-95F3-3C270E67E102}" type="slidenum">
              <a:rPr kumimoji="0" lang="en-GB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21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2656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A33742-3876-41F8-9017-2D428905008C}" type="slidenum">
              <a:rPr kumimoji="0" lang="en-GB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22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184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D51094-865D-44CE-8C35-6E484D16852E}" type="slidenum">
              <a:rPr kumimoji="0" lang="en-GB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23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347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9D0950-14FD-41A3-8234-9625CFB9B799}" type="slidenum">
              <a:rPr kumimoji="0" lang="en-GB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5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858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848601E-6C2C-421D-B90D-435522D40C24}" type="slidenum">
              <a:rPr kumimoji="0" lang="en-GB" altLang="en-US">
                <a:solidFill>
                  <a:srgbClr val="000000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6</a:t>
            </a:fld>
            <a:endParaRPr kumimoji="0" lang="en-GB" altLang="en-US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729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C40DEF7-1F35-4408-A636-820BD7469636}" type="slidenum">
              <a:rPr kumimoji="0" lang="en-GB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7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54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330F02-E9E9-4389-AF9C-C5B9E186CB2D}" type="slidenum">
              <a:rPr kumimoji="0" lang="en-GB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8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8572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FC83545-1CA4-4DAA-822C-CF0F82577E7A}" type="slidenum">
              <a:rPr kumimoji="0" lang="en-GB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11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988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F4AF93-C087-43E5-9966-32AE0AD1D986}" type="slidenum">
              <a:rPr kumimoji="0" lang="en-GB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12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380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8B4DA9-794D-4293-BD55-E33577822943}" type="slidenum">
              <a:rPr kumimoji="0" lang="en-GB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13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2310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6161394-BD42-4ABE-A291-2BA202FC69B6}" type="slidenum">
              <a:rPr kumimoji="0" lang="en-GB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14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088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GB"/>
              <a:t>26 October 2010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61C06B2-EE93-4115-A46C-F746AFFB62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561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26 October 2010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59B76-ECD8-435E-A619-EE6BF2D86D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220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26 October 2010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FF294-C2A8-4A57-A8F6-8AAAB60961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2839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26 October 2010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782B8-3B19-42A4-AC4F-041CBD112C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211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26 October 2010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9B1C2-F955-4CFC-970B-630286D1DA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4501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26 October 2010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DC7B6-5A81-47E6-B3E2-1FED9C4172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4362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26 October 2010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53DC0-63BC-4AB9-A6CC-73E9845736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5664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26 October 2010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0FE88-17DB-4EAB-8A42-556E8C5CD6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524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26 October 2010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5BDBB-A5CC-4ED2-B8EB-381CE29D89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8663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26 October 2010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0873B-167E-4B2C-B53E-FA446D15FD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7069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26 October 2010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6F564-9C5B-4B99-A4BA-20CE649448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158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r>
              <a:rPr lang="en-GB"/>
              <a:t>26 October 2010</a:t>
            </a:r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5F83ED0-FCBB-443F-83EE-F658485006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jmaybank@dcs.bbk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08917AE-348C-45BC-ABE4-D18E81A623C3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GB" altLang="en-US" sz="14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3600" smtClean="0"/>
              <a:t>Introduction to Computer Systems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48880"/>
            <a:ext cx="7772400" cy="390048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 smtClean="0"/>
              <a:t>Department of Computer Science and Information Systems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400" dirty="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 smtClean="0"/>
              <a:t>Lecturer: Steve Maybank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 smtClean="0">
                <a:hlinkClick r:id="rId3"/>
              </a:rPr>
              <a:t>sjmaybank@dcs.bbk.ac.uk</a:t>
            </a:r>
            <a:endParaRPr lang="en-GB" altLang="en-US" sz="2400" dirty="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 smtClean="0"/>
              <a:t>Spring </a:t>
            </a:r>
            <a:r>
              <a:rPr lang="en-GB" altLang="en-US" sz="2400" dirty="0" smtClean="0"/>
              <a:t>2020</a:t>
            </a:r>
            <a:endParaRPr lang="en-GB" altLang="en-US" sz="2400" dirty="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400" dirty="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 smtClean="0"/>
              <a:t>Week 3b: Floating Point Notation for Binary Fractions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dirty="0" smtClean="0"/>
          </a:p>
        </p:txBody>
      </p:sp>
      <p:sp>
        <p:nvSpPr>
          <p:cNvPr id="5126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 smtClean="0"/>
              <a:t>28 </a:t>
            </a:r>
            <a:r>
              <a:rPr lang="en-GB" altLang="en-US" sz="1400" dirty="0" smtClean="0"/>
              <a:t>January </a:t>
            </a:r>
            <a:r>
              <a:rPr lang="en-GB" altLang="en-US" sz="1400" dirty="0" smtClean="0"/>
              <a:t>2020</a:t>
            </a:r>
            <a:endParaRPr lang="en-GB" alt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mtClean="0"/>
              <a:t>The Key: Exponents</a:t>
            </a: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>
                <a:solidFill>
                  <a:srgbClr val="000000"/>
                </a:solidFill>
              </a:rPr>
              <a:t>Birkbeck College, U. London</a:t>
            </a: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1892D3D-0FE5-413F-A332-7BEB2DDC9832}" type="slidenum">
              <a:rPr lang="en-GB" altLang="en-US" sz="14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GB" altLang="en-US" sz="1400">
              <a:solidFill>
                <a:srgbClr val="000000"/>
              </a:solidFill>
            </a:endParaRPr>
          </a:p>
        </p:txBody>
      </p:sp>
      <p:sp>
        <p:nvSpPr>
          <p:cNvPr id="16390" name="TextBox 9"/>
          <p:cNvSpPr txBox="1">
            <a:spLocks noChangeArrowheads="1"/>
          </p:cNvSpPr>
          <p:nvPr/>
        </p:nvSpPr>
        <p:spPr bwMode="auto">
          <a:xfrm>
            <a:off x="1571625" y="3429000"/>
            <a:ext cx="539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>
                <a:solidFill>
                  <a:srgbClr val="000000"/>
                </a:solidFill>
              </a:rPr>
              <a:t>2</a:t>
            </a:r>
            <a:r>
              <a:rPr lang="en-GB" altLang="en-US" sz="2400" baseline="30000">
                <a:solidFill>
                  <a:srgbClr val="000000"/>
                </a:solidFill>
              </a:rPr>
              <a:t>-4</a:t>
            </a:r>
            <a:endParaRPr lang="en-GB" altLang="en-US" sz="2400">
              <a:solidFill>
                <a:srgbClr val="000000"/>
              </a:solidFill>
            </a:endParaRPr>
          </a:p>
        </p:txBody>
      </p:sp>
      <p:sp>
        <p:nvSpPr>
          <p:cNvPr id="16391" name="TextBox 10"/>
          <p:cNvSpPr txBox="1">
            <a:spLocks noChangeArrowheads="1"/>
          </p:cNvSpPr>
          <p:nvPr/>
        </p:nvSpPr>
        <p:spPr bwMode="auto">
          <a:xfrm>
            <a:off x="7786688" y="3429000"/>
            <a:ext cx="465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>
                <a:solidFill>
                  <a:srgbClr val="000000"/>
                </a:solidFill>
              </a:rPr>
              <a:t>2</a:t>
            </a:r>
            <a:r>
              <a:rPr lang="en-GB" altLang="en-US" sz="2400" baseline="30000">
                <a:solidFill>
                  <a:srgbClr val="000000"/>
                </a:solidFill>
              </a:rPr>
              <a:t>3</a:t>
            </a:r>
            <a:endParaRPr lang="en-GB" altLang="en-US" sz="2400">
              <a:solidFill>
                <a:srgbClr val="000000"/>
              </a:solidFill>
            </a:endParaRPr>
          </a:p>
        </p:txBody>
      </p:sp>
      <p:sp>
        <p:nvSpPr>
          <p:cNvPr id="16392" name="TextBox 11"/>
          <p:cNvSpPr txBox="1">
            <a:spLocks noChangeArrowheads="1"/>
          </p:cNvSpPr>
          <p:nvPr/>
        </p:nvSpPr>
        <p:spPr bwMode="auto">
          <a:xfrm>
            <a:off x="3357563" y="3429000"/>
            <a:ext cx="539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>
                <a:solidFill>
                  <a:srgbClr val="000000"/>
                </a:solidFill>
              </a:rPr>
              <a:t>2</a:t>
            </a:r>
            <a:r>
              <a:rPr lang="en-GB" altLang="en-US" sz="2400" baseline="30000">
                <a:solidFill>
                  <a:srgbClr val="000000"/>
                </a:solidFill>
              </a:rPr>
              <a:t>-2</a:t>
            </a:r>
            <a:endParaRPr lang="en-GB" altLang="en-US" sz="2400">
              <a:solidFill>
                <a:srgbClr val="000000"/>
              </a:solidFill>
            </a:endParaRPr>
          </a:p>
        </p:txBody>
      </p:sp>
      <p:sp>
        <p:nvSpPr>
          <p:cNvPr id="16393" name="TextBox 12"/>
          <p:cNvSpPr txBox="1">
            <a:spLocks noChangeArrowheads="1"/>
          </p:cNvSpPr>
          <p:nvPr/>
        </p:nvSpPr>
        <p:spPr bwMode="auto">
          <a:xfrm>
            <a:off x="2500313" y="3429000"/>
            <a:ext cx="539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>
                <a:solidFill>
                  <a:srgbClr val="000000"/>
                </a:solidFill>
              </a:rPr>
              <a:t>2</a:t>
            </a:r>
            <a:r>
              <a:rPr lang="en-GB" altLang="en-US" sz="2400" baseline="30000">
                <a:solidFill>
                  <a:srgbClr val="000000"/>
                </a:solidFill>
              </a:rPr>
              <a:t>-3</a:t>
            </a:r>
            <a:endParaRPr lang="en-GB" altLang="en-US" sz="2400">
              <a:solidFill>
                <a:srgbClr val="000000"/>
              </a:solidFill>
            </a:endParaRPr>
          </a:p>
        </p:txBody>
      </p:sp>
      <p:sp>
        <p:nvSpPr>
          <p:cNvPr id="16394" name="TextBox 13"/>
          <p:cNvSpPr txBox="1">
            <a:spLocks noChangeArrowheads="1"/>
          </p:cNvSpPr>
          <p:nvPr/>
        </p:nvSpPr>
        <p:spPr bwMode="auto">
          <a:xfrm>
            <a:off x="4357688" y="3429000"/>
            <a:ext cx="539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>
                <a:solidFill>
                  <a:srgbClr val="000000"/>
                </a:solidFill>
              </a:rPr>
              <a:t>2</a:t>
            </a:r>
            <a:r>
              <a:rPr lang="en-GB" altLang="en-US" sz="2400" baseline="30000">
                <a:solidFill>
                  <a:srgbClr val="000000"/>
                </a:solidFill>
              </a:rPr>
              <a:t>-1</a:t>
            </a:r>
            <a:endParaRPr lang="en-GB" altLang="en-US" sz="2400">
              <a:solidFill>
                <a:srgbClr val="000000"/>
              </a:solidFill>
            </a:endParaRPr>
          </a:p>
        </p:txBody>
      </p:sp>
      <p:sp>
        <p:nvSpPr>
          <p:cNvPr id="16395" name="TextBox 14"/>
          <p:cNvSpPr txBox="1">
            <a:spLocks noChangeArrowheads="1"/>
          </p:cNvSpPr>
          <p:nvPr/>
        </p:nvSpPr>
        <p:spPr bwMode="auto">
          <a:xfrm>
            <a:off x="5286375" y="3429000"/>
            <a:ext cx="465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>
                <a:solidFill>
                  <a:srgbClr val="000000"/>
                </a:solidFill>
              </a:rPr>
              <a:t>2</a:t>
            </a:r>
            <a:r>
              <a:rPr lang="en-GB" altLang="en-US" sz="2400" baseline="30000">
                <a:solidFill>
                  <a:srgbClr val="000000"/>
                </a:solidFill>
              </a:rPr>
              <a:t>0</a:t>
            </a:r>
            <a:endParaRPr lang="en-GB" altLang="en-US" sz="2400">
              <a:solidFill>
                <a:srgbClr val="000000"/>
              </a:solidFill>
            </a:endParaRPr>
          </a:p>
        </p:txBody>
      </p:sp>
      <p:sp>
        <p:nvSpPr>
          <p:cNvPr id="16396" name="TextBox 15"/>
          <p:cNvSpPr txBox="1">
            <a:spLocks noChangeArrowheads="1"/>
          </p:cNvSpPr>
          <p:nvPr/>
        </p:nvSpPr>
        <p:spPr bwMode="auto">
          <a:xfrm>
            <a:off x="6929438" y="3429000"/>
            <a:ext cx="465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>
                <a:solidFill>
                  <a:srgbClr val="000000"/>
                </a:solidFill>
              </a:rPr>
              <a:t>2</a:t>
            </a:r>
            <a:r>
              <a:rPr lang="en-GB" altLang="en-US" sz="2400" baseline="30000">
                <a:solidFill>
                  <a:srgbClr val="000000"/>
                </a:solidFill>
              </a:rPr>
              <a:t>2</a:t>
            </a:r>
            <a:endParaRPr lang="en-GB" altLang="en-US" sz="2400">
              <a:solidFill>
                <a:srgbClr val="000000"/>
              </a:solidFill>
            </a:endParaRPr>
          </a:p>
        </p:txBody>
      </p:sp>
      <p:sp>
        <p:nvSpPr>
          <p:cNvPr id="16397" name="TextBox 16"/>
          <p:cNvSpPr txBox="1">
            <a:spLocks noChangeArrowheads="1"/>
          </p:cNvSpPr>
          <p:nvPr/>
        </p:nvSpPr>
        <p:spPr bwMode="auto">
          <a:xfrm>
            <a:off x="6072188" y="3429000"/>
            <a:ext cx="465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>
                <a:solidFill>
                  <a:srgbClr val="000000"/>
                </a:solidFill>
              </a:rPr>
              <a:t>2</a:t>
            </a:r>
            <a:r>
              <a:rPr lang="en-GB" altLang="en-US" sz="2400" baseline="30000">
                <a:solidFill>
                  <a:srgbClr val="000000"/>
                </a:solidFill>
              </a:rPr>
              <a:t>1</a:t>
            </a:r>
            <a:endParaRPr lang="en-GB" altLang="en-US" sz="2400">
              <a:solidFill>
                <a:srgbClr val="000000"/>
              </a:solidFill>
            </a:endParaRPr>
          </a:p>
        </p:txBody>
      </p:sp>
      <p:sp>
        <p:nvSpPr>
          <p:cNvPr id="16398" name="TextBox 17"/>
          <p:cNvSpPr txBox="1">
            <a:spLocks noChangeArrowheads="1"/>
          </p:cNvSpPr>
          <p:nvPr/>
        </p:nvSpPr>
        <p:spPr bwMode="auto">
          <a:xfrm>
            <a:off x="1428750" y="4357688"/>
            <a:ext cx="7069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>
                <a:solidFill>
                  <a:srgbClr val="000000"/>
                </a:solidFill>
              </a:rPr>
              <a:t>1/16    1/8      ¼       ½        1      2       4       8</a:t>
            </a:r>
          </a:p>
        </p:txBody>
      </p:sp>
      <p:sp>
        <p:nvSpPr>
          <p:cNvPr id="16399" name="TextBox 18"/>
          <p:cNvSpPr txBox="1">
            <a:spLocks noChangeArrowheads="1"/>
          </p:cNvSpPr>
          <p:nvPr/>
        </p:nvSpPr>
        <p:spPr bwMode="auto">
          <a:xfrm>
            <a:off x="1571625" y="2428875"/>
            <a:ext cx="6692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>
                <a:solidFill>
                  <a:srgbClr val="000000"/>
                </a:solidFill>
              </a:rPr>
              <a:t>-4      -3      -2        -1       0       1       2        3</a:t>
            </a:r>
          </a:p>
        </p:txBody>
      </p:sp>
      <p:sp>
        <p:nvSpPr>
          <p:cNvPr id="16400" name="TextBox 1"/>
          <p:cNvSpPr txBox="1">
            <a:spLocks noChangeArrowheads="1"/>
          </p:cNvSpPr>
          <p:nvPr/>
        </p:nvSpPr>
        <p:spPr bwMode="auto">
          <a:xfrm>
            <a:off x="2752725" y="5373688"/>
            <a:ext cx="465781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dirty="0">
                <a:solidFill>
                  <a:srgbClr val="000000"/>
                </a:solidFill>
              </a:rPr>
              <a:t>big gaps between big numbers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dirty="0">
                <a:solidFill>
                  <a:srgbClr val="000000"/>
                </a:solidFill>
              </a:rPr>
              <a:t>small gaps </a:t>
            </a:r>
            <a:r>
              <a:rPr lang="en-GB" altLang="en-US" sz="2000" dirty="0" smtClean="0">
                <a:solidFill>
                  <a:srgbClr val="000000"/>
                </a:solidFill>
              </a:rPr>
              <a:t>between numbers close to 0</a:t>
            </a:r>
            <a:endParaRPr lang="en-GB" alt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Brookshear, Section 1.7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E2B5ADF-3972-4EBC-A9D3-4B50F20F89AB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GB" altLang="en-US" sz="140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3600" smtClean="0"/>
              <a:t>Standard Form for a Binary Fraction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937" y="2492896"/>
            <a:ext cx="7772400" cy="3743672"/>
          </a:xfrm>
        </p:spPr>
        <p:txBody>
          <a:bodyPr/>
          <a:lstStyle/>
          <a:p>
            <a:pPr eaLnBrk="1" hangingPunct="1">
              <a:buSzPct val="120000"/>
              <a:buFont typeface="Wingdings" panose="05000000000000000000" pitchFamily="2" charset="2"/>
              <a:buChar char="§"/>
            </a:pPr>
            <a:r>
              <a:rPr lang="en-GB" altLang="en-US" sz="2400" dirty="0" smtClean="0"/>
              <a:t>Any non-zero binary fraction can be written in the form</a:t>
            </a:r>
          </a:p>
          <a:p>
            <a:pPr eaLnBrk="1" hangingPunct="1">
              <a:buSzPct val="120000"/>
              <a:buFont typeface="Wingdings" panose="05000000000000000000" pitchFamily="2" charset="2"/>
              <a:buNone/>
            </a:pPr>
            <a:r>
              <a:rPr lang="en-GB" altLang="en-US" sz="2400" dirty="0" smtClean="0">
                <a:cs typeface="Tahoma" panose="020B0604030504040204" pitchFamily="34" charset="0"/>
              </a:rPr>
              <a:t>		±</a:t>
            </a:r>
            <a:r>
              <a:rPr lang="en-GB" altLang="en-US" sz="2400" dirty="0" smtClean="0"/>
              <a:t>2</a:t>
            </a:r>
            <a:r>
              <a:rPr lang="en-GB" altLang="en-US" sz="2400" baseline="30000" dirty="0" smtClean="0"/>
              <a:t>r </a:t>
            </a:r>
            <a:r>
              <a:rPr lang="en-GB" altLang="en-US" sz="2400" dirty="0" smtClean="0"/>
              <a:t>x 0.t</a:t>
            </a:r>
          </a:p>
          <a:p>
            <a:pPr eaLnBrk="1" hangingPunct="1">
              <a:buSzPct val="120000"/>
              <a:buFont typeface="Wingdings" panose="05000000000000000000" pitchFamily="2" charset="2"/>
              <a:buNone/>
            </a:pPr>
            <a:r>
              <a:rPr lang="en-GB" altLang="en-US" sz="2400" dirty="0" smtClean="0"/>
              <a:t>	where t is a bit string beginning with 1</a:t>
            </a:r>
          </a:p>
          <a:p>
            <a:pPr eaLnBrk="1" hangingPunct="1">
              <a:buSzPct val="120000"/>
              <a:buFont typeface="Wingdings" panose="05000000000000000000" pitchFamily="2" charset="2"/>
              <a:buNone/>
            </a:pPr>
            <a:endParaRPr lang="en-GB" altLang="en-US" sz="2400" dirty="0" smtClean="0"/>
          </a:p>
          <a:p>
            <a:pPr eaLnBrk="1" hangingPunct="1">
              <a:buSzPct val="120000"/>
              <a:buFont typeface="Wingdings" panose="05000000000000000000" pitchFamily="2" charset="2"/>
              <a:buChar char="§"/>
            </a:pPr>
            <a:r>
              <a:rPr lang="en-GB" altLang="en-US" sz="2400" dirty="0" smtClean="0"/>
              <a:t>Examples</a:t>
            </a:r>
          </a:p>
          <a:p>
            <a:pPr eaLnBrk="1" hangingPunct="1">
              <a:buSzPct val="120000"/>
              <a:buFont typeface="Wingdings" panose="05000000000000000000" pitchFamily="2" charset="2"/>
              <a:buNone/>
            </a:pPr>
            <a:r>
              <a:rPr lang="en-GB" altLang="en-US" sz="2400" dirty="0" smtClean="0"/>
              <a:t>			11.001 = +2</a:t>
            </a:r>
            <a:r>
              <a:rPr lang="en-GB" altLang="en-US" sz="2400" baseline="30000" dirty="0" smtClean="0"/>
              <a:t>2 </a:t>
            </a:r>
            <a:r>
              <a:rPr lang="en-GB" altLang="en-US" sz="2400" dirty="0" smtClean="0"/>
              <a:t>x 0.11001</a:t>
            </a:r>
          </a:p>
          <a:p>
            <a:pPr eaLnBrk="1" hangingPunct="1">
              <a:buSzPct val="120000"/>
              <a:buFont typeface="Wingdings" panose="05000000000000000000" pitchFamily="2" charset="2"/>
              <a:buNone/>
            </a:pPr>
            <a:r>
              <a:rPr lang="en-GB" altLang="en-US" sz="2400" dirty="0" smtClean="0"/>
              <a:t>		      -0.011011 = -2</a:t>
            </a:r>
            <a:r>
              <a:rPr lang="en-GB" altLang="en-US" sz="2400" baseline="30000" dirty="0" smtClean="0"/>
              <a:t>-1 </a:t>
            </a:r>
            <a:r>
              <a:rPr lang="en-GB" altLang="en-US" sz="2400" dirty="0" smtClean="0"/>
              <a:t>x 0.11011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Brookshear, Section 1.7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DD432EF-5434-4E72-9066-73FB632F8D8F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GB" altLang="en-US" sz="140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Floating Point Representation</a:t>
            </a:r>
            <a:endParaRPr lang="en-US" altLang="en-US" smtClean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44885" y="2636912"/>
            <a:ext cx="7772400" cy="3240360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Write a non-zero binary fraction in the form </a:t>
            </a:r>
            <a:r>
              <a:rPr lang="en-US" altLang="en-US" sz="2400" dirty="0" smtClean="0"/>
              <a:t>± 2</a:t>
            </a:r>
            <a:r>
              <a:rPr lang="en-US" altLang="en-US" sz="2400" baseline="30000" dirty="0" smtClean="0"/>
              <a:t>r</a:t>
            </a:r>
            <a:r>
              <a:rPr lang="en-US" altLang="en-US" sz="2400" dirty="0" smtClean="0"/>
              <a:t> x 0.t</a:t>
            </a:r>
          </a:p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GB" altLang="en-US" sz="2400" dirty="0" smtClean="0"/>
              <a:t>Record the sign – bit string s1</a:t>
            </a:r>
          </a:p>
          <a:p>
            <a:pPr eaLnBrk="1" hangingPunct="1"/>
            <a:r>
              <a:rPr lang="en-GB" altLang="en-US" sz="2400" dirty="0" smtClean="0"/>
              <a:t>Record r – bit string s2</a:t>
            </a:r>
          </a:p>
          <a:p>
            <a:pPr eaLnBrk="1" hangingPunct="1"/>
            <a:r>
              <a:rPr lang="en-GB" altLang="en-US" sz="2400" dirty="0" smtClean="0"/>
              <a:t>Record t – bit string s3</a:t>
            </a:r>
          </a:p>
          <a:p>
            <a:pPr eaLnBrk="1" hangingPunct="1"/>
            <a:endParaRPr lang="en-GB" altLang="en-US" sz="2400" dirty="0" smtClean="0"/>
          </a:p>
          <a:p>
            <a:pPr eaLnBrk="1" hangingPunct="1"/>
            <a:r>
              <a:rPr lang="en-GB" altLang="en-US" sz="2400" dirty="0" smtClean="0"/>
              <a:t>Output s1||s2||s3</a:t>
            </a: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Brookshear, Section 1.7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1830062-2734-434D-AE9B-DD8D5DC058E7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GB" altLang="en-US" sz="140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Floating Point Notation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725487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8 bit floating point:</a:t>
            </a:r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2117725" y="32337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249861" name="Group 5"/>
          <p:cNvGraphicFramePr>
            <a:graphicFrameLocks noGrp="1"/>
          </p:cNvGraphicFramePr>
          <p:nvPr/>
        </p:nvGraphicFramePr>
        <p:xfrm>
          <a:off x="1524000" y="2895600"/>
          <a:ext cx="6096000" cy="66040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532" name="Text Box 25"/>
          <p:cNvSpPr txBox="1">
            <a:spLocks noChangeArrowheads="1"/>
          </p:cNvSpPr>
          <p:nvPr/>
        </p:nvSpPr>
        <p:spPr bwMode="auto">
          <a:xfrm>
            <a:off x="1524000" y="3810000"/>
            <a:ext cx="53879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sign        exponent              mantissa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1 bit          3 bits                   4 bits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                radix r               bit string t</a:t>
            </a:r>
          </a:p>
        </p:txBody>
      </p:sp>
      <p:sp>
        <p:nvSpPr>
          <p:cNvPr id="21533" name="Text Box 26"/>
          <p:cNvSpPr txBox="1">
            <a:spLocks noChangeArrowheads="1"/>
          </p:cNvSpPr>
          <p:nvPr/>
        </p:nvSpPr>
        <p:spPr bwMode="auto">
          <a:xfrm>
            <a:off x="2117725" y="5519738"/>
            <a:ext cx="5546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/>
              <a:t>The exponent is in 3 bit excess notation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Brookshear, Section 1.7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A0D69DD-EE0E-485A-8D77-74F214AEB24C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GB" altLang="en-US" sz="1400"/>
          </a:p>
        </p:txBody>
      </p:sp>
      <p:sp>
        <p:nvSpPr>
          <p:cNvPr id="2355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smtClean="0"/>
              <a:t>To Find the Floating Point Notation</a:t>
            </a:r>
          </a:p>
        </p:txBody>
      </p:sp>
      <p:sp>
        <p:nvSpPr>
          <p:cNvPr id="2355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866900" y="2636912"/>
            <a:ext cx="6190456" cy="331207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cs typeface="Tahoma" panose="020B0604030504040204" pitchFamily="34" charset="0"/>
              </a:rPr>
              <a:t>Write the non-zero number as ± 2</a:t>
            </a:r>
            <a:r>
              <a:rPr lang="en-US" altLang="en-US" sz="2400" baseline="30000" dirty="0" smtClean="0">
                <a:cs typeface="Tahoma" panose="020B0604030504040204" pitchFamily="34" charset="0"/>
              </a:rPr>
              <a:t>r </a:t>
            </a:r>
            <a:r>
              <a:rPr lang="en-US" altLang="en-US" sz="2400" dirty="0" smtClean="0">
                <a:cs typeface="Tahoma" panose="020B0604030504040204" pitchFamily="34" charset="0"/>
              </a:rPr>
              <a:t>x 0.t</a:t>
            </a:r>
          </a:p>
          <a:p>
            <a:pPr eaLnBrk="1" hangingPunct="1">
              <a:lnSpc>
                <a:spcPct val="90000"/>
              </a:lnSpc>
            </a:pPr>
            <a:endParaRPr lang="en-GB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If sign = -1, then s1=1, else s1=0</a:t>
            </a:r>
          </a:p>
          <a:p>
            <a:pPr eaLnBrk="1" hangingPunct="1">
              <a:lnSpc>
                <a:spcPct val="90000"/>
              </a:lnSpc>
            </a:pPr>
            <a:endParaRPr lang="en-GB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s2 = 3 bit excess notation for r</a:t>
            </a:r>
          </a:p>
          <a:p>
            <a:pPr eaLnBrk="1" hangingPunct="1">
              <a:lnSpc>
                <a:spcPct val="90000"/>
              </a:lnSpc>
            </a:pPr>
            <a:endParaRPr lang="en-GB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/>
              <a:t>s</a:t>
            </a:r>
            <a:r>
              <a:rPr lang="en-GB" altLang="en-US" sz="2400" dirty="0" smtClean="0"/>
              <a:t>3 = leftmost four bits of t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AD5B0A1-6612-4ED4-B12B-CD26AE4AC10E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GB" altLang="en-US" sz="140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Example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2492896"/>
            <a:ext cx="4325416" cy="2995463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b= - 0.00101011101</a:t>
            </a:r>
          </a:p>
          <a:p>
            <a:pPr eaLnBrk="1" hangingPunct="1"/>
            <a:r>
              <a:rPr lang="en-GB" altLang="en-US" sz="2400" dirty="0" smtClean="0"/>
              <a:t>s=1</a:t>
            </a:r>
          </a:p>
          <a:p>
            <a:pPr eaLnBrk="1" hangingPunct="1"/>
            <a:r>
              <a:rPr lang="en-GB" altLang="en-US" sz="2400" dirty="0" smtClean="0"/>
              <a:t>b= -2</a:t>
            </a:r>
            <a:r>
              <a:rPr lang="en-GB" altLang="en-US" sz="2400" baseline="30000" dirty="0" smtClean="0"/>
              <a:t>-2</a:t>
            </a:r>
            <a:r>
              <a:rPr lang="en-GB" altLang="en-US" sz="2400" dirty="0" smtClean="0"/>
              <a:t> x 0.101011101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 dirty="0" smtClean="0"/>
              <a:t>	exponent = -2, s2 =010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2400" dirty="0" smtClean="0"/>
          </a:p>
          <a:p>
            <a:pPr eaLnBrk="1" hangingPunct="1"/>
            <a:r>
              <a:rPr lang="en-GB" altLang="en-US" sz="2400" dirty="0" smtClean="0"/>
              <a:t>Floating point notation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 dirty="0" smtClean="0"/>
              <a:t>		10101010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C0D1404-68F0-415E-9F87-8D61D805F9B4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GB" altLang="en-US" sz="140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Second Example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720" y="2924944"/>
            <a:ext cx="5328592" cy="2592238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Floating point notation: 10111100</a:t>
            </a:r>
          </a:p>
          <a:p>
            <a:pPr eaLnBrk="1" hangingPunct="1"/>
            <a:r>
              <a:rPr lang="en-GB" altLang="en-US" sz="2400" dirty="0"/>
              <a:t>s</a:t>
            </a:r>
            <a:r>
              <a:rPr lang="en-GB" altLang="en-US" sz="2400" dirty="0" smtClean="0"/>
              <a:t>1 = 1, therefore negative.</a:t>
            </a:r>
          </a:p>
          <a:p>
            <a:pPr eaLnBrk="1" hangingPunct="1"/>
            <a:r>
              <a:rPr lang="en-GB" altLang="en-US" sz="2400" dirty="0" smtClean="0"/>
              <a:t>s2 = 011, exponent=-1</a:t>
            </a:r>
          </a:p>
          <a:p>
            <a:pPr eaLnBrk="1" hangingPunct="1"/>
            <a:r>
              <a:rPr lang="en-GB" altLang="en-US" sz="2400" dirty="0" smtClean="0"/>
              <a:t>s3 = 1100</a:t>
            </a:r>
          </a:p>
          <a:p>
            <a:pPr eaLnBrk="1" hangingPunct="1"/>
            <a:endParaRPr lang="en-GB" altLang="en-US" sz="2400" dirty="0" smtClean="0"/>
          </a:p>
          <a:p>
            <a:pPr eaLnBrk="1" hangingPunct="1"/>
            <a:r>
              <a:rPr lang="en-GB" altLang="en-US" sz="2400" dirty="0" smtClean="0"/>
              <a:t>Binary fraction   -0.011 = -3/8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D33EF03-4CAB-4799-A292-BC18C1528B24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GB" altLang="en-US" sz="140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Class Examples</a:t>
            </a:r>
            <a:endParaRPr lang="en-US" altLang="en-US" smtClean="0"/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784" y="2708920"/>
            <a:ext cx="7465640" cy="2635423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Find the floating point representation of the decimal </a:t>
            </a:r>
            <a:r>
              <a:rPr lang="en-GB" altLang="en-US" sz="2400" smtClean="0"/>
              <a:t>number –(1+1/8)</a:t>
            </a:r>
            <a:endParaRPr lang="en-GB" altLang="en-US" sz="2400" dirty="0" smtClean="0"/>
          </a:p>
          <a:p>
            <a:pPr eaLnBrk="1" hangingPunct="1"/>
            <a:endParaRPr lang="en-GB" altLang="en-US" sz="2400" dirty="0" smtClean="0"/>
          </a:p>
          <a:p>
            <a:pPr eaLnBrk="1" hangingPunct="1"/>
            <a:r>
              <a:rPr lang="en-GB" altLang="en-US" sz="2400" dirty="0" smtClean="0"/>
              <a:t>Find the decimal number which has the floating point representation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 dirty="0" smtClean="0"/>
              <a:t>		01101101</a:t>
            </a: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Brookshear, Section 1.7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8EA8152-C8E9-422F-B029-526EE189A8F6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GB" altLang="en-US" sz="140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Round-Off Error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0938" y="2276872"/>
            <a:ext cx="7772400" cy="345638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2+5/8= 10.101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2 ½ = 10.100</a:t>
            </a:r>
          </a:p>
          <a:p>
            <a:pPr eaLnBrk="1" hangingPunct="1">
              <a:lnSpc>
                <a:spcPct val="90000"/>
              </a:lnSpc>
            </a:pPr>
            <a:endParaRPr lang="en-GB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The 8 bit floating point notations for 2 5/8 and 2 ½ are the same: 01101010</a:t>
            </a:r>
          </a:p>
          <a:p>
            <a:pPr eaLnBrk="1" hangingPunct="1">
              <a:lnSpc>
                <a:spcPct val="90000"/>
              </a:lnSpc>
            </a:pPr>
            <a:endParaRPr lang="en-GB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The error in approximating 2+5/8 with 10.100 is round-off error or truncation error.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1162051" y="548680"/>
            <a:ext cx="7793037" cy="1143000"/>
          </a:xfrm>
        </p:spPr>
        <p:txBody>
          <a:bodyPr/>
          <a:lstStyle/>
          <a:p>
            <a:pPr algn="ctr"/>
            <a:r>
              <a:rPr lang="en-GB" altLang="en-US" sz="3200" dirty="0" smtClean="0"/>
              <a:t>Floating Point Addition of Numbers x, y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1331640" y="2748000"/>
            <a:ext cx="6612582" cy="2520280"/>
          </a:xfrm>
        </p:spPr>
        <p:txBody>
          <a:bodyPr/>
          <a:lstStyle/>
          <a:p>
            <a:r>
              <a:rPr lang="en-GB" altLang="en-US" sz="2400" dirty="0" smtClean="0"/>
              <a:t>a = floating point number nearest to x</a:t>
            </a:r>
          </a:p>
          <a:p>
            <a:r>
              <a:rPr lang="en-GB" altLang="en-US" sz="2400" dirty="0" smtClean="0"/>
              <a:t>b = floating point number nearest to y</a:t>
            </a:r>
          </a:p>
          <a:p>
            <a:r>
              <a:rPr lang="en-GB" altLang="en-US" sz="2400" dirty="0"/>
              <a:t>c</a:t>
            </a:r>
            <a:r>
              <a:rPr lang="en-GB" altLang="en-US" sz="2400" dirty="0" smtClean="0"/>
              <a:t> = </a:t>
            </a:r>
            <a:r>
              <a:rPr lang="en-GB" altLang="en-US" sz="2400" dirty="0" err="1" smtClean="0"/>
              <a:t>a+b</a:t>
            </a:r>
            <a:endParaRPr lang="en-GB" altLang="en-US" sz="2400" dirty="0" smtClean="0"/>
          </a:p>
          <a:p>
            <a:endParaRPr lang="en-GB" altLang="en-US" sz="2400" dirty="0" smtClean="0"/>
          </a:p>
          <a:p>
            <a:r>
              <a:rPr lang="en-GB" altLang="en-US" sz="2400" dirty="0" smtClean="0"/>
              <a:t>result = floating point number nearest to </a:t>
            </a:r>
            <a:r>
              <a:rPr lang="en-GB" altLang="en-US" sz="2400" dirty="0"/>
              <a:t>c</a:t>
            </a:r>
            <a:endParaRPr lang="en-GB" altLang="en-US" sz="2400" dirty="0" smtClean="0"/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CA3E780-501E-45CA-B28A-A187A4E81499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GB" altLang="en-US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225" y="620688"/>
            <a:ext cx="7793037" cy="1143000"/>
          </a:xfrm>
        </p:spPr>
        <p:txBody>
          <a:bodyPr/>
          <a:lstStyle/>
          <a:p>
            <a:pPr algn="ctr"/>
            <a:r>
              <a:rPr lang="en-GB" dirty="0" smtClean="0"/>
              <a:t>Binary Fractions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90574" y="2060848"/>
                <a:ext cx="8040688" cy="4127586"/>
              </a:xfrm>
            </p:spPr>
            <p:txBody>
              <a:bodyPr/>
              <a:lstStyle/>
              <a:p>
                <a:r>
                  <a:rPr lang="en-GB" sz="2400" dirty="0" smtClean="0"/>
                  <a:t>A binary fraction has the form</a:t>
                </a:r>
              </a:p>
              <a:p>
                <a:pPr marL="0" indent="0">
                  <a:buNone/>
                </a:pPr>
                <a:r>
                  <a:rPr lang="en-GB" sz="2400" dirty="0" smtClean="0"/>
                  <a:t>	sign||bitString1||radix point||bitString2</a:t>
                </a:r>
              </a:p>
              <a:p>
                <a:pPr marL="0" indent="0">
                  <a:buNone/>
                </a:pPr>
                <a:endParaRPr lang="en-GB" sz="2400" dirty="0" smtClean="0"/>
              </a:p>
              <a:p>
                <a:r>
                  <a:rPr lang="en-GB" sz="2400" dirty="0" smtClean="0"/>
                  <a:t>E.g. +1.01, -10011.11</a:t>
                </a:r>
              </a:p>
              <a:p>
                <a:r>
                  <a:rPr lang="en-GB" sz="2400" dirty="0" smtClean="0"/>
                  <a:t>The + is usually omitted</a:t>
                </a:r>
              </a:p>
              <a:p>
                <a:r>
                  <a:rPr lang="en-GB" sz="2400" dirty="0" smtClean="0"/>
                  <a:t>Digits to the right of the radix point specify powers of 2 with negative exponents</a:t>
                </a:r>
              </a:p>
              <a:p>
                <a:r>
                  <a:rPr lang="en-GB" sz="2400" dirty="0" smtClean="0"/>
                  <a:t>E.g. 1.01 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+0×</m:t>
                      </m:r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=1+1/4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90574" y="2060848"/>
                <a:ext cx="8040688" cy="4127586"/>
              </a:xfrm>
              <a:blipFill rotWithShape="0">
                <a:blip r:embed="rId2"/>
                <a:stretch>
                  <a:fillRect l="-152" t="-1182" r="-16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Birkbeck College, U. London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7782B8-3B19-42A4-AC4F-041CBD112C6D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81411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C468ADD-A5F3-4BD5-A33F-568F7E972051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GB" altLang="en-US" sz="140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42938"/>
            <a:ext cx="7793038" cy="1143000"/>
          </a:xfrm>
        </p:spPr>
        <p:txBody>
          <a:bodyPr/>
          <a:lstStyle/>
          <a:p>
            <a:pPr algn="ctr" eaLnBrk="1" hangingPunct="1"/>
            <a:r>
              <a:rPr lang="en-GB" altLang="en-US" sz="3600" smtClean="0"/>
              <a:t>Examples of Floating Point Addition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060575"/>
            <a:ext cx="7772400" cy="4032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2 ½: 01101010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1/8: 00101000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¼: 00111000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2 ¾: 01101011</a:t>
            </a:r>
          </a:p>
          <a:p>
            <a:pPr eaLnBrk="1" hangingPunct="1">
              <a:lnSpc>
                <a:spcPct val="90000"/>
              </a:lnSpc>
            </a:pPr>
            <a:endParaRPr lang="en-GB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2 ½ </a:t>
            </a:r>
            <a:r>
              <a:rPr lang="en-US" altLang="en-US" sz="2400" dirty="0">
                <a:cs typeface="Tahoma" panose="020B0604030504040204" pitchFamily="34" charset="0"/>
              </a:rPr>
              <a:t>+</a:t>
            </a:r>
            <a:r>
              <a:rPr lang="en-GB" altLang="en-US" sz="2400" dirty="0" smtClean="0"/>
              <a:t>(1/8 </a:t>
            </a:r>
            <a:r>
              <a:rPr lang="en-US" altLang="en-US" sz="2400" dirty="0">
                <a:cs typeface="Tahoma" panose="020B0604030504040204" pitchFamily="34" charset="0"/>
              </a:rPr>
              <a:t>+</a:t>
            </a:r>
            <a:r>
              <a:rPr lang="en-GB" altLang="en-US" sz="2400" dirty="0" smtClean="0"/>
              <a:t> 1/8) = 2 ½ </a:t>
            </a:r>
            <a:r>
              <a:rPr lang="en-US" altLang="en-US" sz="2400" dirty="0" smtClean="0">
                <a:cs typeface="Tahoma" panose="020B0604030504040204" pitchFamily="34" charset="0"/>
              </a:rPr>
              <a:t>+ </a:t>
            </a:r>
            <a:r>
              <a:rPr lang="en-GB" altLang="en-US" sz="2400" dirty="0" smtClean="0"/>
              <a:t>¼ = 2 ¾</a:t>
            </a:r>
          </a:p>
          <a:p>
            <a:pPr eaLnBrk="1" hangingPunct="1">
              <a:lnSpc>
                <a:spcPct val="90000"/>
              </a:lnSpc>
            </a:pPr>
            <a:endParaRPr lang="en-GB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(2 ½ </a:t>
            </a:r>
            <a:r>
              <a:rPr lang="en-US" altLang="en-US" sz="2400" dirty="0">
                <a:cs typeface="Tahoma" panose="020B0604030504040204" pitchFamily="34" charset="0"/>
              </a:rPr>
              <a:t>+</a:t>
            </a:r>
            <a:r>
              <a:rPr lang="en-GB" altLang="en-US" sz="2400" dirty="0" smtClean="0"/>
              <a:t> 1/8) </a:t>
            </a:r>
            <a:r>
              <a:rPr lang="en-US" altLang="en-US" sz="2400" dirty="0">
                <a:cs typeface="Tahoma" panose="020B0604030504040204" pitchFamily="34" charset="0"/>
              </a:rPr>
              <a:t>+</a:t>
            </a:r>
            <a:r>
              <a:rPr lang="en-GB" altLang="en-US" sz="2400" dirty="0" smtClean="0"/>
              <a:t> 1/8 = 2 ½ </a:t>
            </a:r>
            <a:r>
              <a:rPr lang="en-US" altLang="en-US" sz="2400" dirty="0">
                <a:cs typeface="Tahoma" panose="020B0604030504040204" pitchFamily="34" charset="0"/>
              </a:rPr>
              <a:t>+</a:t>
            </a:r>
            <a:r>
              <a:rPr lang="en-GB" altLang="en-US" sz="2400" dirty="0" smtClean="0"/>
              <a:t> 1/8 = 2 ½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FE84BDD-EFE3-4B7D-831A-A2626A5F94D0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GB" altLang="en-US" sz="140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4000" smtClean="0"/>
              <a:t>Round-Off in Decimal and Binary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0375" y="2516907"/>
            <a:ext cx="7772400" cy="3576389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1/5=0.2 exactly in decimal notation</a:t>
            </a:r>
          </a:p>
          <a:p>
            <a:pPr eaLnBrk="1" hangingPunct="1"/>
            <a:r>
              <a:rPr lang="en-GB" altLang="en-US" sz="2400" dirty="0" smtClean="0"/>
              <a:t>1/5=0.0011001100110011….. in binary notation</a:t>
            </a:r>
          </a:p>
          <a:p>
            <a:pPr eaLnBrk="1" hangingPunct="1"/>
            <a:endParaRPr lang="en-GB" altLang="en-US" sz="2400" dirty="0" smtClean="0"/>
          </a:p>
          <a:p>
            <a:pPr eaLnBrk="1" hangingPunct="1"/>
            <a:r>
              <a:rPr lang="en-GB" altLang="en-US" sz="2400" dirty="0" smtClean="0"/>
              <a:t>1/5 cannot be represented exactly in binary floating point no matter how many bits are used</a:t>
            </a:r>
          </a:p>
          <a:p>
            <a:pPr eaLnBrk="1" hangingPunct="1"/>
            <a:endParaRPr lang="en-GB" altLang="en-US" sz="2400" dirty="0" smtClean="0"/>
          </a:p>
          <a:p>
            <a:pPr eaLnBrk="1" hangingPunct="1"/>
            <a:r>
              <a:rPr lang="en-GB" altLang="en-US" sz="2400" dirty="0" smtClean="0"/>
              <a:t>Round-off is unavoidable but it is reduced by using more bits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BAA4922-A3C5-43E7-AD7E-D535D569979B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GB" altLang="en-US" sz="140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Floating Point Errors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1881" y="2708920"/>
            <a:ext cx="7772400" cy="3527425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Overflow: number too large to be represented</a:t>
            </a:r>
          </a:p>
          <a:p>
            <a:pPr eaLnBrk="1" hangingPunct="1"/>
            <a:r>
              <a:rPr lang="en-GB" altLang="en-US" sz="2400" dirty="0" smtClean="0"/>
              <a:t>Underflow: number &lt;&gt;0 and too small to be represented.</a:t>
            </a:r>
          </a:p>
          <a:p>
            <a:pPr eaLnBrk="1" hangingPunct="1"/>
            <a:r>
              <a:rPr lang="en-GB" altLang="en-US" sz="2400" dirty="0" smtClean="0"/>
              <a:t>Invalid operation: e.g. </a:t>
            </a:r>
            <a:r>
              <a:rPr lang="en-GB" altLang="en-US" sz="2400" dirty="0" err="1" smtClean="0"/>
              <a:t>SquareRoot</a:t>
            </a:r>
            <a:r>
              <a:rPr lang="en-GB" altLang="en-US" sz="2400" dirty="0" smtClean="0"/>
              <a:t>[-1]</a:t>
            </a:r>
          </a:p>
        </p:txBody>
      </p:sp>
      <p:sp>
        <p:nvSpPr>
          <p:cNvPr id="43014" name="Text Box 4"/>
          <p:cNvSpPr txBox="1">
            <a:spLocks noChangeArrowheads="1"/>
          </p:cNvSpPr>
          <p:nvPr/>
        </p:nvSpPr>
        <p:spPr bwMode="auto">
          <a:xfrm>
            <a:off x="1560190" y="5301208"/>
            <a:ext cx="64808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dirty="0"/>
              <a:t>https://en.wikipedia.org/wiki/Floating-point_arithmetic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979CBF7-C53A-4C62-B3A3-CD99D986578D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GB" altLang="en-US" sz="140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2800" smtClean="0"/>
              <a:t>IEEE Standard for Floating Point Arithmetic</a:t>
            </a:r>
          </a:p>
        </p:txBody>
      </p:sp>
      <p:sp>
        <p:nvSpPr>
          <p:cNvPr id="45061" name="Text Box 4"/>
          <p:cNvSpPr txBox="1">
            <a:spLocks noChangeArrowheads="1"/>
          </p:cNvSpPr>
          <p:nvPr/>
        </p:nvSpPr>
        <p:spPr bwMode="auto">
          <a:xfrm>
            <a:off x="1043608" y="5618813"/>
            <a:ext cx="68595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dirty="0" smtClean="0"/>
              <a:t>See http</a:t>
            </a:r>
            <a:r>
              <a:rPr lang="en-GB" altLang="en-US" sz="2000" dirty="0"/>
              <a:t>://steve.hollasch.net/cgindex/coding/ieeefloat.html</a:t>
            </a:r>
          </a:p>
        </p:txBody>
      </p:sp>
      <p:graphicFrame>
        <p:nvGraphicFramePr>
          <p:cNvPr id="274554" name="Group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653993"/>
              </p:ext>
            </p:extLst>
          </p:nvPr>
        </p:nvGraphicFramePr>
        <p:xfrm>
          <a:off x="2286000" y="2858420"/>
          <a:ext cx="4495800" cy="896162"/>
        </p:xfrm>
        <a:graphic>
          <a:graphicData uri="http://schemas.openxmlformats.org/drawingml/2006/table">
            <a:tbl>
              <a:tblPr/>
              <a:tblGrid>
                <a:gridCol w="1078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61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sign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bit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exponent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 bits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mantissa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23 bits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5085" name="Text Box 130"/>
          <p:cNvSpPr txBox="1">
            <a:spLocks noChangeArrowheads="1"/>
          </p:cNvSpPr>
          <p:nvPr/>
        </p:nvSpPr>
        <p:spPr bwMode="auto">
          <a:xfrm>
            <a:off x="1445286" y="4125687"/>
            <a:ext cx="62214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/>
              <a:t>If 0&lt;e&lt;255, then value = (-1)</a:t>
            </a:r>
            <a:r>
              <a:rPr lang="en-GB" altLang="en-US" sz="2400" baseline="30000" dirty="0"/>
              <a:t>s </a:t>
            </a:r>
            <a:r>
              <a:rPr lang="en-GB" altLang="en-US" sz="2400" dirty="0"/>
              <a:t>x 2</a:t>
            </a:r>
            <a:r>
              <a:rPr lang="en-GB" altLang="en-US" sz="2400" baseline="30000" dirty="0"/>
              <a:t>e-127</a:t>
            </a:r>
            <a:r>
              <a:rPr lang="en-GB" altLang="en-US" sz="2400" dirty="0"/>
              <a:t> x 1.m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/>
              <a:t>If e=0, s=0, m=0, then value = 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/>
              <a:t>If e=0, s=1, m=0, then value = -0</a:t>
            </a:r>
          </a:p>
        </p:txBody>
      </p:sp>
      <p:sp>
        <p:nvSpPr>
          <p:cNvPr id="45087" name="Text Box 132"/>
          <p:cNvSpPr txBox="1">
            <a:spLocks noChangeArrowheads="1"/>
          </p:cNvSpPr>
          <p:nvPr/>
        </p:nvSpPr>
        <p:spPr bwMode="auto">
          <a:xfrm>
            <a:off x="2738400" y="2066214"/>
            <a:ext cx="351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/>
              <a:t>Single precision, 32 </a:t>
            </a:r>
            <a:r>
              <a:rPr lang="en-GB" altLang="en-US" sz="2400" dirty="0" smtClean="0"/>
              <a:t>bits:</a:t>
            </a:r>
            <a:endParaRPr lang="en-GB" altLang="en-U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mtClean="0"/>
              <a:t>Numbers in Computing</a:t>
            </a:r>
          </a:p>
        </p:txBody>
      </p:sp>
      <p:sp>
        <p:nvSpPr>
          <p:cNvPr id="471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>
                <a:solidFill>
                  <a:srgbClr val="000000"/>
                </a:solidFill>
              </a:rPr>
              <a:t>Birkbeck College, U. London</a:t>
            </a:r>
          </a:p>
        </p:txBody>
      </p:sp>
      <p:sp>
        <p:nvSpPr>
          <p:cNvPr id="471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72CDEEE-C3D4-480E-9F60-870FD4C00B1E}" type="slidenum">
              <a:rPr lang="en-GB" altLang="en-US" sz="14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GB" altLang="en-US" sz="1400">
              <a:solidFill>
                <a:srgbClr val="000000"/>
              </a:solidFill>
            </a:endParaRPr>
          </a:p>
        </p:txBody>
      </p:sp>
      <p:sp>
        <p:nvSpPr>
          <p:cNvPr id="47110" name="TextBox 7"/>
          <p:cNvSpPr txBox="1">
            <a:spLocks noChangeArrowheads="1"/>
          </p:cNvSpPr>
          <p:nvPr/>
        </p:nvSpPr>
        <p:spPr bwMode="auto">
          <a:xfrm>
            <a:off x="645891" y="2564904"/>
            <a:ext cx="807144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dirty="0" smtClean="0">
                <a:solidFill>
                  <a:srgbClr val="000000"/>
                </a:solidFill>
              </a:rPr>
              <a:t>q = 0.1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20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dirty="0" smtClean="0">
                <a:solidFill>
                  <a:srgbClr val="000000"/>
                </a:solidFill>
              </a:rPr>
              <a:t>The value stored in the memory location q may not be 0.1!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20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dirty="0" smtClean="0">
                <a:solidFill>
                  <a:srgbClr val="000000"/>
                </a:solidFill>
              </a:rPr>
              <a:t>E.g. in Python the value stored 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20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dirty="0" smtClean="0">
                <a:solidFill>
                  <a:srgbClr val="000000"/>
                </a:solidFill>
              </a:rPr>
              <a:t>0.1000000000000000055511151231257827021181583404541015625</a:t>
            </a:r>
            <a:endParaRPr lang="en-GB" altLang="en-US" sz="2000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5891" y="5262548"/>
            <a:ext cx="6580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See https://docs.python.org/2/tutorial/floatingpoint.html</a:t>
            </a:r>
            <a:endParaRPr lang="en-GB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dirty="0" smtClean="0"/>
              <a:t>Properties of Binary Fractions 1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636912"/>
            <a:ext cx="7772400" cy="3307432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400" dirty="0" smtClean="0"/>
              <a:t>Multiply by 2: move the radix point one place to the right, e.g.</a:t>
            </a:r>
          </a:p>
          <a:p>
            <a:pPr marL="0" indent="0">
              <a:buSzPct val="120000"/>
              <a:buNone/>
            </a:pPr>
            <a:r>
              <a:rPr lang="en-GB" sz="2400" dirty="0" smtClean="0"/>
              <a:t>	1.01x2 = 10.1</a:t>
            </a:r>
          </a:p>
          <a:p>
            <a:pPr marL="0" indent="0">
              <a:buSzPct val="120000"/>
              <a:buNone/>
            </a:pPr>
            <a:endParaRPr lang="en-GB" sz="2400" dirty="0" smtClean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400" dirty="0" smtClean="0"/>
              <a:t>Divide by 2: move the radix point one place to the left, e.g.</a:t>
            </a:r>
          </a:p>
          <a:p>
            <a:pPr marL="0" indent="0">
              <a:buSzPct val="120000"/>
              <a:buNone/>
            </a:pPr>
            <a:r>
              <a:rPr lang="en-GB" sz="2400" dirty="0" smtClean="0"/>
              <a:t>	1.01÷2 = 0.101</a:t>
            </a:r>
            <a:endParaRPr lang="en-GB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Birkbeck College, U. London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7782B8-3B19-42A4-AC4F-041CBD112C6D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8468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dirty="0" smtClean="0"/>
              <a:t>Properties of Binary Fractions 2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356" y="2276872"/>
            <a:ext cx="8343528" cy="3787551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400" dirty="0" smtClean="0"/>
              <a:t>A number can be specified exactly by a binary fraction if and only if it has the form</a:t>
            </a:r>
          </a:p>
          <a:p>
            <a:pPr marL="0" indent="0">
              <a:buSzPct val="120000"/>
              <a:buNone/>
            </a:pPr>
            <a:r>
              <a:rPr lang="en-GB" sz="2400" dirty="0"/>
              <a:t>	</a:t>
            </a:r>
            <a:r>
              <a:rPr lang="en-GB" sz="2400" dirty="0" smtClean="0"/>
              <a:t>integer/power of 2</a:t>
            </a:r>
          </a:p>
          <a:p>
            <a:pPr marL="0" indent="0">
              <a:buSzPct val="120000"/>
              <a:buNone/>
            </a:pPr>
            <a:endParaRPr lang="en-GB" sz="2400" dirty="0" smtClean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400" dirty="0" smtClean="0"/>
              <a:t>Examples </a:t>
            </a:r>
          </a:p>
          <a:p>
            <a:pPr marL="0" indent="0">
              <a:buSzPct val="120000"/>
              <a:buNone/>
            </a:pPr>
            <a:r>
              <a:rPr lang="en-GB" sz="2400" dirty="0"/>
              <a:t>	</a:t>
            </a:r>
            <a:r>
              <a:rPr lang="en-GB" sz="2400" dirty="0" smtClean="0"/>
              <a:t>1.01 specifies the decimal fraction 5/4</a:t>
            </a:r>
          </a:p>
          <a:p>
            <a:pPr marL="0" indent="0">
              <a:buSzPct val="120000"/>
              <a:buNone/>
            </a:pPr>
            <a:r>
              <a:rPr lang="en-GB" sz="2400" dirty="0" smtClean="0"/>
              <a:t>	An infinite number of bits is required to 	specify 1/3: 		0.0101010101010101….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Birkbeck College, U. London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7782B8-3B19-42A4-AC4F-041CBD112C6D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3378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Brookshear, Section 1.7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4682480-65E3-43BA-8C9C-B9EB5D27F663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GB" altLang="en-US" sz="140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4000" dirty="0" smtClean="0"/>
              <a:t>Specification of a Binary Fraction</a:t>
            </a:r>
            <a:endParaRPr lang="en-US" altLang="en-US" sz="4000" dirty="0" smtClean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2636912"/>
            <a:ext cx="5880372" cy="2995463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-101.11001</a:t>
            </a:r>
          </a:p>
          <a:p>
            <a:pPr eaLnBrk="1" hangingPunct="1"/>
            <a:r>
              <a:rPr lang="en-GB" altLang="en-US" sz="2400" dirty="0" smtClean="0"/>
              <a:t>The binary fraction has three parts:</a:t>
            </a:r>
          </a:p>
          <a:p>
            <a:pPr eaLnBrk="1" hangingPunct="1"/>
            <a:endParaRPr lang="en-GB" altLang="en-US" sz="24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 dirty="0" smtClean="0"/>
              <a:t>	The sign –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 dirty="0" smtClean="0"/>
              <a:t>	The position of the radix point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 dirty="0" smtClean="0"/>
              <a:t>	The bit string 10111001</a:t>
            </a: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>
                <a:solidFill>
                  <a:srgbClr val="000000"/>
                </a:solidFill>
              </a:rPr>
              <a:t>Brookshear, Section 1.7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70173A1-F3C1-4BFC-B40C-ABF88F8A40C1}" type="slidenum">
              <a:rPr lang="en-GB" altLang="en-US" sz="14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GB" altLang="en-US" sz="1400">
              <a:solidFill>
                <a:srgbClr val="000000"/>
              </a:solidFill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4000" smtClean="0"/>
              <a:t>Binary Fraction and Powers of 2</a:t>
            </a:r>
            <a:endParaRPr lang="en-US" altLang="en-US" sz="400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552959"/>
              </p:ext>
            </p:extLst>
          </p:nvPr>
        </p:nvGraphicFramePr>
        <p:xfrm>
          <a:off x="1882527" y="2880561"/>
          <a:ext cx="5965823" cy="1416050"/>
        </p:xfrm>
        <a:graphic>
          <a:graphicData uri="http://schemas.openxmlformats.org/drawingml/2006/table">
            <a:tbl>
              <a:tblPr firstRow="1" firstCol="1" bandRow="1"/>
              <a:tblGrid>
                <a:gridCol w="662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29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29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29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29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29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29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294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75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GB" sz="2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en-GB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GB" sz="2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en-GB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09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GB" altLang="en-US" sz="24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r>
                        <a:rPr lang="en-GB" altLang="en-US" sz="2400" baseline="30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GB" altLang="en-US" sz="2400" dirty="0" smtClean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4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r>
                        <a:rPr lang="en-GB" altLang="en-US" sz="2400" baseline="3000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GB" altLang="en-US" sz="2400" dirty="0" smtClean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GB" altLang="en-US" sz="24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r>
                        <a:rPr lang="en-GB" altLang="en-US" sz="2400" baseline="30000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GB" altLang="en-US" sz="2400" dirty="0" smtClean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4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r>
                        <a:rPr lang="en-GB" altLang="en-US" sz="2400" baseline="30000" dirty="0" smtClean="0">
                          <a:solidFill>
                            <a:srgbClr val="000000"/>
                          </a:solidFill>
                        </a:rPr>
                        <a:t>-1</a:t>
                      </a:r>
                      <a:endParaRPr lang="en-GB" altLang="en-US" sz="2400" dirty="0" smtClean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4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r>
                        <a:rPr lang="en-GB" altLang="en-US" sz="2400" baseline="30000" dirty="0" smtClean="0">
                          <a:solidFill>
                            <a:srgbClr val="000000"/>
                          </a:solidFill>
                        </a:rPr>
                        <a:t>-2</a:t>
                      </a:r>
                      <a:endParaRPr lang="en-GB" altLang="en-US" sz="2400" dirty="0" smtClean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4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r>
                        <a:rPr lang="en-GB" altLang="en-US" sz="2400" baseline="30000" dirty="0" smtClean="0">
                          <a:solidFill>
                            <a:srgbClr val="000000"/>
                          </a:solidFill>
                        </a:rPr>
                        <a:t>-3</a:t>
                      </a:r>
                      <a:endParaRPr lang="en-GB" altLang="en-US" sz="2400" dirty="0" smtClean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4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r>
                        <a:rPr lang="en-GB" altLang="en-US" sz="2400" baseline="30000" dirty="0" smtClean="0">
                          <a:solidFill>
                            <a:srgbClr val="000000"/>
                          </a:solidFill>
                        </a:rPr>
                        <a:t>-4</a:t>
                      </a:r>
                      <a:endParaRPr lang="en-GB" altLang="en-US" sz="2400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4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r>
                        <a:rPr lang="en-GB" altLang="en-US" sz="2400" baseline="30000" dirty="0" smtClean="0">
                          <a:solidFill>
                            <a:srgbClr val="000000"/>
                          </a:solidFill>
                        </a:rPr>
                        <a:t>-5</a:t>
                      </a:r>
                      <a:r>
                        <a:rPr lang="en-GB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254" name="Rectangle 1"/>
          <p:cNvSpPr>
            <a:spLocks noChangeArrowheads="1"/>
          </p:cNvSpPr>
          <p:nvPr/>
        </p:nvSpPr>
        <p:spPr bwMode="auto">
          <a:xfrm>
            <a:off x="2135188" y="38830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55" name="TextBox 4"/>
          <p:cNvSpPr txBox="1">
            <a:spLocks noChangeArrowheads="1"/>
          </p:cNvSpPr>
          <p:nvPr/>
        </p:nvSpPr>
        <p:spPr bwMode="auto">
          <a:xfrm>
            <a:off x="2555776" y="5088884"/>
            <a:ext cx="4895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</a:rPr>
              <a:t>2</a:t>
            </a:r>
            <a:r>
              <a:rPr lang="en-GB" altLang="en-US" sz="2400" baseline="30000" dirty="0">
                <a:solidFill>
                  <a:srgbClr val="000000"/>
                </a:solidFill>
              </a:rPr>
              <a:t>2</a:t>
            </a:r>
            <a:r>
              <a:rPr lang="en-GB" altLang="en-US" sz="2400" dirty="0"/>
              <a:t>+</a:t>
            </a:r>
            <a:r>
              <a:rPr lang="en-GB" altLang="en-US" sz="2400" dirty="0">
                <a:solidFill>
                  <a:srgbClr val="000000"/>
                </a:solidFill>
              </a:rPr>
              <a:t>2</a:t>
            </a:r>
            <a:r>
              <a:rPr lang="en-GB" altLang="en-US" sz="2400" baseline="30000" dirty="0">
                <a:solidFill>
                  <a:srgbClr val="000000"/>
                </a:solidFill>
              </a:rPr>
              <a:t>0</a:t>
            </a:r>
            <a:r>
              <a:rPr lang="en-GB" altLang="en-US" sz="2400" dirty="0"/>
              <a:t>+</a:t>
            </a:r>
            <a:r>
              <a:rPr lang="en-GB" altLang="en-US" sz="2400" dirty="0">
                <a:solidFill>
                  <a:srgbClr val="000000"/>
                </a:solidFill>
              </a:rPr>
              <a:t>2</a:t>
            </a:r>
            <a:r>
              <a:rPr lang="en-GB" altLang="en-US" sz="2400" baseline="30000" dirty="0">
                <a:solidFill>
                  <a:srgbClr val="000000"/>
                </a:solidFill>
              </a:rPr>
              <a:t>-1</a:t>
            </a:r>
            <a:r>
              <a:rPr lang="en-GB" altLang="en-US" sz="2400" dirty="0"/>
              <a:t>+</a:t>
            </a:r>
            <a:r>
              <a:rPr lang="en-GB" altLang="en-US" sz="2400" dirty="0">
                <a:solidFill>
                  <a:srgbClr val="000000"/>
                </a:solidFill>
              </a:rPr>
              <a:t>2</a:t>
            </a:r>
            <a:r>
              <a:rPr lang="en-GB" altLang="en-US" sz="2400" baseline="30000" dirty="0">
                <a:solidFill>
                  <a:srgbClr val="000000"/>
                </a:solidFill>
              </a:rPr>
              <a:t>-2</a:t>
            </a:r>
            <a:r>
              <a:rPr lang="en-GB" altLang="en-US" sz="2400" dirty="0"/>
              <a:t>+</a:t>
            </a:r>
            <a:r>
              <a:rPr lang="en-GB" altLang="en-US" sz="2400" dirty="0">
                <a:solidFill>
                  <a:srgbClr val="000000"/>
                </a:solidFill>
              </a:rPr>
              <a:t>2</a:t>
            </a:r>
            <a:r>
              <a:rPr lang="en-GB" altLang="en-US" sz="2400" baseline="30000" dirty="0">
                <a:solidFill>
                  <a:srgbClr val="000000"/>
                </a:solidFill>
              </a:rPr>
              <a:t>-5</a:t>
            </a:r>
            <a:r>
              <a:rPr lang="en-GB" altLang="en-US" sz="2400" dirty="0">
                <a:solidFill>
                  <a:srgbClr val="000000"/>
                </a:solidFill>
              </a:rPr>
              <a:t> </a:t>
            </a:r>
            <a:r>
              <a:rPr lang="en-GB" altLang="en-US" sz="2400" dirty="0"/>
              <a:t>= 5+(25/32)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Brookshear, Section 1.7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2589C2C-B8C1-4094-8055-630FEC4CCAD9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GB" altLang="en-US" sz="140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3600" smtClean="0"/>
              <a:t>Reconstruction of a Binary Fraction</a:t>
            </a:r>
            <a:endParaRPr lang="en-US" altLang="en-US" sz="3600" smtClean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565400"/>
            <a:ext cx="7772400" cy="2879824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The sign is +</a:t>
            </a:r>
          </a:p>
          <a:p>
            <a:pPr eaLnBrk="1" hangingPunct="1"/>
            <a:r>
              <a:rPr lang="en-GB" altLang="en-US" sz="2400" dirty="0" smtClean="0"/>
              <a:t>The radix point is between the second bit from the left and the third bit from the left</a:t>
            </a:r>
          </a:p>
          <a:p>
            <a:pPr eaLnBrk="1" hangingPunct="1"/>
            <a:r>
              <a:rPr lang="en-GB" altLang="en-US" sz="2400" dirty="0" smtClean="0"/>
              <a:t>The bit string is 101101</a:t>
            </a:r>
          </a:p>
          <a:p>
            <a:pPr eaLnBrk="1" hangingPunct="1"/>
            <a:endParaRPr lang="en-GB" altLang="en-US" sz="2400" dirty="0" smtClean="0"/>
          </a:p>
          <a:p>
            <a:pPr eaLnBrk="1" hangingPunct="1"/>
            <a:r>
              <a:rPr lang="en-GB" altLang="en-US" sz="2400" dirty="0" smtClean="0"/>
              <a:t>What is the binary fraction?</a:t>
            </a: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Brookshear, Section 1.7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DB042EF-0928-422E-AB00-3E39110F433C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GB" altLang="en-US" sz="140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Summary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2492896"/>
            <a:ext cx="7772400" cy="979239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To represent a binary fraction three pieces of information are needed:</a:t>
            </a:r>
          </a:p>
        </p:txBody>
      </p:sp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2304256" y="4202583"/>
            <a:ext cx="5486400" cy="1804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GB" altLang="en-US" sz="2400" dirty="0"/>
              <a:t>Sign</a:t>
            </a:r>
          </a:p>
          <a:p>
            <a:pPr eaLnBrk="1" hangingPunct="1"/>
            <a:r>
              <a:rPr lang="en-GB" altLang="en-US" sz="2400" dirty="0"/>
              <a:t>Position of the radix point</a:t>
            </a:r>
          </a:p>
          <a:p>
            <a:pPr eaLnBrk="1" hangingPunct="1"/>
            <a:r>
              <a:rPr lang="en-GB" altLang="en-US" sz="2400" dirty="0"/>
              <a:t>Bit string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mtClean="0"/>
              <a:t>Spacing Between Numbers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>
                <a:solidFill>
                  <a:srgbClr val="000000"/>
                </a:solidFill>
              </a:rPr>
              <a:t>Birkbeck College, U. London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6456151-13F5-4110-8937-F36A4A3964CA}" type="slidenum">
              <a:rPr lang="en-GB" altLang="en-US" sz="14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GB" altLang="en-US" sz="1400">
              <a:solidFill>
                <a:srgbClr val="000000"/>
              </a:solidFill>
            </a:endParaRPr>
          </a:p>
        </p:txBody>
      </p:sp>
      <p:cxnSp>
        <p:nvCxnSpPr>
          <p:cNvPr id="15366" name="Straight Connector 7"/>
          <p:cNvCxnSpPr>
            <a:cxnSpLocks noChangeShapeType="1"/>
          </p:cNvCxnSpPr>
          <p:nvPr/>
        </p:nvCxnSpPr>
        <p:spPr bwMode="auto">
          <a:xfrm>
            <a:off x="2714625" y="2928938"/>
            <a:ext cx="500062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7" name="Straight Connector 9"/>
          <p:cNvCxnSpPr>
            <a:cxnSpLocks noChangeShapeType="1"/>
          </p:cNvCxnSpPr>
          <p:nvPr/>
        </p:nvCxnSpPr>
        <p:spPr bwMode="auto">
          <a:xfrm rot="5400000">
            <a:off x="4858544" y="2928144"/>
            <a:ext cx="5715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8" name="Straight Connector 11"/>
          <p:cNvCxnSpPr>
            <a:cxnSpLocks noChangeShapeType="1"/>
          </p:cNvCxnSpPr>
          <p:nvPr/>
        </p:nvCxnSpPr>
        <p:spPr bwMode="auto">
          <a:xfrm rot="5400000">
            <a:off x="4715669" y="2928144"/>
            <a:ext cx="14287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9" name="Straight Connector 12"/>
          <p:cNvCxnSpPr>
            <a:cxnSpLocks noChangeShapeType="1"/>
          </p:cNvCxnSpPr>
          <p:nvPr/>
        </p:nvCxnSpPr>
        <p:spPr bwMode="auto">
          <a:xfrm rot="5400000">
            <a:off x="4358481" y="2928144"/>
            <a:ext cx="14287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0" name="Straight Connector 13"/>
          <p:cNvCxnSpPr>
            <a:cxnSpLocks noChangeShapeType="1"/>
          </p:cNvCxnSpPr>
          <p:nvPr/>
        </p:nvCxnSpPr>
        <p:spPr bwMode="auto">
          <a:xfrm rot="5400000">
            <a:off x="4001294" y="2928144"/>
            <a:ext cx="14287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1" name="Straight Connector 14"/>
          <p:cNvCxnSpPr>
            <a:cxnSpLocks noChangeShapeType="1"/>
          </p:cNvCxnSpPr>
          <p:nvPr/>
        </p:nvCxnSpPr>
        <p:spPr bwMode="auto">
          <a:xfrm rot="5400000">
            <a:off x="5358606" y="2928144"/>
            <a:ext cx="14287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2" name="Straight Connector 15"/>
          <p:cNvCxnSpPr>
            <a:cxnSpLocks noChangeShapeType="1"/>
          </p:cNvCxnSpPr>
          <p:nvPr/>
        </p:nvCxnSpPr>
        <p:spPr bwMode="auto">
          <a:xfrm rot="5400000">
            <a:off x="5715794" y="2928144"/>
            <a:ext cx="14287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3" name="Straight Connector 16"/>
          <p:cNvCxnSpPr>
            <a:cxnSpLocks noChangeShapeType="1"/>
          </p:cNvCxnSpPr>
          <p:nvPr/>
        </p:nvCxnSpPr>
        <p:spPr bwMode="auto">
          <a:xfrm rot="5400000">
            <a:off x="6072981" y="2928144"/>
            <a:ext cx="14287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4" name="Straight Connector 17"/>
          <p:cNvCxnSpPr>
            <a:cxnSpLocks noChangeShapeType="1"/>
          </p:cNvCxnSpPr>
          <p:nvPr/>
        </p:nvCxnSpPr>
        <p:spPr bwMode="auto">
          <a:xfrm rot="5400000">
            <a:off x="3644106" y="2928144"/>
            <a:ext cx="14287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75" name="TextBox 18"/>
          <p:cNvSpPr txBox="1">
            <a:spLocks noChangeArrowheads="1"/>
          </p:cNvSpPr>
          <p:nvPr/>
        </p:nvSpPr>
        <p:spPr bwMode="auto">
          <a:xfrm>
            <a:off x="142875" y="2357438"/>
            <a:ext cx="21399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000000"/>
                </a:solidFill>
              </a:rPr>
              <a:t>Two’s complement: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000000"/>
                </a:solidFill>
              </a:rPr>
              <a:t>equally spaced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000000"/>
                </a:solidFill>
              </a:rPr>
              <a:t>numbers</a:t>
            </a:r>
          </a:p>
        </p:txBody>
      </p:sp>
      <p:sp>
        <p:nvSpPr>
          <p:cNvPr id="15376" name="TextBox 19"/>
          <p:cNvSpPr txBox="1">
            <a:spLocks noChangeArrowheads="1"/>
          </p:cNvSpPr>
          <p:nvPr/>
        </p:nvSpPr>
        <p:spPr bwMode="auto">
          <a:xfrm>
            <a:off x="5000625" y="2214563"/>
            <a:ext cx="352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5377" name="TextBox 20"/>
          <p:cNvSpPr txBox="1">
            <a:spLocks noChangeArrowheads="1"/>
          </p:cNvSpPr>
          <p:nvPr/>
        </p:nvSpPr>
        <p:spPr bwMode="auto">
          <a:xfrm>
            <a:off x="142875" y="4500563"/>
            <a:ext cx="423455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dirty="0">
                <a:solidFill>
                  <a:srgbClr val="000000"/>
                </a:solidFill>
              </a:rPr>
              <a:t>Floating point: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dirty="0">
                <a:solidFill>
                  <a:srgbClr val="000000"/>
                </a:solidFill>
              </a:rPr>
              <a:t>big gaps between big </a:t>
            </a:r>
            <a:r>
              <a:rPr lang="en-GB" altLang="en-US" sz="1800" dirty="0" smtClean="0">
                <a:solidFill>
                  <a:srgbClr val="000000"/>
                </a:solidFill>
              </a:rPr>
              <a:t>numbers</a:t>
            </a:r>
            <a:endParaRPr lang="en-GB" altLang="en-US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dirty="0">
                <a:solidFill>
                  <a:srgbClr val="000000"/>
                </a:solidFill>
              </a:rPr>
              <a:t>small gaps </a:t>
            </a:r>
            <a:r>
              <a:rPr lang="en-GB" altLang="en-US" sz="1800" dirty="0" smtClean="0">
                <a:solidFill>
                  <a:srgbClr val="000000"/>
                </a:solidFill>
              </a:rPr>
              <a:t>between numbers near to 0</a:t>
            </a:r>
            <a:endParaRPr lang="en-GB" altLang="en-US" sz="1800" dirty="0">
              <a:solidFill>
                <a:srgbClr val="000000"/>
              </a:solidFill>
            </a:endParaRPr>
          </a:p>
        </p:txBody>
      </p:sp>
      <p:cxnSp>
        <p:nvCxnSpPr>
          <p:cNvPr id="15378" name="Straight Connector 22"/>
          <p:cNvCxnSpPr>
            <a:cxnSpLocks noChangeShapeType="1"/>
          </p:cNvCxnSpPr>
          <p:nvPr/>
        </p:nvCxnSpPr>
        <p:spPr bwMode="auto">
          <a:xfrm>
            <a:off x="4143375" y="5000625"/>
            <a:ext cx="450056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9" name="Straight Connector 24"/>
          <p:cNvCxnSpPr>
            <a:cxnSpLocks noChangeShapeType="1"/>
          </p:cNvCxnSpPr>
          <p:nvPr/>
        </p:nvCxnSpPr>
        <p:spPr bwMode="auto">
          <a:xfrm rot="5400000">
            <a:off x="6072982" y="5001419"/>
            <a:ext cx="5715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0" name="Straight Connector 26"/>
          <p:cNvCxnSpPr>
            <a:cxnSpLocks noChangeShapeType="1"/>
          </p:cNvCxnSpPr>
          <p:nvPr/>
        </p:nvCxnSpPr>
        <p:spPr bwMode="auto">
          <a:xfrm rot="5400000">
            <a:off x="6359525" y="5000625"/>
            <a:ext cx="141288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1" name="Straight Connector 28"/>
          <p:cNvCxnSpPr>
            <a:cxnSpLocks noChangeShapeType="1"/>
          </p:cNvCxnSpPr>
          <p:nvPr/>
        </p:nvCxnSpPr>
        <p:spPr bwMode="auto">
          <a:xfrm rot="5400000">
            <a:off x="6215856" y="4999832"/>
            <a:ext cx="14287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2" name="Straight Connector 29"/>
          <p:cNvCxnSpPr>
            <a:cxnSpLocks noChangeShapeType="1"/>
          </p:cNvCxnSpPr>
          <p:nvPr/>
        </p:nvCxnSpPr>
        <p:spPr bwMode="auto">
          <a:xfrm rot="5400000">
            <a:off x="5858669" y="4999832"/>
            <a:ext cx="14287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3" name="Straight Connector 30"/>
          <p:cNvCxnSpPr>
            <a:cxnSpLocks noChangeShapeType="1"/>
          </p:cNvCxnSpPr>
          <p:nvPr/>
        </p:nvCxnSpPr>
        <p:spPr bwMode="auto">
          <a:xfrm rot="5400000">
            <a:off x="5072856" y="4999832"/>
            <a:ext cx="14287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4" name="Straight Connector 31"/>
          <p:cNvCxnSpPr>
            <a:cxnSpLocks noChangeShapeType="1"/>
          </p:cNvCxnSpPr>
          <p:nvPr/>
        </p:nvCxnSpPr>
        <p:spPr bwMode="auto">
          <a:xfrm rot="5400000">
            <a:off x="4143375" y="5000626"/>
            <a:ext cx="1428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5" name="Straight Connector 32"/>
          <p:cNvCxnSpPr>
            <a:cxnSpLocks noChangeShapeType="1"/>
          </p:cNvCxnSpPr>
          <p:nvPr/>
        </p:nvCxnSpPr>
        <p:spPr bwMode="auto">
          <a:xfrm rot="5400000">
            <a:off x="7001669" y="4999832"/>
            <a:ext cx="14287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6" name="Straight Connector 33"/>
          <p:cNvCxnSpPr>
            <a:cxnSpLocks noChangeShapeType="1"/>
          </p:cNvCxnSpPr>
          <p:nvPr/>
        </p:nvCxnSpPr>
        <p:spPr bwMode="auto">
          <a:xfrm rot="5400000">
            <a:off x="8001794" y="4999832"/>
            <a:ext cx="14287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87" name="TextBox 34"/>
          <p:cNvSpPr txBox="1">
            <a:spLocks noChangeArrowheads="1"/>
          </p:cNvSpPr>
          <p:nvPr/>
        </p:nvSpPr>
        <p:spPr bwMode="auto">
          <a:xfrm>
            <a:off x="6215063" y="4143375"/>
            <a:ext cx="352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>
                <a:solidFill>
                  <a:srgbClr val="000000"/>
                </a:solidFill>
              </a:rPr>
              <a:t>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3365</TotalTime>
  <Words>912</Words>
  <Application>Microsoft Office PowerPoint</Application>
  <PresentationFormat>On-screen Show (4:3)</PresentationFormat>
  <Paragraphs>281</Paragraphs>
  <Slides>24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Cambria Math</vt:lpstr>
      <vt:lpstr>Tahoma</vt:lpstr>
      <vt:lpstr>Wingdings</vt:lpstr>
      <vt:lpstr>Blends</vt:lpstr>
      <vt:lpstr>Introduction to Computer Systems</vt:lpstr>
      <vt:lpstr>Binary Fractions</vt:lpstr>
      <vt:lpstr>Properties of Binary Fractions 1</vt:lpstr>
      <vt:lpstr>Properties of Binary Fractions 2</vt:lpstr>
      <vt:lpstr>Specification of a Binary Fraction</vt:lpstr>
      <vt:lpstr>Binary Fraction and Powers of 2</vt:lpstr>
      <vt:lpstr>Reconstruction of a Binary Fraction</vt:lpstr>
      <vt:lpstr>Summary</vt:lpstr>
      <vt:lpstr>Spacing Between Numbers</vt:lpstr>
      <vt:lpstr>The Key: Exponents</vt:lpstr>
      <vt:lpstr>Standard Form for a Binary Fraction</vt:lpstr>
      <vt:lpstr>Floating Point Representation</vt:lpstr>
      <vt:lpstr>Floating Point Notation</vt:lpstr>
      <vt:lpstr>To Find the Floating Point Notation</vt:lpstr>
      <vt:lpstr>Example</vt:lpstr>
      <vt:lpstr>Second Example</vt:lpstr>
      <vt:lpstr>Class Examples</vt:lpstr>
      <vt:lpstr>Round-Off Error</vt:lpstr>
      <vt:lpstr>Floating Point Addition of Numbers x, y</vt:lpstr>
      <vt:lpstr>Examples of Floating Point Addition</vt:lpstr>
      <vt:lpstr>Round-Off in Decimal and Binary</vt:lpstr>
      <vt:lpstr>Floating Point Errors</vt:lpstr>
      <vt:lpstr>IEEE Standard for Floating Point Arithmetic</vt:lpstr>
      <vt:lpstr>Numbers in Computing</vt:lpstr>
    </vt:vector>
  </TitlesOfParts>
  <Company>Samsung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</dc:title>
  <dc:creator>sjmaybank</dc:creator>
  <cp:lastModifiedBy>Steve Maybank</cp:lastModifiedBy>
  <cp:revision>122</cp:revision>
  <cp:lastPrinted>2015-10-08T12:59:26Z</cp:lastPrinted>
  <dcterms:created xsi:type="dcterms:W3CDTF">2004-01-12T10:17:52Z</dcterms:created>
  <dcterms:modified xsi:type="dcterms:W3CDTF">2020-01-22T15:45:34Z</dcterms:modified>
</cp:coreProperties>
</file>