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80" r:id="rId2"/>
    <p:sldId id="258" r:id="rId3"/>
    <p:sldId id="296" r:id="rId4"/>
    <p:sldId id="259" r:id="rId5"/>
    <p:sldId id="287" r:id="rId6"/>
    <p:sldId id="260" r:id="rId7"/>
    <p:sldId id="261" r:id="rId8"/>
    <p:sldId id="262" r:id="rId9"/>
    <p:sldId id="267" r:id="rId10"/>
    <p:sldId id="286" r:id="rId11"/>
    <p:sldId id="268" r:id="rId12"/>
    <p:sldId id="297" r:id="rId13"/>
    <p:sldId id="269" r:id="rId14"/>
    <p:sldId id="290" r:id="rId15"/>
    <p:sldId id="298" r:id="rId16"/>
    <p:sldId id="291" r:id="rId17"/>
    <p:sldId id="299" r:id="rId18"/>
    <p:sldId id="300" r:id="rId19"/>
    <p:sldId id="301" r:id="rId20"/>
    <p:sldId id="302" r:id="rId21"/>
    <p:sldId id="292" r:id="rId22"/>
    <p:sldId id="294" r:id="rId23"/>
  </p:sldIdLst>
  <p:sldSz cx="9144000" cy="6858000" type="screen4x3"/>
  <p:notesSz cx="6934200" cy="9220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4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4069461-265C-43DD-80FB-5DA8F980E9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1394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79913"/>
            <a:ext cx="508317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8F01903-F73F-4887-BD10-202A36AE4C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4166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B16A2F-6A08-4C9F-98FB-7BD81B53C8DC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201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31A95E-FBA8-4641-9591-AA65F46C9BC0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370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C9C321-75BB-41D7-82AE-27CC9873EB82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862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A035BA-641E-49E3-B1F4-DB394A8FFDFF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6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028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C31A48-6251-40D7-99D7-7C77E5788E8F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7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578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6EAE27-BA9B-4A5C-A6E0-89046418FC85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8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040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9AA956-E9A2-4B7E-8A9C-A917E02E71BD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9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873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181648-303F-41D0-9DDB-0E74CC6B2A6C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11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277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7C8BC2-A78A-47A0-A912-09D7525A3BB4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13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32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GB"/>
              <a:t>Brookshear pages 178-181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088CE7E-DBD8-4047-A7B8-50F28DC7EE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539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 February 2010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Brookshear pages 178-181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B1C25-8949-4B77-96FB-52F195F761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844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 February 2010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Brookshear pages 178-181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EF8FD-3BF6-4229-9B42-33CD93A2E2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393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 February 2010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Brookshear pages 178-181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FC08A-B8A9-41D5-A303-1CD188E757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5715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 February 2010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Brookshear pages 178-181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53F-00A4-4BEE-9714-DAE039ED73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1676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 February 2010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Brookshear pages 178-181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B2083-04CD-4B5A-9907-F1BC5A242A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913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 February 2010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Brookshear pages 178-181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0F518-68F4-476C-99EE-8B414F2C71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8681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 February 2010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Brookshear pages 178-181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C8BD2-3C88-4334-A62B-548F7D22DA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0340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 February 2010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Brookshear pages 178-181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12EDF-89D3-4455-9B1F-1A647597AB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488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 February 2010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Brookshear pages 178-181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DB431-CF74-4D89-976A-80FF246C53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3237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 February 2010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Brookshear pages 178-181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4E222-2A66-41BA-BF97-2D51D2F5BC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306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GB"/>
              <a:t>5 February 2010</a:t>
            </a:r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GB"/>
              <a:t>Brookshear pages 178-181</a:t>
            </a: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0C33E49-E18C-453D-82E9-04A8742729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jmaybank@dcs.bbk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95C11C0-E164-4194-BC0E-D61EE8C59CA4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GB" altLang="en-US" sz="1400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620713"/>
            <a:ext cx="7793037" cy="1143000"/>
          </a:xfrm>
        </p:spPr>
        <p:txBody>
          <a:bodyPr/>
          <a:lstStyle/>
          <a:p>
            <a:pPr algn="ctr" eaLnBrk="1" hangingPunct="1"/>
            <a:r>
              <a:rPr lang="en-GB" altLang="en-US" sz="3600" smtClean="0"/>
              <a:t>Introduction to Computer Systems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000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 dirty="0" smtClean="0"/>
              <a:t>Department of Computer Science and Information Systems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000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000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 dirty="0" smtClean="0"/>
              <a:t>Lecturer: Steve Maybank</a:t>
            </a:r>
            <a:endParaRPr lang="en-GB" altLang="en-US" sz="2000" dirty="0">
              <a:hlinkClick r:id="rId3"/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 dirty="0" smtClean="0">
                <a:hlinkClick r:id="rId3"/>
              </a:rPr>
              <a:t>sjmaybank@dcs.bbk.ac.uk</a:t>
            </a:r>
            <a:endParaRPr lang="en-GB" altLang="en-US" sz="2000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 dirty="0" smtClean="0"/>
              <a:t>Spring </a:t>
            </a:r>
            <a:r>
              <a:rPr lang="en-GB" altLang="en-US" sz="2000" dirty="0" smtClean="0"/>
              <a:t>2020</a:t>
            </a:r>
            <a:endParaRPr lang="en-GB" altLang="en-US" sz="2000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400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400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 smtClean="0"/>
              <a:t>Week 8a: Pseudo Code and Algorithms</a:t>
            </a:r>
            <a:endParaRPr lang="en-GB" altLang="en-US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5.2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FA6520-263F-426C-957E-754BE694D031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GB" altLang="en-US" sz="1400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/>
              <a:t>A</a:t>
            </a:r>
            <a:r>
              <a:rPr lang="en-GB" altLang="en-US" dirty="0" smtClean="0"/>
              <a:t>ssignment</a:t>
            </a:r>
            <a:endParaRPr lang="en-US" altLang="en-US" dirty="0" smtClean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664" y="2708920"/>
            <a:ext cx="5965825" cy="3067471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General form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i="1" dirty="0" smtClean="0"/>
              <a:t>			</a:t>
            </a:r>
            <a:r>
              <a:rPr lang="en-GB" altLang="en-US" sz="2400" dirty="0" smtClean="0"/>
              <a:t>name = expression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Examples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			q = 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			funds = balance + savings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 section 5.2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8BEF08-3E36-420C-9867-09D9D42D2904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GB" altLang="en-US" sz="1400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/>
              <a:t>C</a:t>
            </a:r>
            <a:r>
              <a:rPr lang="en-GB" altLang="en-US" dirty="0" smtClean="0"/>
              <a:t>onditional </a:t>
            </a:r>
            <a:r>
              <a:rPr lang="en-GB" altLang="en-US" dirty="0"/>
              <a:t>S</a:t>
            </a:r>
            <a:r>
              <a:rPr lang="en-GB" altLang="en-US" dirty="0" smtClean="0"/>
              <a:t>election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636912"/>
            <a:ext cx="4108739" cy="266298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400" dirty="0" smtClean="0"/>
              <a:t>General form</a:t>
            </a:r>
          </a:p>
          <a:p>
            <a:pPr eaLnBrk="1" hangingPunct="1">
              <a:lnSpc>
                <a:spcPct val="80000"/>
              </a:lnSpc>
            </a:pPr>
            <a:endParaRPr lang="en-GB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400" dirty="0" smtClean="0"/>
              <a:t>		</a:t>
            </a:r>
            <a:r>
              <a:rPr lang="en-GB" altLang="en-US" sz="2400" dirty="0"/>
              <a:t>if (condition</a:t>
            </a:r>
            <a:r>
              <a:rPr lang="en-GB" altLang="en-US" sz="2400" dirty="0" smtClean="0"/>
              <a:t>)</a:t>
            </a:r>
            <a:endParaRPr lang="en-GB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400" dirty="0"/>
              <a:t>			</a:t>
            </a:r>
            <a:r>
              <a:rPr lang="en-GB" altLang="en-US" sz="2400" dirty="0" smtClean="0"/>
              <a:t>activity1</a:t>
            </a:r>
            <a:endParaRPr lang="en-GB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400" dirty="0"/>
              <a:t>		</a:t>
            </a:r>
            <a:r>
              <a:rPr lang="en-GB" altLang="en-US" sz="2400" dirty="0" smtClean="0"/>
              <a:t>else</a:t>
            </a:r>
            <a:endParaRPr lang="en-GB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400" dirty="0"/>
              <a:t>			</a:t>
            </a:r>
            <a:r>
              <a:rPr lang="en-GB" altLang="en-US" sz="2400" dirty="0" smtClean="0"/>
              <a:t>activity2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400" dirty="0"/>
              <a:t>	</a:t>
            </a:r>
            <a:r>
              <a:rPr lang="en-GB" altLang="en-US" sz="2400" dirty="0" smtClean="0"/>
              <a:t>	</a:t>
            </a:r>
            <a:r>
              <a:rPr lang="en-GB" altLang="en-US" sz="2400" dirty="0" err="1" smtClean="0"/>
              <a:t>endIf</a:t>
            </a:r>
            <a:endParaRPr lang="en-GB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499992" y="2716043"/>
            <a:ext cx="3874137" cy="26037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GB" altLang="en-US" dirty="0" smtClean="0">
                <a:latin typeface="+mn-lt"/>
              </a:rPr>
              <a:t>   Example</a:t>
            </a:r>
            <a:endParaRPr lang="en-GB" altLang="en-US" dirty="0">
              <a:latin typeface="+mn-lt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§"/>
            </a:pPr>
            <a:endParaRPr lang="en-GB" altLang="en-US" dirty="0">
              <a:latin typeface="+mn-lt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GB" altLang="en-US" dirty="0">
                <a:latin typeface="+mn-lt"/>
              </a:rPr>
              <a:t>    if (year is leap year)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GB" altLang="en-US" dirty="0">
                <a:latin typeface="+mn-lt"/>
              </a:rPr>
              <a:t>        </a:t>
            </a:r>
            <a:r>
              <a:rPr lang="en-GB" altLang="en-US" dirty="0" err="1">
                <a:latin typeface="+mn-lt"/>
              </a:rPr>
              <a:t>dailyTotal</a:t>
            </a:r>
            <a:r>
              <a:rPr lang="en-GB" altLang="en-US" dirty="0">
                <a:latin typeface="+mn-lt"/>
              </a:rPr>
              <a:t> = total/366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GB" altLang="en-US" dirty="0">
                <a:latin typeface="+mn-lt"/>
              </a:rPr>
              <a:t>    else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GB" altLang="en-US" dirty="0">
                <a:latin typeface="+mn-lt"/>
              </a:rPr>
              <a:t>        </a:t>
            </a:r>
            <a:r>
              <a:rPr lang="en-GB" altLang="en-US" dirty="0" err="1">
                <a:latin typeface="+mn-lt"/>
              </a:rPr>
              <a:t>dailyTotal</a:t>
            </a:r>
            <a:r>
              <a:rPr lang="en-GB" altLang="en-US" dirty="0">
                <a:latin typeface="+mn-lt"/>
              </a:rPr>
              <a:t> = total/365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GB" altLang="en-US" dirty="0">
                <a:latin typeface="+mn-lt"/>
              </a:rPr>
              <a:t>    </a:t>
            </a:r>
            <a:r>
              <a:rPr lang="en-GB" altLang="en-US" dirty="0" err="1">
                <a:latin typeface="+mn-lt"/>
              </a:rPr>
              <a:t>endIf</a:t>
            </a:r>
            <a:endParaRPr lang="en-GB" alt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Nested if Statement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2132856"/>
            <a:ext cx="5529808" cy="4032448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i</a:t>
            </a:r>
            <a:r>
              <a:rPr lang="en-GB" sz="2400" dirty="0" smtClean="0"/>
              <a:t>f (not raining)</a:t>
            </a:r>
          </a:p>
          <a:p>
            <a:pPr marL="0" indent="0">
              <a:buNone/>
            </a:pPr>
            <a:r>
              <a:rPr lang="en-GB" sz="2400" dirty="0" smtClean="0"/>
              <a:t>	if (temperature == hot)</a:t>
            </a:r>
          </a:p>
          <a:p>
            <a:pPr marL="0" indent="0">
              <a:buNone/>
            </a:pPr>
            <a:r>
              <a:rPr lang="en-GB" sz="2400" dirty="0" smtClean="0"/>
              <a:t>		go swimming</a:t>
            </a:r>
          </a:p>
          <a:p>
            <a:pPr marL="0" indent="0">
              <a:buNone/>
            </a:pPr>
            <a:r>
              <a:rPr lang="en-GB" sz="2400" dirty="0" smtClean="0"/>
              <a:t>	else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	play golf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err="1" smtClean="0"/>
              <a:t>endIf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else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watch television</a:t>
            </a:r>
          </a:p>
          <a:p>
            <a:pPr marL="0" indent="0">
              <a:buNone/>
            </a:pPr>
            <a:r>
              <a:rPr lang="en-GB" sz="2400" dirty="0" err="1" smtClean="0"/>
              <a:t>endIf</a:t>
            </a: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Brookshear</a:t>
            </a:r>
            <a:r>
              <a:rPr lang="en-GB" dirty="0" smtClean="0"/>
              <a:t> Section 5.2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FC08A-B8A9-41D5-A303-1CD188E757F5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1432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 section 5.2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B6B919-F7FF-452E-9D66-89B31089D250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GB" altLang="en-US" sz="1400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/>
              <a:t>R</a:t>
            </a:r>
            <a:r>
              <a:rPr lang="en-GB" altLang="en-US" dirty="0" smtClean="0"/>
              <a:t>epeated </a:t>
            </a:r>
            <a:r>
              <a:rPr lang="en-GB" altLang="en-US" dirty="0"/>
              <a:t>E</a:t>
            </a:r>
            <a:r>
              <a:rPr lang="en-GB" altLang="en-US" dirty="0" smtClean="0"/>
              <a:t>xecution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0938" y="2880597"/>
            <a:ext cx="4031803" cy="1942566"/>
          </a:xfrm>
        </p:spPr>
        <p:txBody>
          <a:bodyPr/>
          <a:lstStyle/>
          <a:p>
            <a:pPr eaLnBrk="1" hangingPunct="1"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/>
              <a:t>General form</a:t>
            </a:r>
          </a:p>
          <a:p>
            <a:pPr eaLnBrk="1" hangingPunct="1">
              <a:buSzPct val="120000"/>
              <a:buFont typeface="Wingdings" panose="05000000000000000000" pitchFamily="2" charset="2"/>
              <a:buNone/>
            </a:pPr>
            <a:r>
              <a:rPr lang="en-GB" altLang="en-US" sz="2400" dirty="0"/>
              <a:t>	while (condition</a:t>
            </a:r>
            <a:r>
              <a:rPr lang="en-GB" altLang="en-US" sz="2400" dirty="0" smtClean="0"/>
              <a:t>)</a:t>
            </a:r>
            <a:endParaRPr lang="en-GB" altLang="en-US" sz="2400" dirty="0"/>
          </a:p>
          <a:p>
            <a:pPr eaLnBrk="1" hangingPunct="1">
              <a:buSzPct val="120000"/>
              <a:buFont typeface="Wingdings" panose="05000000000000000000" pitchFamily="2" charset="2"/>
              <a:buNone/>
            </a:pPr>
            <a:r>
              <a:rPr lang="en-GB" altLang="en-US" sz="2400" dirty="0"/>
              <a:t>		</a:t>
            </a:r>
            <a:r>
              <a:rPr lang="en-GB" altLang="en-US" sz="2400" dirty="0" smtClean="0"/>
              <a:t>activity</a:t>
            </a:r>
          </a:p>
          <a:p>
            <a:pPr eaLnBrk="1" hangingPunct="1">
              <a:buSzPct val="120000"/>
              <a:buFont typeface="Wingdings" panose="05000000000000000000" pitchFamily="2" charset="2"/>
              <a:buNone/>
            </a:pPr>
            <a:r>
              <a:rPr lang="en-GB" altLang="en-US" sz="2400" dirty="0"/>
              <a:t> </a:t>
            </a:r>
            <a:r>
              <a:rPr lang="en-GB" altLang="en-US" sz="2400" dirty="0" smtClean="0"/>
              <a:t>  </a:t>
            </a:r>
            <a:r>
              <a:rPr lang="en-GB" altLang="en-US" sz="2400" dirty="0" err="1" smtClean="0"/>
              <a:t>endWhile</a:t>
            </a:r>
            <a:endParaRPr lang="en-GB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64088" y="2880597"/>
            <a:ext cx="3120726" cy="1791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</a:pPr>
            <a:r>
              <a:rPr lang="en-GB" dirty="0" smtClean="0">
                <a:latin typeface="+mn-lt"/>
              </a:rPr>
              <a:t>Example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</a:pPr>
            <a:r>
              <a:rPr lang="en-GB" dirty="0" smtClean="0">
                <a:latin typeface="+mn-lt"/>
              </a:rPr>
              <a:t>while </a:t>
            </a:r>
            <a:r>
              <a:rPr lang="en-GB" dirty="0">
                <a:latin typeface="+mn-lt"/>
              </a:rPr>
              <a:t>(tickets remain)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</a:pPr>
            <a:r>
              <a:rPr lang="en-GB" dirty="0">
                <a:latin typeface="+mn-lt"/>
              </a:rPr>
              <a:t>    sell a ticket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120000"/>
              <a:buFont typeface="Wingdings" panose="05000000000000000000" pitchFamily="2" charset="2"/>
            </a:pPr>
            <a:r>
              <a:rPr lang="en-GB" dirty="0" err="1">
                <a:latin typeface="+mn-lt"/>
              </a:rPr>
              <a:t>endWhile</a:t>
            </a:r>
            <a:endParaRPr lang="en-GB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 smtClean="0"/>
              <a:t>Function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475656" y="2348880"/>
            <a:ext cx="6845696" cy="3883496"/>
          </a:xfrm>
        </p:spPr>
        <p:txBody>
          <a:bodyPr/>
          <a:lstStyle/>
          <a:p>
            <a:r>
              <a:rPr lang="en-GB" altLang="en-US" sz="2000" dirty="0" smtClean="0"/>
              <a:t>Definition of a function: set of instructions which can be used as a single unit in different contexts.</a:t>
            </a:r>
          </a:p>
          <a:p>
            <a:r>
              <a:rPr lang="en-GB" altLang="en-US" sz="2000" dirty="0" smtClean="0"/>
              <a:t>Example</a:t>
            </a:r>
          </a:p>
          <a:p>
            <a:pPr marL="0" indent="0">
              <a:buNone/>
            </a:pPr>
            <a:r>
              <a:rPr lang="en-GB" altLang="en-US" sz="2000" dirty="0"/>
              <a:t>	</a:t>
            </a:r>
            <a:r>
              <a:rPr lang="en-GB" altLang="en-US" sz="2000" dirty="0" smtClean="0"/>
              <a:t>function greetings()</a:t>
            </a:r>
          </a:p>
          <a:p>
            <a:pPr marL="0" indent="0">
              <a:buNone/>
            </a:pPr>
            <a:r>
              <a:rPr lang="en-GB" altLang="en-US" sz="2000" dirty="0"/>
              <a:t>	</a:t>
            </a:r>
            <a:r>
              <a:rPr lang="en-GB" altLang="en-US" sz="2000" dirty="0" smtClean="0"/>
              <a:t>	count = 3</a:t>
            </a:r>
          </a:p>
          <a:p>
            <a:pPr marL="0" indent="0">
              <a:buNone/>
            </a:pPr>
            <a:r>
              <a:rPr lang="en-GB" altLang="en-US" sz="2000" dirty="0"/>
              <a:t>	</a:t>
            </a:r>
            <a:r>
              <a:rPr lang="en-GB" altLang="en-US" sz="2000" dirty="0" smtClean="0"/>
              <a:t>	while (count &gt; 0)</a:t>
            </a:r>
          </a:p>
          <a:p>
            <a:pPr marL="0" indent="0">
              <a:buNone/>
            </a:pPr>
            <a:r>
              <a:rPr lang="en-GB" altLang="en-US" sz="2000" dirty="0"/>
              <a:t>	</a:t>
            </a:r>
            <a:r>
              <a:rPr lang="en-GB" altLang="en-US" sz="2000" dirty="0" smtClean="0"/>
              <a:t>		print</a:t>
            </a:r>
            <a:r>
              <a:rPr lang="en-GB" altLang="en-US" sz="2000" dirty="0"/>
              <a:t>("Hello")</a:t>
            </a:r>
            <a:endParaRPr lang="en-GB" altLang="en-US" sz="2000" dirty="0" smtClean="0"/>
          </a:p>
          <a:p>
            <a:pPr marL="0" indent="0">
              <a:buNone/>
            </a:pPr>
            <a:r>
              <a:rPr lang="en-GB" altLang="en-US" sz="2000" dirty="0"/>
              <a:t>	</a:t>
            </a:r>
            <a:r>
              <a:rPr lang="en-GB" altLang="en-US" sz="2000" dirty="0" smtClean="0"/>
              <a:t>		count = count-1</a:t>
            </a:r>
          </a:p>
          <a:p>
            <a:pPr marL="0" indent="0">
              <a:buNone/>
            </a:pPr>
            <a:r>
              <a:rPr lang="en-GB" altLang="en-US" sz="2000" dirty="0"/>
              <a:t>	</a:t>
            </a:r>
            <a:r>
              <a:rPr lang="en-GB" altLang="en-US" sz="2000" dirty="0" smtClean="0"/>
              <a:t>	</a:t>
            </a:r>
            <a:r>
              <a:rPr lang="en-GB" altLang="en-US" sz="2000" dirty="0" err="1" smtClean="0"/>
              <a:t>endWhile</a:t>
            </a:r>
            <a:endParaRPr lang="en-GB" altLang="en-US" sz="2000" dirty="0" smtClean="0"/>
          </a:p>
          <a:p>
            <a:pPr marL="0" indent="0">
              <a:buNone/>
            </a:pPr>
            <a:r>
              <a:rPr lang="en-GB" altLang="en-US" sz="2000" dirty="0"/>
              <a:t>	</a:t>
            </a:r>
            <a:r>
              <a:rPr lang="en-GB" altLang="en-US" sz="2000" dirty="0" err="1" smtClean="0"/>
              <a:t>endFunction</a:t>
            </a:r>
            <a:endParaRPr lang="en-GB" altLang="en-US" sz="2000" dirty="0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5.2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44232B-C9E0-4BE0-B104-4AF1C32FB30B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GB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 smtClean="0"/>
              <a:t>Parts of a Function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251520" y="2386385"/>
            <a:ext cx="3479676" cy="3312368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400" dirty="0" smtClean="0"/>
              <a:t>function greetings()</a:t>
            </a:r>
          </a:p>
          <a:p>
            <a:pPr marL="0" indent="0">
              <a:buNone/>
            </a:pPr>
            <a:r>
              <a:rPr lang="en-GB" altLang="en-US" sz="2400" dirty="0"/>
              <a:t> </a:t>
            </a:r>
            <a:r>
              <a:rPr lang="en-GB" altLang="en-US" sz="2400" dirty="0" smtClean="0"/>
              <a:t>   count = 3		</a:t>
            </a:r>
          </a:p>
          <a:p>
            <a:pPr marL="0" indent="0">
              <a:buNone/>
            </a:pPr>
            <a:r>
              <a:rPr lang="en-GB" altLang="en-US" sz="2400" dirty="0"/>
              <a:t> </a:t>
            </a:r>
            <a:r>
              <a:rPr lang="en-GB" altLang="en-US" sz="2400" dirty="0" smtClean="0"/>
              <a:t>   while (count &gt; 0)</a:t>
            </a:r>
          </a:p>
          <a:p>
            <a:pPr marL="0" indent="0">
              <a:buNone/>
            </a:pPr>
            <a:r>
              <a:rPr lang="en-GB" altLang="en-US" sz="2400" dirty="0"/>
              <a:t> </a:t>
            </a:r>
            <a:r>
              <a:rPr lang="en-GB" altLang="en-US" sz="2400" dirty="0" smtClean="0"/>
              <a:t>       print("Hello</a:t>
            </a:r>
            <a:r>
              <a:rPr lang="en-GB" altLang="en-US" sz="2400" dirty="0"/>
              <a:t>"</a:t>
            </a:r>
            <a:r>
              <a:rPr lang="en-GB" altLang="en-US" sz="2400" dirty="0" smtClean="0"/>
              <a:t>)</a:t>
            </a:r>
          </a:p>
          <a:p>
            <a:pPr marL="0" indent="0">
              <a:buNone/>
            </a:pPr>
            <a:r>
              <a:rPr lang="en-GB" altLang="en-US" sz="2400" dirty="0"/>
              <a:t> </a:t>
            </a:r>
            <a:r>
              <a:rPr lang="en-GB" altLang="en-US" sz="2400" dirty="0" smtClean="0"/>
              <a:t>       count = count-1</a:t>
            </a:r>
          </a:p>
          <a:p>
            <a:pPr marL="0" indent="0">
              <a:buNone/>
            </a:pPr>
            <a:r>
              <a:rPr lang="en-GB" altLang="en-US" sz="2400" dirty="0"/>
              <a:t> </a:t>
            </a:r>
            <a:r>
              <a:rPr lang="en-GB" altLang="en-US" sz="2400" dirty="0" smtClean="0"/>
              <a:t>   </a:t>
            </a:r>
            <a:r>
              <a:rPr lang="en-GB" altLang="en-US" sz="2400" dirty="0" err="1" smtClean="0"/>
              <a:t>endWhile</a:t>
            </a:r>
            <a:endParaRPr lang="en-GB" altLang="en-US" sz="2400" dirty="0" smtClean="0"/>
          </a:p>
          <a:p>
            <a:pPr marL="0" indent="0">
              <a:buNone/>
            </a:pPr>
            <a:r>
              <a:rPr lang="en-GB" altLang="en-US" sz="2400" dirty="0" err="1" smtClean="0"/>
              <a:t>endFunction</a:t>
            </a:r>
            <a:endParaRPr lang="en-GB" altLang="en-US" sz="2400" dirty="0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5.2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44232B-C9E0-4BE0-B104-4AF1C32FB30B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GB" altLang="en-US" sz="1400" smtClean="0"/>
          </a:p>
        </p:txBody>
      </p:sp>
      <p:sp>
        <p:nvSpPr>
          <p:cNvPr id="2" name="TextBox 1"/>
          <p:cNvSpPr txBox="1"/>
          <p:nvPr/>
        </p:nvSpPr>
        <p:spPr>
          <a:xfrm>
            <a:off x="3851920" y="2391520"/>
            <a:ext cx="50920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# keywords: function, </a:t>
            </a:r>
            <a:r>
              <a:rPr lang="en-GB" dirty="0" err="1" smtClean="0"/>
              <a:t>endFunction</a:t>
            </a:r>
            <a:endParaRPr lang="en-GB" dirty="0" smtClean="0"/>
          </a:p>
          <a:p>
            <a:r>
              <a:rPr lang="en-GB" dirty="0" smtClean="0"/>
              <a:t># name: greetings</a:t>
            </a:r>
          </a:p>
          <a:p>
            <a:r>
              <a:rPr lang="en-GB" dirty="0" smtClean="0"/>
              <a:t># parameters: none</a:t>
            </a:r>
          </a:p>
          <a:p>
            <a:r>
              <a:rPr lang="en-GB" dirty="0" smtClean="0"/>
              <a:t># header: function greetings()</a:t>
            </a:r>
          </a:p>
          <a:p>
            <a:r>
              <a:rPr lang="en-GB" dirty="0" smtClean="0"/>
              <a:t># body: code apart from the header</a:t>
            </a:r>
          </a:p>
          <a:p>
            <a:r>
              <a:rPr lang="en-GB" dirty="0" smtClean="0"/>
              <a:t>#     and </a:t>
            </a:r>
            <a:r>
              <a:rPr lang="en-GB" dirty="0" err="1" smtClean="0"/>
              <a:t>endFunction</a:t>
            </a:r>
            <a:endParaRPr lang="en-GB" dirty="0" smtClean="0"/>
          </a:p>
          <a:p>
            <a:r>
              <a:rPr lang="en-GB" dirty="0" smtClean="0"/>
              <a:t># return value: none (print does not</a:t>
            </a:r>
          </a:p>
          <a:p>
            <a:r>
              <a:rPr lang="en-GB" dirty="0" smtClean="0"/>
              <a:t>#     return a value to the calling</a:t>
            </a:r>
          </a:p>
          <a:p>
            <a:r>
              <a:rPr lang="en-GB" dirty="0" smtClean="0"/>
              <a:t>#     program)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722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 smtClean="0"/>
              <a:t>Example of a Function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11560" y="2804396"/>
            <a:ext cx="2616696" cy="172819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400" dirty="0" smtClean="0"/>
              <a:t>function </a:t>
            </a:r>
            <a:r>
              <a:rPr lang="en-GB" altLang="en-US" sz="2400" dirty="0"/>
              <a:t>temp(c</a:t>
            </a:r>
            <a:r>
              <a:rPr lang="en-GB" altLang="en-US" sz="2400" dirty="0" smtClean="0"/>
              <a:t>)</a:t>
            </a:r>
            <a:endParaRPr lang="en-GB" altLang="en-US" sz="2400" dirty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dirty="0"/>
              <a:t>	</a:t>
            </a:r>
            <a:r>
              <a:rPr lang="en-GB" altLang="en-US" sz="2400" dirty="0" smtClean="0"/>
              <a:t>f = (</a:t>
            </a:r>
            <a:r>
              <a:rPr lang="en-GB" altLang="en-US" sz="2400" dirty="0"/>
              <a:t>9/5)*</a:t>
            </a:r>
            <a:r>
              <a:rPr lang="en-GB" altLang="en-US" sz="2400" dirty="0" smtClean="0"/>
              <a:t>c+32</a:t>
            </a:r>
            <a:endParaRPr lang="en-GB" altLang="en-US" sz="2400" dirty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dirty="0"/>
              <a:t>	return </a:t>
            </a:r>
            <a:r>
              <a:rPr lang="en-GB" altLang="en-US" sz="2400" dirty="0" smtClean="0"/>
              <a:t>f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dirty="0" err="1" smtClean="0"/>
              <a:t>endFunction</a:t>
            </a:r>
            <a:endParaRPr lang="en-GB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GB" altLang="en-US" sz="2400" dirty="0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 smtClean="0"/>
              <a:t>Birkbeck College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DFB2A14-5675-41B3-8FB1-75B527BECFBD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GB" altLang="en-US" sz="1400" smtClean="0"/>
          </a:p>
        </p:txBody>
      </p:sp>
      <p:sp>
        <p:nvSpPr>
          <p:cNvPr id="10" name="TextBox 9"/>
          <p:cNvSpPr txBox="1"/>
          <p:nvPr/>
        </p:nvSpPr>
        <p:spPr>
          <a:xfrm>
            <a:off x="3707904" y="2804396"/>
            <a:ext cx="52360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# keywords: function, </a:t>
            </a:r>
            <a:r>
              <a:rPr lang="en-GB" dirty="0" err="1" smtClean="0"/>
              <a:t>endFunction</a:t>
            </a:r>
            <a:endParaRPr lang="en-GB" dirty="0" smtClean="0"/>
          </a:p>
          <a:p>
            <a:r>
              <a:rPr lang="en-GB" dirty="0" smtClean="0"/>
              <a:t># name: temp</a:t>
            </a:r>
          </a:p>
          <a:p>
            <a:r>
              <a:rPr lang="en-GB" dirty="0" smtClean="0"/>
              <a:t># parameter: c</a:t>
            </a:r>
          </a:p>
          <a:p>
            <a:r>
              <a:rPr lang="en-GB" dirty="0" smtClean="0"/>
              <a:t># header: function temp(c)</a:t>
            </a:r>
          </a:p>
          <a:p>
            <a:r>
              <a:rPr lang="en-GB" dirty="0" smtClean="0"/>
              <a:t># body: ‘f=(9/5)*c+32’ and ‘return f’</a:t>
            </a:r>
          </a:p>
          <a:p>
            <a:r>
              <a:rPr lang="en-GB" dirty="0" smtClean="0"/>
              <a:t># return value: value of f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 smtClean="0"/>
              <a:t>Function Call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712515" y="2564904"/>
            <a:ext cx="2616696" cy="288032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400" dirty="0"/>
              <a:t>c</a:t>
            </a:r>
            <a:r>
              <a:rPr lang="en-GB" altLang="en-US" sz="2400" dirty="0" smtClean="0"/>
              <a:t> = 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dirty="0"/>
              <a:t>w</a:t>
            </a:r>
            <a:r>
              <a:rPr lang="en-GB" altLang="en-US" sz="2400" dirty="0" smtClean="0"/>
              <a:t>hile (c &lt;= 100)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dirty="0"/>
              <a:t>	</a:t>
            </a:r>
            <a:r>
              <a:rPr lang="en-GB" altLang="en-US" sz="2400" dirty="0" smtClean="0"/>
              <a:t>f = temp(c)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dirty="0" smtClean="0"/>
              <a:t>	c = c+1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dirty="0"/>
              <a:t>	</a:t>
            </a:r>
            <a:r>
              <a:rPr lang="en-GB" altLang="en-US" sz="2400" dirty="0" smtClean="0"/>
              <a:t>print(f)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dirty="0" err="1" smtClean="0"/>
              <a:t>endWhile</a:t>
            </a:r>
            <a:endParaRPr lang="en-GB" altLang="en-US" sz="2400" dirty="0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 smtClean="0"/>
              <a:t>Birkbeck College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DFB2A14-5675-41B3-8FB1-75B527BECFBD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GB" altLang="en-US" sz="1400" smtClean="0"/>
          </a:p>
        </p:txBody>
      </p:sp>
      <p:sp>
        <p:nvSpPr>
          <p:cNvPr id="2" name="TextBox 1"/>
          <p:cNvSpPr txBox="1"/>
          <p:nvPr/>
        </p:nvSpPr>
        <p:spPr>
          <a:xfrm>
            <a:off x="4067944" y="2924944"/>
            <a:ext cx="471071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# The variable f in the while loop</a:t>
            </a:r>
          </a:p>
          <a:p>
            <a:r>
              <a:rPr lang="en-GB" dirty="0" smtClean="0"/>
              <a:t># is different from the variable f</a:t>
            </a:r>
          </a:p>
          <a:p>
            <a:r>
              <a:rPr lang="en-GB" dirty="0" smtClean="0"/>
              <a:t># in the definition of the function</a:t>
            </a:r>
          </a:p>
          <a:p>
            <a:r>
              <a:rPr lang="en-GB" dirty="0" smtClean="0"/>
              <a:t># temp, even though the two</a:t>
            </a:r>
          </a:p>
          <a:p>
            <a:r>
              <a:rPr lang="en-GB" dirty="0" smtClean="0"/>
              <a:t># variables</a:t>
            </a:r>
            <a:r>
              <a:rPr lang="en-GB" dirty="0"/>
              <a:t> </a:t>
            </a:r>
            <a:r>
              <a:rPr lang="en-GB" dirty="0" smtClean="0"/>
              <a:t>have the same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005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Which Numbers are Printed?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736" y="2420888"/>
            <a:ext cx="4901480" cy="3548459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l</a:t>
            </a:r>
            <a:r>
              <a:rPr lang="en-GB" sz="2400" dirty="0" smtClean="0"/>
              <a:t>ast = 0</a:t>
            </a:r>
          </a:p>
          <a:p>
            <a:pPr marL="0" indent="0">
              <a:buNone/>
            </a:pPr>
            <a:r>
              <a:rPr lang="en-GB" sz="2400" dirty="0"/>
              <a:t>c</a:t>
            </a:r>
            <a:r>
              <a:rPr lang="en-GB" sz="2400" dirty="0" smtClean="0"/>
              <a:t>urrent = 1</a:t>
            </a:r>
          </a:p>
          <a:p>
            <a:pPr marL="0" indent="0">
              <a:buNone/>
            </a:pPr>
            <a:r>
              <a:rPr lang="en-GB" sz="2400" dirty="0"/>
              <a:t>w</a:t>
            </a:r>
            <a:r>
              <a:rPr lang="en-GB" sz="2400" dirty="0" smtClean="0"/>
              <a:t>hile (current &lt; 100)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print(current)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temp = last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last = current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current = </a:t>
            </a:r>
            <a:r>
              <a:rPr lang="en-GB" sz="2400" dirty="0" err="1" smtClean="0"/>
              <a:t>last+temp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err="1" smtClean="0"/>
              <a:t>endWhile</a:t>
            </a: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3091408" cy="457200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Brookshear</a:t>
            </a:r>
            <a:r>
              <a:rPr lang="en-GB" dirty="0" smtClean="0"/>
              <a:t> </a:t>
            </a:r>
            <a:r>
              <a:rPr lang="en-GB" dirty="0" err="1" smtClean="0"/>
              <a:t>Ch</a:t>
            </a:r>
            <a:r>
              <a:rPr lang="en-GB" dirty="0" smtClean="0"/>
              <a:t> 5, review problem 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FC08A-B8A9-41D5-A303-1CD188E757F5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4898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Exercise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732" y="1846325"/>
            <a:ext cx="7205736" cy="4392488"/>
          </a:xfrm>
        </p:spPr>
        <p:txBody>
          <a:bodyPr/>
          <a:lstStyle/>
          <a:p>
            <a:r>
              <a:rPr lang="en-GB" sz="2400" dirty="0" smtClean="0"/>
              <a:t>The Euclidean algorithm finds the greatest common divisor of two strictly positive integers assigned to the variables x and y.</a:t>
            </a:r>
          </a:p>
          <a:p>
            <a:endParaRPr lang="en-GB" sz="2400" dirty="0" smtClean="0"/>
          </a:p>
          <a:p>
            <a:r>
              <a:rPr lang="en-GB" sz="2400" dirty="0" smtClean="0"/>
              <a:t>As long as x and y are both not zero divide the larger number by the smaller. Replace the larger value with the remainder. When x or y has the </a:t>
            </a:r>
            <a:r>
              <a:rPr lang="en-GB" sz="2400" dirty="0"/>
              <a:t>v</a:t>
            </a:r>
            <a:r>
              <a:rPr lang="en-GB" sz="2400" dirty="0" smtClean="0"/>
              <a:t>alue 0 the value of the other variable is the GCD</a:t>
            </a:r>
          </a:p>
          <a:p>
            <a:endParaRPr lang="en-GB" sz="2400" dirty="0"/>
          </a:p>
          <a:p>
            <a:r>
              <a:rPr lang="en-GB" sz="2400" dirty="0" smtClean="0"/>
              <a:t>Write a pseudocode version of the Euclidean algorithm</a:t>
            </a: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>
                <a:solidFill>
                  <a:srgbClr val="000000"/>
                </a:solidFill>
              </a:rPr>
              <a:t>Brookshear</a:t>
            </a:r>
            <a:r>
              <a:rPr lang="en-GB" dirty="0" smtClean="0">
                <a:solidFill>
                  <a:srgbClr val="000000"/>
                </a:solidFill>
              </a:rPr>
              <a:t> Section 5.2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FC08A-B8A9-41D5-A303-1CD188E757F5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786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 section 5.1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F01CBF-7968-4011-9EEB-D16EBF136D60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en-US" sz="1400" smtClean="0"/>
          </a:p>
        </p:txBody>
      </p:sp>
      <p:sp>
        <p:nvSpPr>
          <p:cNvPr id="7173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Algorithms</a:t>
            </a:r>
          </a:p>
        </p:txBody>
      </p:sp>
      <p:sp>
        <p:nvSpPr>
          <p:cNvPr id="7174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116658" y="2636912"/>
            <a:ext cx="7772400" cy="295232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Definition: an algorithm is an ordered set of unambiguous, executable steps that defines a terminating process.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anose="05000000000000000000" pitchFamily="2" charset="2"/>
              <a:buChar char="§"/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The steps are often called instructions.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anose="05000000000000000000" pitchFamily="2" charset="2"/>
              <a:buChar char="§"/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Termination is by a special instruction: halt.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2304" y="2497065"/>
            <a:ext cx="7772400" cy="3452216"/>
          </a:xfrm>
        </p:spPr>
        <p:txBody>
          <a:bodyPr/>
          <a:lstStyle/>
          <a:p>
            <a:r>
              <a:rPr lang="en-GB" sz="2400" dirty="0" smtClean="0"/>
              <a:t>A year n is a leap year if n is divisible by 400 or if n is divisible by 4 but not by 100. In all other cases n is not a leap year</a:t>
            </a:r>
          </a:p>
          <a:p>
            <a:endParaRPr lang="en-GB" sz="2400" dirty="0" smtClean="0"/>
          </a:p>
          <a:p>
            <a:r>
              <a:rPr lang="en-GB" sz="2400" dirty="0" smtClean="0"/>
              <a:t>Write a pseudo code version of a function </a:t>
            </a:r>
            <a:r>
              <a:rPr lang="en-GB" sz="2400" dirty="0" err="1" smtClean="0"/>
              <a:t>leapYear</a:t>
            </a:r>
            <a:r>
              <a:rPr lang="en-GB" sz="2400" dirty="0" smtClean="0"/>
              <a:t> that takes an integer n as a parameter and returns True if n is a leap year and </a:t>
            </a:r>
            <a:r>
              <a:rPr lang="en-GB" sz="2400" dirty="0"/>
              <a:t>F</a:t>
            </a:r>
            <a:r>
              <a:rPr lang="en-GB" sz="2400" dirty="0" smtClean="0"/>
              <a:t>alse otherwise.</a:t>
            </a: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3091408" cy="457200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Brookshear</a:t>
            </a:r>
            <a:r>
              <a:rPr lang="en-GB" dirty="0" smtClean="0"/>
              <a:t> </a:t>
            </a:r>
            <a:r>
              <a:rPr lang="en-GB" dirty="0" err="1" smtClean="0"/>
              <a:t>Ch</a:t>
            </a:r>
            <a:r>
              <a:rPr lang="en-GB" dirty="0" smtClean="0"/>
              <a:t> 5 review problem 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FC08A-B8A9-41D5-A303-1CD188E757F5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46127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 smtClean="0"/>
              <a:t>Exercise 3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914400" y="2348880"/>
            <a:ext cx="7772400" cy="3539827"/>
          </a:xfrm>
        </p:spPr>
        <p:txBody>
          <a:bodyPr/>
          <a:lstStyle/>
          <a:p>
            <a:r>
              <a:rPr lang="en-GB" altLang="en-US" sz="2400" dirty="0" smtClean="0"/>
              <a:t>Write an algorithm in pseudo code to carry out the following task:</a:t>
            </a:r>
          </a:p>
          <a:p>
            <a:endParaRPr lang="en-GB" altLang="en-US" sz="2400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dirty="0" smtClean="0"/>
              <a:t>	input: a 1-dimensional array A of integers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2400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dirty="0" smtClean="0"/>
              <a:t>	output: the integer -1 if A[i] ≥ A[i+1] for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dirty="0"/>
              <a:t>	</a:t>
            </a:r>
            <a:r>
              <a:rPr lang="en-GB" altLang="en-US" sz="2400" dirty="0" smtClean="0"/>
              <a:t>	0 ≤ i ≤ Length[A]-2,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dirty="0"/>
              <a:t>	</a:t>
            </a:r>
            <a:r>
              <a:rPr lang="en-GB" altLang="en-US" sz="2400" dirty="0" smtClean="0"/>
              <a:t>otherwise the least integer i such that A[i] &lt; A[i+1].</a:t>
            </a: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</a:t>
            </a:r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B1E037-D28B-41CB-A8D4-92C540932FD1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GB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 smtClean="0"/>
              <a:t>Exercise 4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1043608" y="3284984"/>
            <a:ext cx="7345312" cy="2232769"/>
          </a:xfrm>
        </p:spPr>
        <p:txBody>
          <a:bodyPr/>
          <a:lstStyle/>
          <a:p>
            <a:r>
              <a:rPr lang="en-GB" altLang="en-US" sz="2400" dirty="0" smtClean="0"/>
              <a:t>Design an algorithm for finding all the factors of a positive integer. For example, in the case of the integer 12, your algorithm should report the values 1, 2, 3, 4, 6 </a:t>
            </a:r>
            <a:r>
              <a:rPr lang="en-GB" altLang="en-US" sz="2400" smtClean="0"/>
              <a:t>and 12</a:t>
            </a:r>
            <a:endParaRPr lang="en-GB" altLang="en-US" sz="2400" dirty="0" smtClean="0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31638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>
                <a:solidFill>
                  <a:srgbClr val="000000"/>
                </a:solidFill>
              </a:rPr>
              <a:t>Brookshear Ch 5 review problems 11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23C032-86A9-48D3-A4EF-CE4BAD506BDE}" type="slidenum">
              <a:rPr lang="en-GB" altLang="en-US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GB" alt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Device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1256" y="2204864"/>
            <a:ext cx="7772400" cy="3067471"/>
          </a:xfrm>
        </p:spPr>
        <p:txBody>
          <a:bodyPr/>
          <a:lstStyle/>
          <a:p>
            <a:r>
              <a:rPr lang="en-GB" sz="2400" dirty="0" smtClean="0"/>
              <a:t>An algorithm requires a device which carries out the instructions</a:t>
            </a:r>
          </a:p>
          <a:p>
            <a:endParaRPr lang="en-GB" sz="2400" dirty="0" smtClean="0"/>
          </a:p>
          <a:p>
            <a:r>
              <a:rPr lang="en-GB" sz="2400" dirty="0" smtClean="0"/>
              <a:t>CPU: machine code</a:t>
            </a:r>
          </a:p>
          <a:p>
            <a:r>
              <a:rPr lang="en-GB" sz="2400" dirty="0" err="1" smtClean="0"/>
              <a:t>CPU+compiler</a:t>
            </a:r>
            <a:r>
              <a:rPr lang="en-GB" sz="2400" dirty="0" smtClean="0"/>
              <a:t>: high level language</a:t>
            </a:r>
          </a:p>
          <a:p>
            <a:r>
              <a:rPr lang="en-GB" sz="2400" dirty="0" smtClean="0"/>
              <a:t>Mathematica:</a:t>
            </a: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Brookshear</a:t>
            </a:r>
            <a:r>
              <a:rPr lang="en-GB" dirty="0" smtClean="0"/>
              <a:t> Section 5.1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FC08A-B8A9-41D5-A303-1CD188E757F5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87824" y="5085184"/>
                <a:ext cx="2959015" cy="10610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5085184"/>
                <a:ext cx="2959015" cy="106106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3966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 sections 5.1 and 5.2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2FA35F-2CE9-4109-B193-0A69D027D334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GB" altLang="en-US" sz="1400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Terminology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2492896"/>
            <a:ext cx="7772400" cy="335550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Programming language: system for representing algorithms in a human readable form suitable for conversion to machine code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Program: representation of an algorithm in a programming language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Pseudo code: writing system for the informal representation of algorithms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Hardware: physical device to carry out the steps or instructions in a program.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 Section 5.1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A505B45-885C-4ACA-B814-9A02CE43A908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GB" altLang="en-US" sz="1400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4000" smtClean="0"/>
              <a:t>Representation of an Algorithm</a:t>
            </a:r>
            <a:endParaRPr lang="en-US" altLang="en-US" sz="4000" smtClean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401020"/>
            <a:ext cx="7772400" cy="354826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The same algorithm can be represented in many different ways: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F = (9/5)C+32</a:t>
            </a:r>
          </a:p>
          <a:p>
            <a:pPr eaLnBrk="1" hangingPunct="1"/>
            <a:r>
              <a:rPr lang="en-GB" altLang="en-US" sz="2400" dirty="0" smtClean="0"/>
              <a:t>F &lt;- (9*C)/5+32</a:t>
            </a:r>
          </a:p>
          <a:p>
            <a:pPr eaLnBrk="1" hangingPunct="1"/>
            <a:r>
              <a:rPr lang="en-GB" altLang="en-US" sz="2400" dirty="0" smtClean="0"/>
              <a:t>To obtain F multiply C by (9/5) and then add 32.</a:t>
            </a:r>
          </a:p>
          <a:p>
            <a:pPr eaLnBrk="1" hangingPunct="1"/>
            <a:r>
              <a:rPr lang="en-GB" altLang="en-US" sz="2400" dirty="0" smtClean="0"/>
              <a:t>Lookup table for Fahrenheit and Centigrade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6E532F-61F7-4398-903E-CF4FE5BF0FFC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400" smtClean="0"/>
          </a:p>
        </p:txBody>
      </p:sp>
      <p:sp>
        <p:nvSpPr>
          <p:cNvPr id="1229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Program 1 for XOR</a:t>
            </a:r>
          </a:p>
        </p:txBody>
      </p:sp>
      <p:sp>
        <p:nvSpPr>
          <p:cNvPr id="1229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50938" y="2209800"/>
            <a:ext cx="7772400" cy="41148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GB" altLang="en-US" sz="2400" dirty="0"/>
              <a:t>i</a:t>
            </a:r>
            <a:r>
              <a:rPr lang="en-GB" altLang="en-US" sz="2400" dirty="0" smtClean="0"/>
              <a:t>nput: binary digits </a:t>
            </a:r>
            <a:r>
              <a:rPr lang="en-GB" altLang="en-US" sz="2400" dirty="0" err="1" smtClean="0"/>
              <a:t>a,b</a:t>
            </a:r>
            <a:endParaRPr lang="en-GB" altLang="en-US" sz="2400" dirty="0" smtClean="0"/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GB" altLang="en-US" sz="2400" dirty="0"/>
              <a:t>o</a:t>
            </a:r>
            <a:r>
              <a:rPr lang="en-GB" altLang="en-US" sz="2400" dirty="0" smtClean="0"/>
              <a:t>utput: a XOR b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en-GB" altLang="en-US" sz="2400" dirty="0" smtClean="0"/>
          </a:p>
          <a:p>
            <a:pPr marL="609600" indent="-609600" eaLnBrk="1" hangingPunct="1"/>
            <a:r>
              <a:rPr lang="en-GB" altLang="en-US" sz="2400" dirty="0"/>
              <a:t>i</a:t>
            </a:r>
            <a:r>
              <a:rPr lang="en-GB" altLang="en-US" sz="2400" dirty="0" smtClean="0"/>
              <a:t>f a==0 and b==0 return 0</a:t>
            </a:r>
          </a:p>
          <a:p>
            <a:pPr marL="609600" indent="-609600" eaLnBrk="1" hangingPunct="1"/>
            <a:r>
              <a:rPr lang="en-GB" altLang="en-US" sz="2400" dirty="0"/>
              <a:t>i</a:t>
            </a:r>
            <a:r>
              <a:rPr lang="en-GB" altLang="en-US" sz="2400" dirty="0" smtClean="0"/>
              <a:t>f a==0 and b==1 return 1</a:t>
            </a:r>
          </a:p>
          <a:p>
            <a:pPr marL="609600" indent="-609600" eaLnBrk="1" hangingPunct="1"/>
            <a:r>
              <a:rPr lang="en-GB" altLang="en-US" sz="2400" dirty="0"/>
              <a:t>i</a:t>
            </a:r>
            <a:r>
              <a:rPr lang="en-GB" altLang="en-US" sz="2400" dirty="0" smtClean="0"/>
              <a:t>f a==1 and b==0 return 1</a:t>
            </a:r>
          </a:p>
          <a:p>
            <a:pPr marL="609600" indent="-609600" eaLnBrk="1" hangingPunct="1"/>
            <a:r>
              <a:rPr lang="en-GB" altLang="en-US" sz="2400" dirty="0"/>
              <a:t>i</a:t>
            </a:r>
            <a:r>
              <a:rPr lang="en-GB" altLang="en-US" sz="2400" dirty="0" smtClean="0"/>
              <a:t>f a==1 and b==1 return 0</a:t>
            </a:r>
          </a:p>
          <a:p>
            <a:pPr marL="609600" indent="-609600" eaLnBrk="1" hangingPunct="1"/>
            <a:r>
              <a:rPr lang="en-GB" altLang="en-US" sz="2400" dirty="0"/>
              <a:t>h</a:t>
            </a:r>
            <a:r>
              <a:rPr lang="en-GB" altLang="en-US" sz="2400" dirty="0" smtClean="0"/>
              <a:t>alt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703AFA5-467C-4193-A851-78557E9EF528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GB" altLang="en-US" sz="1400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Program 2 for XOR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4356" y="2636912"/>
            <a:ext cx="4392488" cy="3355503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GB" altLang="en-US" sz="2400" dirty="0"/>
              <a:t>i</a:t>
            </a:r>
            <a:r>
              <a:rPr lang="en-GB" altLang="en-US" sz="2400" dirty="0" smtClean="0"/>
              <a:t>nput: binary digits a, b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GB" altLang="en-US" sz="2400" dirty="0"/>
              <a:t>o</a:t>
            </a:r>
            <a:r>
              <a:rPr lang="en-GB" altLang="en-US" sz="2400" dirty="0" smtClean="0"/>
              <a:t>utput: a XOR b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GB" altLang="en-US" sz="2400" dirty="0"/>
              <a:t>i</a:t>
            </a:r>
            <a:r>
              <a:rPr lang="en-GB" altLang="en-US" sz="2400" dirty="0" smtClean="0"/>
              <a:t>f a==b return 0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GB" altLang="en-US" sz="2400" dirty="0"/>
              <a:t>e</a:t>
            </a:r>
            <a:r>
              <a:rPr lang="en-GB" altLang="en-US" sz="2400" dirty="0" smtClean="0"/>
              <a:t>lse </a:t>
            </a:r>
            <a:r>
              <a:rPr lang="en-GB" altLang="en-US" sz="2400" dirty="0"/>
              <a:t>r</a:t>
            </a:r>
            <a:r>
              <a:rPr lang="en-GB" altLang="en-US" sz="2400" dirty="0" smtClean="0"/>
              <a:t>eturn 1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GB" altLang="en-US" sz="2400" dirty="0"/>
              <a:t>h</a:t>
            </a:r>
            <a:r>
              <a:rPr lang="en-GB" altLang="en-US" sz="2400" dirty="0" smtClean="0"/>
              <a:t>alt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 smtClean="0"/>
              <a:t>Birkbeck College, U. London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3B05F2-D2D4-436A-96B8-F37A86BEDC1B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GB" altLang="en-US" sz="1400" smtClean="0"/>
          </a:p>
        </p:txBody>
      </p:sp>
      <p:sp>
        <p:nvSpPr>
          <p:cNvPr id="1638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Program 3 for XOR</a:t>
            </a:r>
          </a:p>
        </p:txBody>
      </p:sp>
      <p:sp>
        <p:nvSpPr>
          <p:cNvPr id="1639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979712" y="2492896"/>
            <a:ext cx="5693568" cy="3312368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GB" altLang="en-US" sz="2400" dirty="0"/>
              <a:t>i</a:t>
            </a:r>
            <a:r>
              <a:rPr lang="en-GB" altLang="en-US" sz="2400" dirty="0" smtClean="0"/>
              <a:t>nput: binary digits </a:t>
            </a:r>
            <a:r>
              <a:rPr lang="en-GB" altLang="en-US" sz="2400" dirty="0" err="1" smtClean="0"/>
              <a:t>a,b</a:t>
            </a:r>
            <a:endParaRPr lang="en-GB" altLang="en-US" sz="2400" dirty="0" smtClean="0"/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GB" altLang="en-US" sz="2400" dirty="0"/>
              <a:t>o</a:t>
            </a:r>
            <a:r>
              <a:rPr lang="en-GB" altLang="en-US" sz="2400" dirty="0" smtClean="0"/>
              <a:t>utput: a XOR b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GB" altLang="en-US" sz="2400" dirty="0"/>
              <a:t>c</a:t>
            </a:r>
            <a:r>
              <a:rPr lang="en-GB" altLang="en-US" sz="2400" dirty="0" smtClean="0"/>
              <a:t>onvert a to the integer </a:t>
            </a:r>
            <a:r>
              <a:rPr lang="en-GB" altLang="en-US" sz="2400" dirty="0" err="1" smtClean="0"/>
              <a:t>ia</a:t>
            </a:r>
            <a:endParaRPr lang="en-GB" altLang="en-US" sz="2400" dirty="0" smtClean="0"/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GB" altLang="en-US" sz="2400" dirty="0"/>
              <a:t>c</a:t>
            </a:r>
            <a:r>
              <a:rPr lang="en-GB" altLang="en-US" sz="2400" dirty="0" smtClean="0"/>
              <a:t>onvert b to the integer </a:t>
            </a:r>
            <a:r>
              <a:rPr lang="en-GB" altLang="en-US" sz="2400" dirty="0" err="1" smtClean="0"/>
              <a:t>ib</a:t>
            </a:r>
            <a:endParaRPr lang="en-GB" altLang="en-US" sz="2400" dirty="0" smtClean="0"/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GB" altLang="en-US" sz="2400" dirty="0" err="1" smtClean="0"/>
              <a:t>ic</a:t>
            </a:r>
            <a:r>
              <a:rPr lang="en-GB" altLang="en-US" sz="2400" dirty="0" smtClean="0"/>
              <a:t>=remainder on dividing </a:t>
            </a:r>
            <a:r>
              <a:rPr lang="en-GB" altLang="en-US" sz="2400" dirty="0" err="1" smtClean="0"/>
              <a:t>ia+ib</a:t>
            </a:r>
            <a:r>
              <a:rPr lang="en-GB" altLang="en-US" sz="2400" dirty="0" smtClean="0"/>
              <a:t> by 2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GB" altLang="en-US" sz="2400" dirty="0"/>
              <a:t>r</a:t>
            </a:r>
            <a:r>
              <a:rPr lang="en-GB" altLang="en-US" sz="2400" dirty="0" smtClean="0"/>
              <a:t>eturn </a:t>
            </a:r>
            <a:r>
              <a:rPr lang="en-GB" altLang="en-US" sz="2400" dirty="0" err="1" smtClean="0"/>
              <a:t>ic</a:t>
            </a:r>
            <a:endParaRPr lang="en-GB" altLang="en-US" sz="2400" dirty="0" smtClean="0"/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GB" altLang="en-US" sz="2400" dirty="0"/>
              <a:t>h</a:t>
            </a:r>
            <a:r>
              <a:rPr lang="en-GB" altLang="en-US" sz="2400" dirty="0" smtClean="0"/>
              <a:t>alt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 section 5.2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5F59F9-70C6-4614-B011-5B17B4EC4133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GB" altLang="en-US" sz="1400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000" smtClean="0"/>
              <a:t>Pseudo Code for Algorithm Representation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6594" y="2492896"/>
            <a:ext cx="7772400" cy="3643535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Very useful informal representation of algorithms</a:t>
            </a:r>
          </a:p>
          <a:p>
            <a:pPr eaLnBrk="1" hangingPunct="1"/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Easier than using program code when designing an algorithm</a:t>
            </a:r>
          </a:p>
          <a:p>
            <a:pPr eaLnBrk="1" hangingPunct="1"/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Basic structures (assignment, loops, arrays …) are similar across many programming languages.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2577</TotalTime>
  <Words>902</Words>
  <Application>Microsoft Office PowerPoint</Application>
  <PresentationFormat>On-screen Show (4:3)</PresentationFormat>
  <Paragraphs>238</Paragraphs>
  <Slides>22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Cambria Math</vt:lpstr>
      <vt:lpstr>Tahoma</vt:lpstr>
      <vt:lpstr>Wingdings</vt:lpstr>
      <vt:lpstr>Blends</vt:lpstr>
      <vt:lpstr>Introduction to Computer Systems</vt:lpstr>
      <vt:lpstr>Algorithms</vt:lpstr>
      <vt:lpstr>Device</vt:lpstr>
      <vt:lpstr>Terminology</vt:lpstr>
      <vt:lpstr>Representation of an Algorithm</vt:lpstr>
      <vt:lpstr>Program 1 for XOR</vt:lpstr>
      <vt:lpstr>Program 2 for XOR</vt:lpstr>
      <vt:lpstr>Program 3 for XOR</vt:lpstr>
      <vt:lpstr>Pseudo Code for Algorithm Representation</vt:lpstr>
      <vt:lpstr>Assignment</vt:lpstr>
      <vt:lpstr>Conditional Selection</vt:lpstr>
      <vt:lpstr>Nested if Statement</vt:lpstr>
      <vt:lpstr>Repeated Execution</vt:lpstr>
      <vt:lpstr>Function</vt:lpstr>
      <vt:lpstr>Parts of a Function</vt:lpstr>
      <vt:lpstr>Example of a Function</vt:lpstr>
      <vt:lpstr>Function Call</vt:lpstr>
      <vt:lpstr>Which Numbers are Printed?</vt:lpstr>
      <vt:lpstr>Exercise 1</vt:lpstr>
      <vt:lpstr>Example 2</vt:lpstr>
      <vt:lpstr>Exercise 3</vt:lpstr>
      <vt:lpstr>Exercise 4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</dc:title>
  <dc:creator>sjmaybank</dc:creator>
  <cp:lastModifiedBy>Steve Maybank</cp:lastModifiedBy>
  <cp:revision>89</cp:revision>
  <cp:lastPrinted>2015-11-13T13:45:39Z</cp:lastPrinted>
  <dcterms:created xsi:type="dcterms:W3CDTF">2004-01-12T10:17:52Z</dcterms:created>
  <dcterms:modified xsi:type="dcterms:W3CDTF">2020-02-28T11:19:10Z</dcterms:modified>
</cp:coreProperties>
</file>