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80" r:id="rId2"/>
    <p:sldId id="288" r:id="rId3"/>
    <p:sldId id="291" r:id="rId4"/>
    <p:sldId id="294" r:id="rId5"/>
    <p:sldId id="290" r:id="rId6"/>
    <p:sldId id="295" r:id="rId7"/>
    <p:sldId id="297" r:id="rId8"/>
    <p:sldId id="298" r:id="rId9"/>
    <p:sldId id="286" r:id="rId10"/>
    <p:sldId id="296" r:id="rId11"/>
    <p:sldId id="299" r:id="rId12"/>
    <p:sldId id="289" r:id="rId13"/>
    <p:sldId id="285" r:id="rId14"/>
    <p:sldId id="300" r:id="rId15"/>
    <p:sldId id="301" r:id="rId16"/>
    <p:sldId id="282" r:id="rId17"/>
    <p:sldId id="283" r:id="rId18"/>
    <p:sldId id="284" r:id="rId19"/>
    <p:sldId id="276" r:id="rId20"/>
    <p:sldId id="303" r:id="rId21"/>
    <p:sldId id="277" r:id="rId22"/>
    <p:sldId id="302" r:id="rId23"/>
  </p:sldIdLst>
  <p:sldSz cx="9144000" cy="6858000" type="screen4x3"/>
  <p:notesSz cx="6934200" cy="9220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4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BC5C5B-B65E-4EA2-8E4D-48505C542E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715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EC3B374-927B-430E-98A9-1E096A755E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8266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C5160-E76A-4D52-AC2F-506CC1D242DF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10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F888B6-4592-4AEC-931A-19B00C815CDE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22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17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F81391-91CF-4C71-90C9-BCBFAE65ABE2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B281CB-89B0-4FD4-BCE2-6FFCECA30E61}" type="slidenum">
              <a:rPr kumimoji="0" lang="en-GB" altLang="en-US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kumimoji="0" lang="en-GB" altLang="en-US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5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968CC3-E989-464E-813D-A2A089F94DD9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18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1B741A-CAEC-4311-AD73-49C9695A5D2F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1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560B29-6663-4C67-AC0A-7AEF7E6AF3D8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74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7A9F87-D751-4436-BA3F-F9E5656918D8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52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6BB617-E050-41DB-B964-F850CF93002A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54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F888B6-4592-4AEC-931A-19B00C815CDE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0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38ED4D3-A0DF-4A90-9D88-9B07C2FF73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925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440B7-B00C-44E6-93B7-6619B2E6CE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048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06B12-8810-45FD-AF93-6D006FAD87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8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DF4B-398E-4DC8-BE89-930BEC3368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14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D134F-8F0D-4543-90C0-9C479C9727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08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52F25-2602-4E93-982C-BCB686BA32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131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A134-BCDB-471B-ABDC-A0306BBD4E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768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786E2-7068-4481-A333-EF2E80F2ED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366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ACC2F-6EE7-4CBD-9D89-C6CB9AFA4F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931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0D7BB-87C5-427B-997D-F6097797B3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858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8CB95-7774-4670-B129-B4B75A7089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450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5 February 2010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Birkbeck Cioillege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0706B73-E2B4-4D81-A790-83A8C35EDC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7790FB-1E49-4730-B368-3BC67AF7CC8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Introduction to Computer Systems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Department of Computer Science and Information Systems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Lecturer: Steve Maybank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>
                <a:hlinkClick r:id="rId3"/>
              </a:rPr>
              <a:t>sjmaybank@dcs.bbk.ac.uk</a:t>
            </a: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Spring </a:t>
            </a:r>
            <a:r>
              <a:rPr lang="en-GB" altLang="en-US" sz="2000" dirty="0" smtClean="0"/>
              <a:t>2020</a:t>
            </a: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Week 8b: Algorithm Design</a:t>
            </a:r>
            <a:endParaRPr lang="en-GB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Birkbeck College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6D1517-7B37-4342-89E5-092B4C7E24D0}" type="slidenum">
              <a:rPr lang="en-GB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Solve a Simpler but Related Problem</a:t>
            </a:r>
          </a:p>
        </p:txBody>
      </p:sp>
      <p:sp>
        <p:nvSpPr>
          <p:cNvPr id="16390" name="TextBox 2"/>
          <p:cNvSpPr txBox="1">
            <a:spLocks noChangeArrowheads="1"/>
          </p:cNvSpPr>
          <p:nvPr/>
        </p:nvSpPr>
        <p:spPr bwMode="auto">
          <a:xfrm>
            <a:off x="2627313" y="2133600"/>
            <a:ext cx="34914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Print out all palindromes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in the range 100 to 999</a:t>
            </a:r>
            <a:endParaRPr lang="en-GB" altLang="en-US" sz="2400" dirty="0"/>
          </a:p>
        </p:txBody>
      </p:sp>
      <p:sp>
        <p:nvSpPr>
          <p:cNvPr id="16391" name="TextBox 3"/>
          <p:cNvSpPr txBox="1">
            <a:spLocks noChangeArrowheads="1"/>
          </p:cNvSpPr>
          <p:nvPr/>
        </p:nvSpPr>
        <p:spPr bwMode="auto">
          <a:xfrm>
            <a:off x="250825" y="4108450"/>
            <a:ext cx="302608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Print out all integers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i</a:t>
            </a:r>
            <a:r>
              <a:rPr lang="en-GB" altLang="en-US" sz="2400" dirty="0" smtClean="0"/>
              <a:t>n the range 100 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999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/>
          </a:p>
        </p:txBody>
      </p:sp>
      <p:sp>
        <p:nvSpPr>
          <p:cNvPr id="16392" name="TextBox 4"/>
          <p:cNvSpPr txBox="1">
            <a:spLocks noChangeArrowheads="1"/>
          </p:cNvSpPr>
          <p:nvPr/>
        </p:nvSpPr>
        <p:spPr bwMode="auto">
          <a:xfrm>
            <a:off x="5076825" y="4144963"/>
            <a:ext cx="34896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smtClean="0"/>
              <a:t>Test to see if an integer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i</a:t>
            </a:r>
            <a:r>
              <a:rPr lang="en-GB" altLang="en-US" sz="2400" dirty="0" smtClean="0"/>
              <a:t>n the range 100 to 999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i</a:t>
            </a:r>
            <a:r>
              <a:rPr lang="en-GB" altLang="en-US" sz="2400" dirty="0" smtClean="0"/>
              <a:t>s a palindrome</a:t>
            </a:r>
            <a:endParaRPr lang="en-GB" altLang="en-US" sz="2400" dirty="0"/>
          </a:p>
        </p:txBody>
      </p:sp>
      <p:cxnSp>
        <p:nvCxnSpPr>
          <p:cNvPr id="16393" name="Straight Arrow Connector 6"/>
          <p:cNvCxnSpPr>
            <a:cxnSpLocks noChangeShapeType="1"/>
          </p:cNvCxnSpPr>
          <p:nvPr/>
        </p:nvCxnSpPr>
        <p:spPr bwMode="auto">
          <a:xfrm flipH="1">
            <a:off x="1692275" y="3068638"/>
            <a:ext cx="2592388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Straight Arrow Connector 8"/>
          <p:cNvCxnSpPr>
            <a:cxnSpLocks noChangeShapeType="1"/>
          </p:cNvCxnSpPr>
          <p:nvPr/>
        </p:nvCxnSpPr>
        <p:spPr bwMode="auto">
          <a:xfrm>
            <a:off x="4781550" y="3068638"/>
            <a:ext cx="2022475" cy="10398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1692275" y="5759748"/>
            <a:ext cx="382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Palindromes: 161, 222,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Example of Iteration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2276872"/>
                <a:ext cx="7772400" cy="3859559"/>
              </a:xfrm>
            </p:spPr>
            <p:txBody>
              <a:bodyPr/>
              <a:lstStyle/>
              <a:p>
                <a:r>
                  <a:rPr lang="en-GB" sz="2400" dirty="0" smtClean="0"/>
                  <a:t>Task: estimate the square root of 2</a:t>
                </a:r>
              </a:p>
              <a:p>
                <a:r>
                  <a:rPr lang="en-GB" sz="2400" dirty="0" smtClean="0"/>
                  <a:t>Method: find a number x near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dirty="0" smtClean="0"/>
                  <a:t> and make a small change to bring it nearer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 smtClean="0"/>
                  <a:t> = 2</a:t>
                </a:r>
              </a:p>
              <a:p>
                <a:r>
                  <a:rPr lang="en-GB" sz="2400" dirty="0" smtClean="0"/>
                  <a:t>If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2400" dirty="0" smtClean="0"/>
                  <a:t> is small then</a:t>
                </a:r>
              </a:p>
              <a:p>
                <a:pPr marL="0" indent="0">
                  <a:buNone/>
                </a:pPr>
                <a:r>
                  <a:rPr lang="en-GB" sz="2400" dirty="0"/>
                  <a:t>	</a:t>
                </a:r>
                <a:r>
                  <a:rPr lang="en-GB" sz="24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sz="2400" dirty="0" smtClean="0">
                    <a:ea typeface="Cambria Math" panose="02040503050406030204" pitchFamily="18" charset="0"/>
                  </a:rPr>
                  <a:t>	thus</a:t>
                </a:r>
              </a:p>
              <a:p>
                <a:pPr marL="0" indent="0">
                  <a:buNone/>
                </a:pPr>
                <a:r>
                  <a:rPr lang="en-GB" sz="2400" b="0" dirty="0">
                    <a:ea typeface="Cambria Math" panose="02040503050406030204" pitchFamily="18" charset="0"/>
                  </a:rPr>
                  <a:t>	</a:t>
                </a:r>
                <a:r>
                  <a:rPr lang="en-GB" sz="2400" b="0" dirty="0" smtClean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2276872"/>
                <a:ext cx="7772400" cy="3859559"/>
              </a:xfrm>
              <a:blipFill rotWithShape="0">
                <a:blip r:embed="rId2"/>
                <a:stretch>
                  <a:fillRect l="-157" t="-1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Birkbeck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1DF4B-398E-4DC8-BE89-930BEC33685A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635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167E0E-7A73-4416-AB36-F3910DA7EDBD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Iteration</a:t>
            </a:r>
            <a:endParaRPr lang="en-US" altLang="en-US" dirty="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2217143"/>
            <a:ext cx="7006927" cy="272402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function sqrt2()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x = 1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	while </a:t>
            </a:r>
            <a:r>
              <a:rPr lang="en-GB" altLang="en-US" sz="2400" dirty="0" smtClean="0"/>
              <a:t>((x*x  </a:t>
            </a:r>
            <a:r>
              <a:rPr lang="en-GB" altLang="en-US" sz="2400" dirty="0"/>
              <a:t>&gt; 2.001) or (</a:t>
            </a:r>
            <a:r>
              <a:rPr lang="en-GB" altLang="en-US" sz="2400" dirty="0" smtClean="0"/>
              <a:t>x*x  </a:t>
            </a:r>
            <a:r>
              <a:rPr lang="en-GB" altLang="en-US" sz="2400" dirty="0"/>
              <a:t>&lt; 1.999 </a:t>
            </a:r>
            <a:r>
              <a:rPr lang="en-GB" altLang="en-US" sz="2400" dirty="0" smtClean="0"/>
              <a:t>))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		</a:t>
            </a:r>
            <a:r>
              <a:rPr lang="en-GB" altLang="en-US" sz="2400" dirty="0" smtClean="0"/>
              <a:t>x = (</a:t>
            </a:r>
            <a:r>
              <a:rPr lang="en-GB" altLang="en-US" sz="2400" dirty="0"/>
              <a:t>1/x)+(x/2</a:t>
            </a:r>
            <a:r>
              <a:rPr lang="en-GB" altLang="en-US" sz="2400" dirty="0" smtClean="0"/>
              <a:t>)  # x=x+</a:t>
            </a:r>
            <a:r>
              <a:rPr lang="el-GR" altLang="en-US" sz="2400" dirty="0" smtClean="0"/>
              <a:t>δ</a:t>
            </a: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	</a:t>
            </a:r>
            <a:r>
              <a:rPr lang="en-GB" altLang="en-US" sz="2400" dirty="0" err="1" smtClean="0"/>
              <a:t>endWhile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return x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 err="1" smtClean="0"/>
              <a:t>endFunction</a:t>
            </a: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403648" y="5301208"/>
            <a:ext cx="6776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# This strategy (update an estimate to get a</a:t>
            </a:r>
          </a:p>
          <a:p>
            <a:r>
              <a:rPr lang="en-GB" dirty="0" smtClean="0"/>
              <a:t># better estimate) is very widely used in science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374653-A6F0-487B-8184-58F657D581F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smtClean="0"/>
              <a:t>Enumeration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36912"/>
            <a:ext cx="7772400" cy="28803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List all the possible states of the problem and search for the solution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Advantages: thorough, simple, good for small cases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Disadvantage: very long run times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if there are large numbers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64904"/>
            <a:ext cx="7772400" cy="3211487"/>
          </a:xfrm>
        </p:spPr>
        <p:txBody>
          <a:bodyPr/>
          <a:lstStyle/>
          <a:p>
            <a:r>
              <a:rPr lang="en-GB" sz="2400" dirty="0" smtClean="0"/>
              <a:t>Person A has the task of determining the ages of person B’s three children. B tells A that the product of the children’s ages is 36. A replies that another clue is required, so B tells A the sum of the children’s ages. Again, A replies that another clue is needed, so B tells A that the oldest child plays the piano. Then A tells B the ages of the children. How old are the children?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Brookshear</a:t>
            </a:r>
            <a:r>
              <a:rPr lang="en-GB" dirty="0" smtClean="0"/>
              <a:t> Section 5.3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1DF4B-398E-4DC8-BE89-930BEC33685A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3885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Solution by Enumeration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564904"/>
            <a:ext cx="6264696" cy="2995463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Possible triples:</a:t>
            </a:r>
          </a:p>
          <a:p>
            <a:pPr marL="0" indent="0">
              <a:buSzPct val="120000"/>
              <a:buNone/>
            </a:pPr>
            <a:r>
              <a:rPr lang="en-GB" sz="2400" dirty="0" smtClean="0"/>
              <a:t>	(1,1,36), (1,2,18), (1,3,12), (1,4,9),</a:t>
            </a:r>
          </a:p>
          <a:p>
            <a:pPr marL="0" indent="0">
              <a:buSzPct val="120000"/>
              <a:buNone/>
            </a:pPr>
            <a:r>
              <a:rPr lang="en-GB" sz="2400" dirty="0" smtClean="0"/>
              <a:t>	(1,6,6), (2,2,9), (2,3,6), (3,3,4)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Sums of triples: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</a:t>
            </a:r>
            <a:r>
              <a:rPr lang="en-GB" sz="2400" dirty="0" smtClean="0"/>
              <a:t>38, 21, 16, 14, 13, 13, 11, 10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What next?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Brookshear</a:t>
            </a:r>
            <a:r>
              <a:rPr lang="en-GB" dirty="0" smtClean="0"/>
              <a:t>, Section 5.3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1DF4B-398E-4DC8-BE89-930BEC33685A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463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CC02D9-8EC1-426A-80DD-ECAC8410355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Ferry Problem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140968"/>
            <a:ext cx="7772400" cy="2304255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A man wishes to ferry a wolf, a sheep and a bale of hay across a river. His boat will only hold one item at a time. The wolf cannot be left with the sheep and the sheep cannot be left with the hay. How can he ferry the three items?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72DEC5-6429-4C1F-BD21-4632083E162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Data Structure</a:t>
            </a:r>
            <a:endParaRPr lang="en-US" altLang="en-US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9632" y="2780928"/>
            <a:ext cx="6681936" cy="266469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State: </a:t>
            </a:r>
            <a:r>
              <a:rPr lang="en-GB" altLang="en-US" sz="2400" dirty="0" err="1" smtClean="0"/>
              <a:t>WSHb</a:t>
            </a: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Red: start side of river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i="1" u="sng" dirty="0" smtClean="0">
                <a:solidFill>
                  <a:schemeClr val="folHlink"/>
                </a:solidFill>
              </a:rPr>
              <a:t>Blue and underlined italic </a:t>
            </a:r>
            <a:r>
              <a:rPr lang="en-GB" altLang="en-US" sz="2400" dirty="0" smtClean="0"/>
              <a:t>: other side of river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Example: </a:t>
            </a:r>
            <a:r>
              <a:rPr lang="en-GB" altLang="en-US" sz="2400" dirty="0" err="1" smtClean="0">
                <a:solidFill>
                  <a:schemeClr val="hlink"/>
                </a:solidFill>
              </a:rPr>
              <a:t>WSH</a:t>
            </a:r>
            <a:r>
              <a:rPr lang="en-GB" altLang="en-US" sz="2400" i="1" u="sng" dirty="0" err="1" smtClean="0">
                <a:solidFill>
                  <a:schemeClr val="folHlink"/>
                </a:solidFill>
              </a:rPr>
              <a:t>b</a:t>
            </a:r>
            <a:endParaRPr lang="en-GB" altLang="en-US" sz="2400" i="1" u="sng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There are 16 states of which 10 are allowed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0E59F7-A6A8-4741-9AEE-C7A2B295D1C8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Solution</a:t>
            </a:r>
            <a:endParaRPr lang="en-US" altLang="en-US" smtClean="0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100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hlink"/>
                </a:solidFill>
              </a:rPr>
              <a:t>HSWb</a:t>
            </a:r>
            <a:endParaRPr lang="en-US" altLang="en-US" sz="2400">
              <a:solidFill>
                <a:schemeClr val="hlink"/>
              </a:solidFill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2627313" y="220503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hlink"/>
                </a:solidFill>
              </a:rPr>
              <a:t>H</a:t>
            </a:r>
            <a:r>
              <a:rPr lang="en-GB" altLang="en-US" sz="2400" i="1" u="sng">
                <a:solidFill>
                  <a:schemeClr val="folHlink"/>
                </a:solidFill>
              </a:rPr>
              <a:t>S </a:t>
            </a:r>
            <a:r>
              <a:rPr lang="en-GB" altLang="en-US" sz="2400">
                <a:solidFill>
                  <a:schemeClr val="hlink"/>
                </a:solidFill>
              </a:rPr>
              <a:t>W</a:t>
            </a:r>
            <a:r>
              <a:rPr lang="en-GB" altLang="en-US" sz="2400" i="1" u="sng">
                <a:solidFill>
                  <a:schemeClr val="folHlink"/>
                </a:solidFill>
              </a:rPr>
              <a:t>b</a:t>
            </a:r>
            <a:endParaRPr lang="en-US" altLang="en-US" sz="2400" i="1" u="sng">
              <a:solidFill>
                <a:schemeClr val="folHlink"/>
              </a:solidFill>
            </a:endParaRP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4572000" y="220503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hlink"/>
                </a:solidFill>
              </a:rPr>
              <a:t>H</a:t>
            </a:r>
            <a:r>
              <a:rPr lang="en-GB" altLang="en-US" sz="2400" i="1" u="sng">
                <a:solidFill>
                  <a:schemeClr val="folHlink"/>
                </a:solidFill>
              </a:rPr>
              <a:t>S </a:t>
            </a:r>
            <a:r>
              <a:rPr lang="en-GB" altLang="en-US" sz="2400">
                <a:solidFill>
                  <a:schemeClr val="hlink"/>
                </a:solidFill>
              </a:rPr>
              <a:t>Wb</a:t>
            </a:r>
            <a:endParaRPr lang="en-US" altLang="en-US" sz="2400">
              <a:solidFill>
                <a:schemeClr val="hlink"/>
              </a:solidFill>
            </a:endParaRP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2771775" y="4868863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i="1" u="sng">
                <a:solidFill>
                  <a:schemeClr val="folHlink"/>
                </a:solidFill>
              </a:rPr>
              <a:t>H </a:t>
            </a:r>
            <a:r>
              <a:rPr lang="en-GB" altLang="en-US" sz="2400">
                <a:solidFill>
                  <a:schemeClr val="hlink"/>
                </a:solidFill>
              </a:rPr>
              <a:t>S</a:t>
            </a:r>
            <a:r>
              <a:rPr lang="en-GB" altLang="en-US" sz="2400" i="1" u="sng">
                <a:solidFill>
                  <a:schemeClr val="folHlink"/>
                </a:solidFill>
              </a:rPr>
              <a:t>W </a:t>
            </a:r>
            <a:r>
              <a:rPr lang="en-GB" altLang="en-US" sz="2400">
                <a:solidFill>
                  <a:schemeClr val="hlink"/>
                </a:solidFill>
              </a:rPr>
              <a:t>b</a:t>
            </a:r>
            <a:endParaRPr lang="en-US" altLang="en-US" sz="2400">
              <a:solidFill>
                <a:schemeClr val="hlink"/>
              </a:solidFill>
            </a:endParaRP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4643438" y="486886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i="1" u="sng">
                <a:solidFill>
                  <a:schemeClr val="folHlink"/>
                </a:solidFill>
              </a:rPr>
              <a:t>H </a:t>
            </a:r>
            <a:r>
              <a:rPr lang="en-GB" altLang="en-US" sz="2400">
                <a:solidFill>
                  <a:schemeClr val="hlink"/>
                </a:solidFill>
              </a:rPr>
              <a:t>S</a:t>
            </a:r>
            <a:r>
              <a:rPr lang="en-GB" altLang="en-US" sz="2400" i="1" u="sng">
                <a:solidFill>
                  <a:schemeClr val="folHlink"/>
                </a:solidFill>
              </a:rPr>
              <a:t>Wb</a:t>
            </a:r>
            <a:endParaRPr lang="en-US" altLang="en-US" sz="2400" i="1" u="sng">
              <a:solidFill>
                <a:schemeClr val="folHlink"/>
              </a:solidFill>
            </a:endParaRP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684213" y="4941888"/>
            <a:ext cx="100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i="1" u="sng">
                <a:solidFill>
                  <a:schemeClr val="folHlink"/>
                </a:solidFill>
              </a:rPr>
              <a:t>HSWb</a:t>
            </a:r>
            <a:endParaRPr lang="en-US" altLang="en-US" sz="2400" i="1" u="sng">
              <a:solidFill>
                <a:schemeClr val="folHlink"/>
              </a:solidFill>
            </a:endParaRPr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4716463" y="400526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i="1" u="sng">
                <a:solidFill>
                  <a:schemeClr val="folHlink"/>
                </a:solidFill>
              </a:rPr>
              <a:t>H </a:t>
            </a:r>
            <a:r>
              <a:rPr lang="en-GB" altLang="en-US" sz="2400">
                <a:solidFill>
                  <a:schemeClr val="hlink"/>
                </a:solidFill>
              </a:rPr>
              <a:t>SWb</a:t>
            </a:r>
            <a:endParaRPr lang="en-US" altLang="en-US" sz="2400">
              <a:solidFill>
                <a:schemeClr val="hlink"/>
              </a:solidFill>
            </a:endParaRPr>
          </a:p>
        </p:txBody>
      </p:sp>
      <p:sp>
        <p:nvSpPr>
          <p:cNvPr id="25613" name="Text Box 11"/>
          <p:cNvSpPr txBox="1">
            <a:spLocks noChangeArrowheads="1"/>
          </p:cNvSpPr>
          <p:nvPr/>
        </p:nvSpPr>
        <p:spPr bwMode="auto">
          <a:xfrm>
            <a:off x="4643438" y="3141663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i="1" u="sng">
                <a:solidFill>
                  <a:schemeClr val="folHlink"/>
                </a:solidFill>
              </a:rPr>
              <a:t>H S </a:t>
            </a:r>
            <a:r>
              <a:rPr lang="en-GB" altLang="en-US" sz="2400">
                <a:solidFill>
                  <a:schemeClr val="hlink"/>
                </a:solidFill>
              </a:rPr>
              <a:t>W</a:t>
            </a:r>
            <a:r>
              <a:rPr lang="en-GB" altLang="en-US" sz="2400" i="1" u="sng">
                <a:solidFill>
                  <a:schemeClr val="folHlink"/>
                </a:solidFill>
              </a:rPr>
              <a:t>b</a:t>
            </a:r>
            <a:endParaRPr lang="en-US" altLang="en-US" sz="2400" i="1" u="sng">
              <a:solidFill>
                <a:schemeClr val="folHlink"/>
              </a:solidFill>
            </a:endParaRPr>
          </a:p>
        </p:txBody>
      </p:sp>
      <p:sp>
        <p:nvSpPr>
          <p:cNvPr id="25614" name="Text Box 12"/>
          <p:cNvSpPr txBox="1">
            <a:spLocks noChangeArrowheads="1"/>
          </p:cNvSpPr>
          <p:nvPr/>
        </p:nvSpPr>
        <p:spPr bwMode="auto">
          <a:xfrm>
            <a:off x="6948488" y="40767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hlink"/>
                </a:solidFill>
              </a:rPr>
              <a:t>HS</a:t>
            </a:r>
            <a:r>
              <a:rPr lang="en-GB" altLang="en-US" sz="2400" i="1" u="sng">
                <a:solidFill>
                  <a:schemeClr val="folHlink"/>
                </a:solidFill>
              </a:rPr>
              <a:t>W </a:t>
            </a:r>
            <a:r>
              <a:rPr lang="en-GB" altLang="en-US" sz="2400">
                <a:solidFill>
                  <a:schemeClr val="hlink"/>
                </a:solidFill>
              </a:rPr>
              <a:t>b</a:t>
            </a:r>
            <a:endParaRPr lang="en-US" altLang="en-US" sz="2400">
              <a:solidFill>
                <a:schemeClr val="hlink"/>
              </a:solidFill>
            </a:endParaRPr>
          </a:p>
        </p:txBody>
      </p:sp>
      <p:sp>
        <p:nvSpPr>
          <p:cNvPr id="25615" name="Text Box 13"/>
          <p:cNvSpPr txBox="1">
            <a:spLocks noChangeArrowheads="1"/>
          </p:cNvSpPr>
          <p:nvPr/>
        </p:nvSpPr>
        <p:spPr bwMode="auto">
          <a:xfrm>
            <a:off x="6877050" y="2924175"/>
            <a:ext cx="100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hlink"/>
                </a:solidFill>
              </a:rPr>
              <a:t>H</a:t>
            </a:r>
            <a:r>
              <a:rPr lang="en-GB" altLang="en-US" sz="2400" i="1" u="sng">
                <a:solidFill>
                  <a:schemeClr val="folHlink"/>
                </a:solidFill>
              </a:rPr>
              <a:t>SWb</a:t>
            </a:r>
            <a:endParaRPr lang="en-US" altLang="en-US" sz="2400" i="1" u="sng">
              <a:solidFill>
                <a:schemeClr val="folHlink"/>
              </a:solidFill>
            </a:endParaRPr>
          </a:p>
        </p:txBody>
      </p:sp>
      <p:sp>
        <p:nvSpPr>
          <p:cNvPr id="25616" name="Line 14"/>
          <p:cNvSpPr>
            <a:spLocks noChangeShapeType="1"/>
          </p:cNvSpPr>
          <p:nvPr/>
        </p:nvSpPr>
        <p:spPr bwMode="auto">
          <a:xfrm>
            <a:off x="1835150" y="24923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7" name="Line 15"/>
          <p:cNvSpPr>
            <a:spLocks noChangeShapeType="1"/>
          </p:cNvSpPr>
          <p:nvPr/>
        </p:nvSpPr>
        <p:spPr bwMode="auto">
          <a:xfrm>
            <a:off x="3635375" y="24209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8" name="Line 16"/>
          <p:cNvSpPr>
            <a:spLocks noChangeShapeType="1"/>
          </p:cNvSpPr>
          <p:nvPr/>
        </p:nvSpPr>
        <p:spPr bwMode="auto">
          <a:xfrm>
            <a:off x="1692275" y="51577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19" name="Line 17"/>
          <p:cNvSpPr>
            <a:spLocks noChangeShapeType="1"/>
          </p:cNvSpPr>
          <p:nvPr/>
        </p:nvSpPr>
        <p:spPr bwMode="auto">
          <a:xfrm>
            <a:off x="3924300" y="51577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20" name="Line 18"/>
          <p:cNvSpPr>
            <a:spLocks noChangeShapeType="1"/>
          </p:cNvSpPr>
          <p:nvPr/>
        </p:nvSpPr>
        <p:spPr bwMode="auto">
          <a:xfrm>
            <a:off x="5219700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21" name="Line 19"/>
          <p:cNvSpPr>
            <a:spLocks noChangeShapeType="1"/>
          </p:cNvSpPr>
          <p:nvPr/>
        </p:nvSpPr>
        <p:spPr bwMode="auto">
          <a:xfrm>
            <a:off x="5219700" y="36449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22" name="Line 20"/>
          <p:cNvSpPr>
            <a:spLocks noChangeShapeType="1"/>
          </p:cNvSpPr>
          <p:nvPr/>
        </p:nvSpPr>
        <p:spPr bwMode="auto">
          <a:xfrm>
            <a:off x="5219700" y="4508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23" name="Line 21"/>
          <p:cNvSpPr>
            <a:spLocks noChangeShapeType="1"/>
          </p:cNvSpPr>
          <p:nvPr/>
        </p:nvSpPr>
        <p:spPr bwMode="auto">
          <a:xfrm>
            <a:off x="5651500" y="2420938"/>
            <a:ext cx="1584325" cy="43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24" name="Line 22"/>
          <p:cNvSpPr>
            <a:spLocks noChangeShapeType="1"/>
          </p:cNvSpPr>
          <p:nvPr/>
        </p:nvSpPr>
        <p:spPr bwMode="auto">
          <a:xfrm>
            <a:off x="7380288" y="3429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25" name="Line 23"/>
          <p:cNvSpPr>
            <a:spLocks noChangeShapeType="1"/>
          </p:cNvSpPr>
          <p:nvPr/>
        </p:nvSpPr>
        <p:spPr bwMode="auto">
          <a:xfrm flipH="1">
            <a:off x="5795963" y="4581525"/>
            <a:ext cx="1584325" cy="5032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26B250-22C5-44F2-B298-D14B9218175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Example 1: Tax Calculation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258" y="2780929"/>
            <a:ext cx="7772400" cy="2448272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Write an algorithm for calculation of tax for a yearly salary. The tax is zero when the salary is £3000 or less. It is 10% for the next salary band from £3001 to £8000. It is 20% for the band from £8001 to £20000, and it is 40% for any part of the salary over £20000.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5.3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2D3907-E4C0-42CB-A45F-4DA80398C71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Bottom Up Strategy</a:t>
            </a:r>
            <a:endParaRPr lang="en-US" altLang="en-US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946" y="2348880"/>
            <a:ext cx="7772400" cy="3600400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Solve many small parts of the problem and gradually accumulate the information needed to solve the entire problem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Examples: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	evaluation of expressions</a:t>
            </a:r>
            <a:endParaRPr lang="en-GB" altLang="en-US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	searching an unsorted list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Example 2: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75" y="3284984"/>
            <a:ext cx="7772400" cy="1425424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Design an algorithm that tests two one dimensional arrays of the same length to see if the two arrays contain the same entries in the same order.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Birkbeck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1DF4B-398E-4DC8-BE89-930BEC33685A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5754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8E9C73-A8CA-41BD-B2B0-103868D037BC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Example 3: Permutations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3356992"/>
            <a:ext cx="7046168" cy="1792288"/>
          </a:xfrm>
        </p:spPr>
        <p:txBody>
          <a:bodyPr/>
          <a:lstStyle/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Design an algorithm that lists all possible rearrangements of the symbols in a string of three distinct characters.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8E9C73-A8CA-41BD-B2B0-103868D037BC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dirty="0" smtClean="0"/>
              <a:t>Example 4: Sequence of Numbers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8594" y="2703741"/>
            <a:ext cx="78640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Design an algorithm that when given an </a:t>
            </a:r>
            <a:r>
              <a:rPr lang="en-GB" altLang="en-US" dirty="0" smtClean="0"/>
              <a:t>arrangement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of </a:t>
            </a:r>
            <a:r>
              <a:rPr lang="en-GB" altLang="en-US" dirty="0"/>
              <a:t>the digits 0,1,2,3,4,5,6,7,8,9 rearranges the </a:t>
            </a:r>
            <a:r>
              <a:rPr lang="en-GB" altLang="en-US" dirty="0" smtClean="0"/>
              <a:t>digits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so </a:t>
            </a:r>
            <a:r>
              <a:rPr lang="en-GB" altLang="en-US" dirty="0"/>
              <a:t>that the new arrangement represents the next </a:t>
            </a:r>
            <a:r>
              <a:rPr lang="en-GB" altLang="en-US" dirty="0" smtClean="0"/>
              <a:t>larger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value </a:t>
            </a:r>
            <a:r>
              <a:rPr lang="en-GB" altLang="en-US" dirty="0"/>
              <a:t>that can be represented by these digits (or </a:t>
            </a:r>
            <a:r>
              <a:rPr lang="en-GB" altLang="en-US" dirty="0" smtClean="0"/>
              <a:t>reports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that </a:t>
            </a:r>
            <a:r>
              <a:rPr lang="en-GB" altLang="en-US" dirty="0"/>
              <a:t>no such arrangement exists if no </a:t>
            </a:r>
            <a:r>
              <a:rPr lang="en-GB" altLang="en-US" dirty="0" smtClean="0"/>
              <a:t>rearrangement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produces </a:t>
            </a:r>
            <a:r>
              <a:rPr lang="en-GB" altLang="en-US" dirty="0"/>
              <a:t>a larger value). Thus 5647382901 </a:t>
            </a:r>
            <a:r>
              <a:rPr lang="en-GB" altLang="en-US" dirty="0" smtClean="0"/>
              <a:t>would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produce </a:t>
            </a:r>
            <a:r>
              <a:rPr lang="en-GB" altLang="en-US" dirty="0"/>
              <a:t>5647382910.</a:t>
            </a:r>
          </a:p>
        </p:txBody>
      </p:sp>
    </p:spTree>
    <p:extLst>
      <p:ext uri="{BB962C8B-B14F-4D97-AF65-F5344CB8AC3E}">
        <p14:creationId xmlns:p14="http://schemas.microsoft.com/office/powerpoint/2010/main" val="21594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2800" smtClean="0"/>
              <a:t>Example: Evaluation of a Boolean expression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150938" y="3004555"/>
            <a:ext cx="6984776" cy="2088232"/>
          </a:xfrm>
        </p:spPr>
        <p:txBody>
          <a:bodyPr/>
          <a:lstStyle/>
          <a:p>
            <a:r>
              <a:rPr lang="en-GB" altLang="en-US" sz="2400" dirty="0" smtClean="0"/>
              <a:t>Suppose that A, B, C are Boolean variables such that A=0, B=1, C=0. Evaluate the Boolean expression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2400" dirty="0" smtClean="0"/>
              <a:t>(A AND B AND C) OR (A AND NOT(B))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D503AF-E4D7-46A6-A5D1-A4A7F24C1410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600" smtClean="0"/>
              <a:t>Example: Searching an Unsorted List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71575" y="1985168"/>
            <a:ext cx="7772400" cy="4339431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p</a:t>
            </a:r>
            <a:r>
              <a:rPr lang="en-GB" altLang="en-US" sz="1800" dirty="0" smtClean="0"/>
              <a:t>arameters: </a:t>
            </a:r>
            <a:r>
              <a:rPr lang="en-GB" altLang="en-US" sz="1800" dirty="0"/>
              <a:t>list L and element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p</a:t>
            </a:r>
            <a:r>
              <a:rPr lang="en-GB" altLang="en-US" sz="1800" dirty="0" smtClean="0"/>
              <a:t>rinted output: True </a:t>
            </a:r>
            <a:r>
              <a:rPr lang="en-GB" altLang="en-US" sz="1800" dirty="0"/>
              <a:t>if a is in L otherwise </a:t>
            </a:r>
            <a:r>
              <a:rPr lang="en-GB" altLang="en-US" sz="1800" dirty="0" smtClean="0"/>
              <a:t>False</a:t>
            </a:r>
            <a:endParaRPr lang="en-GB" altLang="en-US" sz="18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 smtClean="0"/>
              <a:t>function </a:t>
            </a:r>
            <a:r>
              <a:rPr lang="en-GB" altLang="en-US" sz="1800" dirty="0"/>
              <a:t>search (L, a</a:t>
            </a:r>
            <a:r>
              <a:rPr lang="en-GB" altLang="en-US" sz="1800" dirty="0" smtClean="0"/>
              <a:t>)</a:t>
            </a:r>
            <a:endParaRPr lang="en-GB" altLang="en-US" sz="18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	if </a:t>
            </a:r>
            <a:r>
              <a:rPr lang="en-GB" altLang="en-US" sz="1800" dirty="0" smtClean="0"/>
              <a:t>(Length(L) == 0)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print(False)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else</a:t>
            </a:r>
            <a:endParaRPr lang="en-GB" altLang="en-US" sz="18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e = L[0]</a:t>
            </a:r>
            <a:endParaRPr lang="en-GB" altLang="en-US" sz="18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while ((</a:t>
            </a:r>
            <a:r>
              <a:rPr lang="en-GB" altLang="en-US" sz="1800" dirty="0"/>
              <a:t>e</a:t>
            </a:r>
            <a:r>
              <a:rPr lang="en-GB" altLang="en-US" sz="1800" dirty="0" smtClean="0"/>
              <a:t> != a) and </a:t>
            </a:r>
            <a:r>
              <a:rPr lang="en-GB" altLang="en-US" sz="1800" dirty="0"/>
              <a:t>(e </a:t>
            </a:r>
            <a:r>
              <a:rPr lang="en-GB" altLang="en-US" sz="1800" dirty="0" smtClean="0"/>
              <a:t>!= </a:t>
            </a:r>
            <a:r>
              <a:rPr lang="en-GB" altLang="en-US" sz="1800" dirty="0"/>
              <a:t>last entry of L</a:t>
            </a:r>
            <a:r>
              <a:rPr lang="en-GB" altLang="en-US" sz="1800" dirty="0" smtClean="0"/>
              <a:t>))</a:t>
            </a:r>
            <a:endParaRPr lang="en-GB" altLang="en-US" sz="18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		</a:t>
            </a:r>
            <a:r>
              <a:rPr lang="en-GB" altLang="en-US" sz="1800" dirty="0" smtClean="0"/>
              <a:t>	e = next </a:t>
            </a:r>
            <a:r>
              <a:rPr lang="en-GB" altLang="en-US" sz="1800" dirty="0"/>
              <a:t>entry of </a:t>
            </a:r>
            <a:r>
              <a:rPr lang="en-GB" altLang="en-US" sz="1800" dirty="0" smtClean="0"/>
              <a:t>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</a:t>
            </a:r>
            <a:r>
              <a:rPr lang="en-GB" altLang="en-US" sz="1800" dirty="0" err="1" smtClean="0"/>
              <a:t>endWhile</a:t>
            </a:r>
            <a:endParaRPr lang="en-GB" altLang="en-US" sz="18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	</a:t>
            </a:r>
            <a:r>
              <a:rPr lang="en-GB" altLang="en-US" sz="1800" dirty="0" smtClean="0"/>
              <a:t>	print(e == 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	 </a:t>
            </a:r>
            <a:r>
              <a:rPr lang="en-GB" altLang="en-US" sz="1800" dirty="0" err="1" smtClean="0"/>
              <a:t>endIf</a:t>
            </a:r>
            <a:endParaRPr lang="en-GB" altLang="en-US" sz="18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 err="1" smtClean="0"/>
              <a:t>endFunction</a:t>
            </a:r>
            <a:endParaRPr lang="en-GB" altLang="en-US" sz="18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	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Compare Brookshear Section 5.4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846615-D7A7-4956-81C6-76B0AF15C5D5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Section 5.3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B5AD8F-D739-4B3F-9B0C-49A2B65D57F2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Top Down Strategy</a:t>
            </a:r>
            <a:endParaRPr lang="en-US" altLang="en-US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420888"/>
            <a:ext cx="7167314" cy="3384376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Divide the problem into two or more simpler problems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Solve the simpler problems and then combine the answers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Examples: quicksort, binary search of a sorted list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Binary Search of a Sorted List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25463" y="2420888"/>
            <a:ext cx="7772400" cy="3456384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parameters: sorted list L, element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printed output: </a:t>
            </a:r>
            <a:r>
              <a:rPr lang="en-GB" altLang="en-US" sz="2000" dirty="0" smtClean="0"/>
              <a:t>True </a:t>
            </a:r>
            <a:r>
              <a:rPr lang="en-GB" altLang="en-US" sz="2000" dirty="0"/>
              <a:t>if a is in L, otherwise </a:t>
            </a:r>
            <a:r>
              <a:rPr lang="en-GB" altLang="en-US" sz="2000" dirty="0" smtClean="0"/>
              <a:t>False</a:t>
            </a:r>
            <a:endParaRPr lang="en-GB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 smtClean="0"/>
              <a:t>function </a:t>
            </a:r>
            <a:r>
              <a:rPr lang="en-GB" altLang="en-US" sz="2000" dirty="0" err="1"/>
              <a:t>searchSortedList</a:t>
            </a:r>
            <a:r>
              <a:rPr lang="en-GB" altLang="en-US" sz="2000" dirty="0"/>
              <a:t>(L, a</a:t>
            </a:r>
            <a:r>
              <a:rPr lang="en-GB" altLang="en-US" sz="2000" dirty="0" smtClean="0"/>
              <a:t>)</a:t>
            </a:r>
            <a:endParaRPr lang="en-GB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if (Length(L) == 0)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		</a:t>
            </a:r>
            <a:r>
              <a:rPr lang="en-GB" altLang="en-US" sz="2000" dirty="0" smtClean="0"/>
              <a:t>print(False)</a:t>
            </a:r>
            <a:endParaRPr lang="en-GB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else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print(</a:t>
            </a:r>
            <a:r>
              <a:rPr lang="en-GB" altLang="en-US" sz="2000" dirty="0" err="1" smtClean="0"/>
              <a:t>searchNonEmptySortedList</a:t>
            </a:r>
            <a:r>
              <a:rPr lang="en-GB" altLang="en-US" sz="2000" dirty="0" smtClean="0"/>
              <a:t>(L, a))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	</a:t>
            </a:r>
            <a:r>
              <a:rPr lang="en-GB" altLang="en-US" sz="2000" dirty="0" err="1" smtClean="0"/>
              <a:t>endIf</a:t>
            </a:r>
            <a:endParaRPr lang="en-GB" altLang="en-US" sz="20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 err="1" smtClean="0"/>
              <a:t>endFunction</a:t>
            </a:r>
            <a:endParaRPr lang="en-GB" altLang="en-US" sz="20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Compare Brookshear, Section 5.5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E81165-1943-471E-8A34-292F962F090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Search Non-empty Sorted List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123728" y="1964011"/>
            <a:ext cx="5060950" cy="43926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parameters: sorted </a:t>
            </a:r>
            <a:r>
              <a:rPr lang="en-GB" altLang="en-US" sz="1400" dirty="0" smtClean="0"/>
              <a:t>non-empty list </a:t>
            </a:r>
            <a:r>
              <a:rPr lang="en-GB" altLang="en-US" sz="1400" dirty="0"/>
              <a:t>L, element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printed output: </a:t>
            </a:r>
            <a:r>
              <a:rPr lang="en-GB" altLang="en-US" sz="1400" dirty="0" smtClean="0"/>
              <a:t>True </a:t>
            </a:r>
            <a:r>
              <a:rPr lang="en-GB" altLang="en-US" sz="1400" dirty="0"/>
              <a:t>if a is in L, otherwise </a:t>
            </a:r>
            <a:r>
              <a:rPr lang="en-GB" altLang="en-US" sz="1400" dirty="0" smtClean="0"/>
              <a:t>False</a:t>
            </a:r>
            <a:endParaRPr lang="en-GB" altLang="en-US" sz="1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 smtClean="0"/>
              <a:t>function </a:t>
            </a:r>
            <a:r>
              <a:rPr lang="en-GB" altLang="en-US" sz="1400" dirty="0" err="1" smtClean="0"/>
              <a:t>searchNonEmptySortedList</a:t>
            </a:r>
            <a:r>
              <a:rPr lang="en-GB" altLang="en-US" sz="1400" dirty="0" smtClean="0"/>
              <a:t>(L</a:t>
            </a:r>
            <a:r>
              <a:rPr lang="en-GB" altLang="en-US" sz="1400" dirty="0"/>
              <a:t>, a</a:t>
            </a:r>
            <a:r>
              <a:rPr lang="en-GB" altLang="en-US" sz="1400" dirty="0" smtClean="0"/>
              <a:t>)</a:t>
            </a:r>
            <a:endParaRPr lang="en-GB" altLang="en-US" sz="1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i1 = 0; i2 = Length(L</a:t>
            </a:r>
            <a:r>
              <a:rPr lang="en-GB" altLang="en-US" sz="1400" dirty="0"/>
              <a:t>)-</a:t>
            </a:r>
            <a:r>
              <a:rPr lang="en-GB" altLang="en-US" sz="1400" dirty="0" smtClean="0"/>
              <a:t>1</a:t>
            </a:r>
            <a:endParaRPr lang="en-GB" altLang="en-US" sz="1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while (i2 &gt; i1+1)</a:t>
            </a:r>
            <a:endParaRPr lang="en-GB" altLang="en-US" sz="1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          	j = largest </a:t>
            </a:r>
            <a:r>
              <a:rPr lang="en-GB" altLang="en-US" sz="1400" dirty="0"/>
              <a:t>integer ≤ (i1+i2)/</a:t>
            </a:r>
            <a:r>
              <a:rPr lang="en-GB" altLang="en-US" sz="1400" dirty="0" smtClean="0"/>
              <a:t>2</a:t>
            </a:r>
            <a:endParaRPr lang="en-GB" altLang="en-US" sz="1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	if </a:t>
            </a:r>
            <a:r>
              <a:rPr lang="en-GB" altLang="en-US" sz="1400" dirty="0" smtClean="0"/>
              <a:t>(L[j] == 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	          print(True); return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	</a:t>
            </a:r>
            <a:r>
              <a:rPr lang="en-GB" altLang="en-US" sz="1400" dirty="0" err="1" smtClean="0"/>
              <a:t>endIf</a:t>
            </a:r>
            <a:endParaRPr lang="en-GB" altLang="en-US" sz="1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	if </a:t>
            </a:r>
            <a:r>
              <a:rPr lang="en-GB" altLang="en-US" sz="1400" dirty="0" smtClean="0"/>
              <a:t>(a &lt; L[j])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	          i2 = j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	else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	          i1 = j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	</a:t>
            </a:r>
            <a:r>
              <a:rPr lang="en-GB" altLang="en-US" sz="1400" dirty="0" err="1" smtClean="0"/>
              <a:t>endIf</a:t>
            </a:r>
            <a:endParaRPr lang="en-GB" altLang="en-US" sz="14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err="1" smtClean="0"/>
              <a:t>endWhile</a:t>
            </a:r>
            <a:endParaRPr lang="en-GB" altLang="en-US" sz="1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/>
              <a:t>	</a:t>
            </a:r>
            <a:r>
              <a:rPr lang="en-GB" altLang="en-US" sz="1400" dirty="0" smtClean="0"/>
              <a:t>print (a == L[i1</a:t>
            </a:r>
            <a:r>
              <a:rPr lang="en-GB" altLang="en-US" sz="1400" dirty="0"/>
              <a:t>] or </a:t>
            </a:r>
            <a:r>
              <a:rPr lang="en-GB" altLang="en-US" sz="1400" dirty="0" smtClean="0"/>
              <a:t>a == L[i2])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400" dirty="0" err="1" smtClean="0"/>
              <a:t>endFunction</a:t>
            </a:r>
            <a:endParaRPr lang="en-GB" altLang="en-US" sz="14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Compare Brookshear, Section 5.5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E81165-1943-471E-8A34-292F962F090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65921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Example of Binary 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7772400" cy="3715543"/>
          </a:xfrm>
        </p:spPr>
        <p:txBody>
          <a:bodyPr/>
          <a:lstStyle/>
          <a:p>
            <a:r>
              <a:rPr lang="en-GB" sz="2400" dirty="0" smtClean="0"/>
              <a:t>L = {1, 2, 5, 7, 9, 11, 26, 31}</a:t>
            </a:r>
          </a:p>
          <a:p>
            <a:r>
              <a:rPr lang="en-GB" sz="2400" dirty="0" smtClean="0"/>
              <a:t>a = 26</a:t>
            </a:r>
          </a:p>
          <a:p>
            <a:r>
              <a:rPr lang="en-GB" sz="2400" dirty="0"/>
              <a:t>i</a:t>
            </a:r>
            <a:r>
              <a:rPr lang="en-GB" sz="2400" dirty="0" smtClean="0"/>
              <a:t>1 = 0; i2 = Length[L]-1 = 7</a:t>
            </a:r>
          </a:p>
          <a:p>
            <a:r>
              <a:rPr lang="en-GB" sz="2400" dirty="0"/>
              <a:t>i</a:t>
            </a:r>
            <a:r>
              <a:rPr lang="en-GB" sz="2400" dirty="0" smtClean="0"/>
              <a:t>2 &gt; i1+1 thus enter while loop</a:t>
            </a:r>
          </a:p>
          <a:p>
            <a:r>
              <a:rPr lang="en-GB" sz="2400" dirty="0"/>
              <a:t>j</a:t>
            </a:r>
            <a:r>
              <a:rPr lang="en-GB" sz="2400" dirty="0" smtClean="0"/>
              <a:t> = 3</a:t>
            </a:r>
          </a:p>
          <a:p>
            <a:r>
              <a:rPr lang="en-GB" sz="2400" dirty="0" smtClean="0"/>
              <a:t>L[3] != a and not a &lt; L[3], thus i1 = 3</a:t>
            </a:r>
          </a:p>
          <a:p>
            <a:r>
              <a:rPr lang="en-GB" sz="2400" dirty="0" smtClean="0"/>
              <a:t>If a is in L then it is in the segment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{7, 9, 11, 26, 31}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Birkbeck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1DF4B-398E-4DC8-BE89-930BEC33685A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43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E71B99-C0EA-4826-BF71-D79281D2362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Other Strategies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938" y="2564904"/>
            <a:ext cx="6840760" cy="309634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Find out if somebody else has solved the problem</a:t>
            </a:r>
          </a:p>
          <a:p>
            <a:pPr eaLnBrk="1" hangingPunct="1"/>
            <a:r>
              <a:rPr lang="en-GB" altLang="en-US" sz="2400" dirty="0" smtClean="0"/>
              <a:t>Solve a simpler but related problem</a:t>
            </a:r>
          </a:p>
          <a:p>
            <a:pPr eaLnBrk="1" hangingPunct="1"/>
            <a:r>
              <a:rPr lang="en-GB" altLang="en-US" sz="2400" dirty="0" smtClean="0"/>
              <a:t>Iteration: repetition of a standard calculation</a:t>
            </a:r>
          </a:p>
          <a:p>
            <a:pPr eaLnBrk="1" hangingPunct="1"/>
            <a:r>
              <a:rPr lang="en-GB" altLang="en-US" sz="2400" dirty="0" smtClean="0"/>
              <a:t>Enumeration </a:t>
            </a:r>
          </a:p>
          <a:p>
            <a:pPr eaLnBrk="1" hangingPunct="1"/>
            <a:r>
              <a:rPr lang="en-GB" altLang="en-US" sz="2400" dirty="0" smtClean="0"/>
              <a:t>Find a data structure for the problem suited to a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2595</TotalTime>
  <Words>930</Words>
  <Application>Microsoft Office PowerPoint</Application>
  <PresentationFormat>On-screen Show (4:3)</PresentationFormat>
  <Paragraphs>215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Cambria Math</vt:lpstr>
      <vt:lpstr>Tahoma</vt:lpstr>
      <vt:lpstr>Wingdings</vt:lpstr>
      <vt:lpstr>Blends</vt:lpstr>
      <vt:lpstr>Introduction to Computer Systems</vt:lpstr>
      <vt:lpstr>Bottom Up Strategy</vt:lpstr>
      <vt:lpstr>Example: Evaluation of a Boolean expression</vt:lpstr>
      <vt:lpstr>Example: Searching an Unsorted List</vt:lpstr>
      <vt:lpstr>Top Down Strategy</vt:lpstr>
      <vt:lpstr>Binary Search of a Sorted List</vt:lpstr>
      <vt:lpstr>Search Non-empty Sorted List</vt:lpstr>
      <vt:lpstr>Example of Binary Search</vt:lpstr>
      <vt:lpstr>Other Strategies</vt:lpstr>
      <vt:lpstr>Solve a Simpler but Related Problem</vt:lpstr>
      <vt:lpstr>Example of Iteration</vt:lpstr>
      <vt:lpstr>Iteration</vt:lpstr>
      <vt:lpstr>Enumeration</vt:lpstr>
      <vt:lpstr>Example 1</vt:lpstr>
      <vt:lpstr>Solution by Enumeration</vt:lpstr>
      <vt:lpstr>Ferry Problem</vt:lpstr>
      <vt:lpstr>Data Structure</vt:lpstr>
      <vt:lpstr>Solution</vt:lpstr>
      <vt:lpstr>Example 1: Tax Calculation</vt:lpstr>
      <vt:lpstr>Example 2: Arrays</vt:lpstr>
      <vt:lpstr>Example 3: Permutations</vt:lpstr>
      <vt:lpstr>Example 4: Sequence of Numbers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90</cp:revision>
  <cp:lastPrinted>2015-11-13T13:50:06Z</cp:lastPrinted>
  <dcterms:created xsi:type="dcterms:W3CDTF">2004-01-12T10:17:52Z</dcterms:created>
  <dcterms:modified xsi:type="dcterms:W3CDTF">2020-02-28T11:24:04Z</dcterms:modified>
</cp:coreProperties>
</file>