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99" r:id="rId2"/>
    <p:sldId id="318" r:id="rId3"/>
    <p:sldId id="301" r:id="rId4"/>
    <p:sldId id="331" r:id="rId5"/>
    <p:sldId id="302" r:id="rId6"/>
    <p:sldId id="303" r:id="rId7"/>
    <p:sldId id="304" r:id="rId8"/>
    <p:sldId id="317" r:id="rId9"/>
    <p:sldId id="338" r:id="rId10"/>
    <p:sldId id="333" r:id="rId11"/>
    <p:sldId id="334" r:id="rId12"/>
    <p:sldId id="335" r:id="rId13"/>
    <p:sldId id="332" r:id="rId14"/>
    <p:sldId id="339" r:id="rId15"/>
    <p:sldId id="340" r:id="rId16"/>
    <p:sldId id="337" r:id="rId17"/>
    <p:sldId id="305" r:id="rId18"/>
    <p:sldId id="308" r:id="rId19"/>
    <p:sldId id="309" r:id="rId20"/>
    <p:sldId id="310" r:id="rId21"/>
    <p:sldId id="312" r:id="rId22"/>
    <p:sldId id="327" r:id="rId23"/>
    <p:sldId id="320" r:id="rId24"/>
    <p:sldId id="321" r:id="rId25"/>
    <p:sldId id="322" r:id="rId26"/>
    <p:sldId id="323" r:id="rId27"/>
    <p:sldId id="324" r:id="rId28"/>
    <p:sldId id="326" r:id="rId29"/>
    <p:sldId id="328" r:id="rId30"/>
    <p:sldId id="329" r:id="rId31"/>
  </p:sldIdLst>
  <p:sldSz cx="9144000" cy="6858000" type="screen4x3"/>
  <p:notesSz cx="6934200" cy="9220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1621" autoAdjust="0"/>
  </p:normalViewPr>
  <p:slideViewPr>
    <p:cSldViewPr>
      <p:cViewPr varScale="1">
        <p:scale>
          <a:sx n="104" d="100"/>
          <a:sy n="104" d="100"/>
        </p:scale>
        <p:origin x="6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EBD2BC1-0DE1-4296-A558-1DA7158584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517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3BCAAE6-FC5E-4D59-9FDC-0E8233704B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010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008DC-79A8-4518-9AA5-926A2820CE90}" type="slidenum">
              <a:rPr kumimoji="0" lang="en-GB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18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kumimoji="1" lang="en-GB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Scientific notation</a:t>
            </a:r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is the way that scientists easily handle very large numbers or very small numbers. For example, instead of writing 0.0000000056, we write 5.6 x 10</a:t>
            </a:r>
            <a:r>
              <a:rPr kumimoji="1" lang="en-GB" sz="1200" b="0" i="0" kern="1200" baseline="300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-9</a:t>
            </a:r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2752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991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Error:</a:t>
            </a:r>
            <a:r>
              <a:rPr kumimoji="1" lang="en-GB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names of variables cannot contain spaces</a:t>
            </a:r>
          </a:p>
          <a:p>
            <a:r>
              <a:rPr kumimoji="1" lang="en-GB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Error:</a:t>
            </a:r>
            <a:r>
              <a:rPr kumimoji="1" lang="en-GB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names</a:t>
            </a:r>
            <a:r>
              <a:rPr kumimoji="1" lang="en-GB" sz="1200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variables cannot be reserved words</a:t>
            </a:r>
          </a:p>
          <a:p>
            <a:r>
              <a:rPr kumimoji="1" lang="en-GB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Error:</a:t>
            </a:r>
            <a:r>
              <a:rPr kumimoji="1" lang="en-GB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symbols such as / or . cannot be used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6165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one's own program and let </a:t>
            </a:r>
            <a:r>
              <a:rPr lang="en-US" dirty="0" err="1"/>
              <a:t>neighbours</a:t>
            </a:r>
            <a:r>
              <a:rPr lang="en-US" dirty="0"/>
              <a:t> work out the results.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6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print("He said \"I can fly\".")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50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484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Iggy Pop, the Stooges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0008" indent="-28846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3859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5402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76945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38489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00032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61576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23119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7B699F-DB9D-624A-9C4A-2A2CC594A28C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52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Iggy Pop, the Stooges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0008" indent="-28846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3859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5402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76945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38489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00032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61576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23119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7007F-5698-6A46-A210-F2B1C31320FF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012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Iggy Pop, the Stooges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0008" indent="-28846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3859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5402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76945" indent="-230772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38489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00032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61576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23119" indent="-2307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D59F56-498E-7245-B622-FBF00CF2DE5A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88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tracker interest rate</a:t>
            </a:r>
          </a:p>
          <a:p>
            <a:endParaRPr lang="en-US" dirty="0"/>
          </a:p>
          <a:p>
            <a:r>
              <a:rPr lang="en-US" dirty="0"/>
              <a:t>fixed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519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purpose of an algorithm is to deliver an answer to a problem. If you have to wait infinitely long to get the answer, it is less attractive. Useful algorithms must enjoy two fundamental properties: correctness and termination. In the context of the Theory of Computability, the answer is not the main focus, though.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5160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the current value of the variable? What is the value of the variable after the assignment?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AAE6-FC5E-4D59-9FDC-0E8233704B60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729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34802CE-BC1A-42A9-B906-3828EA6683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851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8525E-B1DA-44D9-B8B3-A824B5606F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079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CDE5-2F4A-4BF1-B8A0-1DCDBE0A4F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775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FA743-A3CE-44DC-8B48-1816CCC33C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947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B028B-A3A3-4517-8A5C-BFE0CD6CC8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05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324A0-5850-4986-A64C-1745B26D9C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48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6B72A-680E-4B48-B1FD-8CC75D3C45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107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D14D7-4DA4-4F1C-B799-3ED85525D0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575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FEFAF-D688-4E68-9BCE-6929272282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3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57846-AEC8-446E-8716-1313BBD522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65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2B964-7007-44EB-8375-9A6C1A3C06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791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11 October 2016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8402A19-C6C2-4406-913D-B12F769830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2DF154-8B80-46FF-9D54-F5621E260612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/>
              <a:t>Introduction to Programming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48880"/>
            <a:ext cx="7772400" cy="3618706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Department of Computer Science and Information </a:t>
            </a:r>
            <a:r>
              <a:rPr lang="en-GB" altLang="en-US" sz="2400" dirty="0" smtClean="0"/>
              <a:t>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Lecturer: </a:t>
            </a:r>
            <a:r>
              <a:rPr lang="en-GB" altLang="en-US" sz="2400" dirty="0"/>
              <a:t>Steve </a:t>
            </a:r>
            <a:r>
              <a:rPr lang="en-GB" altLang="en-US" sz="2400" dirty="0" smtClean="0"/>
              <a:t>Maybank</a:t>
            </a:r>
            <a:endParaRPr lang="en-GB" altLang="en-US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>
                <a:hlinkClick r:id="rId3"/>
              </a:rPr>
              <a:t>sjmaybank@dcs.bbk.ac.uk</a:t>
            </a:r>
            <a:endParaRPr lang="en-GB" altLang="en-US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Autumn</a:t>
            </a:r>
            <a:r>
              <a:rPr lang="en-GB" altLang="en-US" sz="2400" dirty="0" smtClean="0"/>
              <a:t> 2019 and Spring 2020</a:t>
            </a:r>
            <a:endParaRPr lang="en-GB" altLang="en-US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8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Week 2b: Review of Week 1, Variables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133600"/>
            <a:ext cx="8856663" cy="2819400"/>
          </a:xfrm>
        </p:spPr>
      </p:pic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3810000" y="1844824"/>
            <a:ext cx="5334000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0938" y="548680"/>
            <a:ext cx="7858125" cy="1143000"/>
          </a:xfrm>
        </p:spPr>
        <p:txBody>
          <a:bodyPr/>
          <a:lstStyle/>
          <a:p>
            <a:r>
              <a:rPr lang="en-GB" sz="3800" dirty="0">
                <a:latin typeface="Verdana" charset="0"/>
              </a:rPr>
              <a:t>Ambiguity</a:t>
            </a:r>
          </a:p>
        </p:txBody>
      </p:sp>
    </p:spTree>
    <p:extLst>
      <p:ext uri="{BB962C8B-B14F-4D97-AF65-F5344CB8AC3E}">
        <p14:creationId xmlns:p14="http://schemas.microsoft.com/office/powerpoint/2010/main" val="37267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133600"/>
            <a:ext cx="8856663" cy="2819400"/>
          </a:xfrm>
        </p:spPr>
      </p:pic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6400800" y="1981200"/>
            <a:ext cx="2667000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50938" y="548680"/>
            <a:ext cx="7858125" cy="1143000"/>
          </a:xfrm>
        </p:spPr>
        <p:txBody>
          <a:bodyPr/>
          <a:lstStyle/>
          <a:p>
            <a:r>
              <a:rPr lang="en-GB" sz="3800" dirty="0">
                <a:latin typeface="Verdana" charset="0"/>
              </a:rPr>
              <a:t>Ambiguity</a:t>
            </a:r>
          </a:p>
        </p:txBody>
      </p:sp>
    </p:spTree>
    <p:extLst>
      <p:ext uri="{BB962C8B-B14F-4D97-AF65-F5344CB8AC3E}">
        <p14:creationId xmlns:p14="http://schemas.microsoft.com/office/powerpoint/2010/main" val="251858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133600"/>
            <a:ext cx="8856663" cy="2819400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50938" y="548680"/>
            <a:ext cx="7858125" cy="1143000"/>
          </a:xfrm>
        </p:spPr>
        <p:txBody>
          <a:bodyPr/>
          <a:lstStyle/>
          <a:p>
            <a:r>
              <a:rPr lang="en-GB" sz="3800" dirty="0">
                <a:latin typeface="Verdana" charset="0"/>
              </a:rPr>
              <a:t>Ambiguity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4913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76657"/>
            <a:ext cx="8496944" cy="4114800"/>
          </a:xfrm>
        </p:spPr>
        <p:txBody>
          <a:bodyPr/>
          <a:lstStyle/>
          <a:p>
            <a:r>
              <a:rPr lang="en-US" dirty="0"/>
              <a:t>Natural languages are not accurate</a:t>
            </a:r>
          </a:p>
          <a:p>
            <a:pPr lvl="1"/>
            <a:r>
              <a:rPr lang="en-US" dirty="0"/>
              <a:t>If it is cold, put on coat.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Algorithms</a:t>
            </a:r>
            <a:r>
              <a:rPr lang="en-US" dirty="0"/>
              <a:t> should be </a:t>
            </a:r>
            <a:r>
              <a:rPr lang="en-US" dirty="0">
                <a:solidFill>
                  <a:srgbClr val="FF0000"/>
                </a:solidFill>
              </a:rPr>
              <a:t>unambiguous</a:t>
            </a:r>
          </a:p>
          <a:p>
            <a:pPr lvl="1"/>
            <a:r>
              <a:rPr lang="en-US" dirty="0"/>
              <a:t>If it is less than 10 degrees, put on coat.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31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36" y="2000243"/>
            <a:ext cx="8532440" cy="4114800"/>
          </a:xfrm>
        </p:spPr>
        <p:txBody>
          <a:bodyPr/>
          <a:lstStyle/>
          <a:p>
            <a:r>
              <a:rPr lang="en-US" sz="2400" dirty="0"/>
              <a:t>A white flower</a:t>
            </a:r>
          </a:p>
          <a:p>
            <a:pPr lvl="1"/>
            <a:r>
              <a:rPr lang="en-US" sz="2400" dirty="0"/>
              <a:t>Nonexecutable!</a:t>
            </a:r>
          </a:p>
          <a:p>
            <a:r>
              <a:rPr lang="en-US" sz="2400" dirty="0"/>
              <a:t>A statement has to do something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Pick</a:t>
            </a:r>
            <a:r>
              <a:rPr lang="en-US" sz="2400" dirty="0"/>
              <a:t> a white flower</a:t>
            </a:r>
          </a:p>
          <a:p>
            <a:endParaRPr lang="en-US" sz="2400" dirty="0"/>
          </a:p>
          <a:p>
            <a:r>
              <a:rPr lang="en-US" sz="2400" dirty="0"/>
              <a:t>Do the action for -2 times</a:t>
            </a:r>
          </a:p>
          <a:p>
            <a:pPr lvl="1"/>
            <a:r>
              <a:rPr lang="en-US" sz="2400" dirty="0"/>
              <a:t>Nonexecutable!</a:t>
            </a:r>
          </a:p>
          <a:p>
            <a:r>
              <a:rPr lang="en-US" sz="2400" dirty="0"/>
              <a:t>Something that can be done by the program</a:t>
            </a:r>
          </a:p>
          <a:p>
            <a:pPr lvl="1"/>
            <a:r>
              <a:rPr lang="en-US" sz="2400" dirty="0"/>
              <a:t>Do the action for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times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409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51503"/>
            <a:ext cx="3881926" cy="4114800"/>
          </a:xfrm>
        </p:spPr>
        <p:txBody>
          <a:bodyPr/>
          <a:lstStyle/>
          <a:p>
            <a:r>
              <a:rPr lang="en-US" sz="2800" dirty="0"/>
              <a:t>The purpose of an algorithm is to </a:t>
            </a:r>
            <a:r>
              <a:rPr lang="en-US" sz="2800" dirty="0">
                <a:solidFill>
                  <a:srgbClr val="FF0000"/>
                </a:solidFill>
              </a:rPr>
              <a:t>deliver an answer </a:t>
            </a:r>
            <a:r>
              <a:rPr lang="en-US" sz="2800" dirty="0"/>
              <a:t>to a problem. </a:t>
            </a:r>
          </a:p>
          <a:p>
            <a:endParaRPr lang="en-US" sz="2800" dirty="0"/>
          </a:p>
          <a:p>
            <a:r>
              <a:rPr lang="en-US" sz="2800" dirty="0"/>
              <a:t>If you have to </a:t>
            </a:r>
            <a:r>
              <a:rPr lang="en-US" sz="2800" dirty="0">
                <a:solidFill>
                  <a:srgbClr val="FF0000"/>
                </a:solidFill>
              </a:rPr>
              <a:t>wait infinitely long</a:t>
            </a:r>
            <a:r>
              <a:rPr lang="en-US" sz="2800" dirty="0"/>
              <a:t> to get the answer, it is less attractive.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1166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8D1A5F-F854-CD40-8666-994BED78C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434" y="2309843"/>
            <a:ext cx="4628400" cy="37027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794BE5-8110-0240-9537-61172235F7ED}"/>
              </a:ext>
            </a:extLst>
          </p:cNvPr>
          <p:cNvSpPr txBox="1"/>
          <p:nvPr/>
        </p:nvSpPr>
        <p:spPr>
          <a:xfrm rot="583851">
            <a:off x="6337204" y="2877118"/>
            <a:ext cx="119314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wait while your program runs…</a:t>
            </a:r>
          </a:p>
        </p:txBody>
      </p:sp>
    </p:spTree>
    <p:extLst>
      <p:ext uri="{BB962C8B-B14F-4D97-AF65-F5344CB8AC3E}">
        <p14:creationId xmlns:p14="http://schemas.microsoft.com/office/powerpoint/2010/main" val="273522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5169"/>
            <a:ext cx="7772400" cy="411480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An algorithm is a sequence of steps that is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sz="2400" dirty="0"/>
              <a:t>	unambiguous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sz="2400" dirty="0"/>
              <a:t>	executable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sz="2400" dirty="0"/>
              <a:t>	terminating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The above pseudocode solution to the investment problem is an algorithm.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It terminates because the balance increases by at least £500 each year. Thus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sz="2400" dirty="0"/>
              <a:t>	number of years &lt;=(20000-10000)/500 = 20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1400"/>
              <a:t>Birkbeck College, U. London</a:t>
            </a:r>
            <a:endParaRPr lang="en-GB" altLang="en-US" sz="1400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F318D75-1DB5-42C6-89D2-056BED01054B}" type="slidenum">
              <a:rPr lang="en-GB" altLang="en-US" sz="1400"/>
              <a:pPr/>
              <a:t>16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01850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Program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27584" y="2348880"/>
            <a:ext cx="7772400" cy="2590800"/>
          </a:xfrm>
        </p:spPr>
        <p:txBody>
          <a:bodyPr/>
          <a:lstStyle/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solidFill>
                  <a:srgbClr val="7030A0"/>
                </a:solidFill>
              </a:rPr>
              <a:t>print</a:t>
            </a:r>
            <a:r>
              <a:rPr lang="en-GB" altLang="en-US" sz="2400" dirty="0"/>
              <a:t>(10000*1.05*1.05*1.05)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2400" dirty="0"/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What does this line compute?</a:t>
            </a:r>
            <a:endParaRPr lang="en-US" altLang="en-US" sz="2400" dirty="0"/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endParaRPr lang="en-GB" altLang="en-US" sz="2400" dirty="0"/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Include additional factors 1.05 until a number greater # than or equal to 20000 is printed. 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endParaRPr lang="en-GB" altLang="en-US" sz="2400" dirty="0"/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The strategy is crude but it works.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  <a:endParaRPr lang="en-GB" altLang="en-US" sz="1400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56AD83-4DB8-441E-8230-C599A6FC54C5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Variables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49896" y="2060848"/>
            <a:ext cx="8136904" cy="419100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/>
              <a:t>A variable is a </a:t>
            </a:r>
            <a:r>
              <a:rPr lang="en-GB" altLang="en-US" sz="2400" dirty="0">
                <a:solidFill>
                  <a:srgbClr val="7030A0"/>
                </a:solidFill>
              </a:rPr>
              <a:t>storage location</a:t>
            </a:r>
            <a:r>
              <a:rPr lang="en-GB" altLang="en-US" sz="2400" dirty="0"/>
              <a:t> in a computer program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/>
              <a:t>Each variable has a </a:t>
            </a:r>
            <a:r>
              <a:rPr lang="en-GB" altLang="en-US" sz="2400" dirty="0">
                <a:solidFill>
                  <a:srgbClr val="FFC000"/>
                </a:solidFill>
              </a:rPr>
              <a:t>name</a:t>
            </a:r>
            <a:r>
              <a:rPr lang="en-GB" altLang="en-US" sz="2400" dirty="0"/>
              <a:t> and it holds a </a:t>
            </a:r>
            <a:r>
              <a:rPr lang="en-GB" altLang="en-US" sz="2400" dirty="0">
                <a:solidFill>
                  <a:srgbClr val="FFC000"/>
                </a:solidFill>
              </a:rPr>
              <a:t>value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/>
              <a:t>Problem: does a </a:t>
            </a:r>
            <a:r>
              <a:rPr lang="en-GB" altLang="en-US" sz="2400" dirty="0">
                <a:solidFill>
                  <a:srgbClr val="FF0000"/>
                </a:solidFill>
              </a:rPr>
              <a:t>six pack </a:t>
            </a:r>
            <a:r>
              <a:rPr lang="en-GB" altLang="en-US" sz="2400" dirty="0"/>
              <a:t>of </a:t>
            </a:r>
            <a:r>
              <a:rPr lang="en-GB" altLang="en-US" sz="2400" dirty="0">
                <a:solidFill>
                  <a:srgbClr val="0070C0"/>
                </a:solidFill>
              </a:rPr>
              <a:t>12 ounce drink cans </a:t>
            </a:r>
            <a:r>
              <a:rPr lang="en-GB" altLang="en-US" sz="2400" dirty="0"/>
              <a:t>contain more liquid than a </a:t>
            </a:r>
            <a:r>
              <a:rPr lang="en-GB" altLang="en-US" sz="2400" dirty="0">
                <a:solidFill>
                  <a:srgbClr val="00B050"/>
                </a:solidFill>
              </a:rPr>
              <a:t>two litre bottle</a:t>
            </a:r>
            <a:r>
              <a:rPr lang="en-GB" altLang="en-US" sz="2400" dirty="0"/>
              <a:t>?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/>
              <a:t>Appropriate names of variables: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000" dirty="0" err="1">
                <a:solidFill>
                  <a:srgbClr val="FF0000"/>
                </a:solidFill>
              </a:rPr>
              <a:t>cansPerPack</a:t>
            </a:r>
            <a:endParaRPr lang="en-GB" altLang="en-US" sz="2000" dirty="0">
              <a:solidFill>
                <a:srgbClr val="FF0000"/>
              </a:solidFill>
            </a:endParaRP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70C0"/>
                </a:solidFill>
              </a:rPr>
              <a:t>CAN_VOLUME</a:t>
            </a:r>
            <a:r>
              <a:rPr lang="en-GB" altLang="en-US" sz="2000" dirty="0"/>
              <a:t>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B050"/>
                </a:solidFill>
              </a:rPr>
              <a:t>BOTTLE_VOLUME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2800" dirty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23BD93-2174-4561-8AC1-21B2E4D0DCB8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600"/>
              <a:t>Assignment of a Value to a Variable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42988" y="1844824"/>
            <a:ext cx="7772400" cy="403225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 err="1">
                <a:solidFill>
                  <a:srgbClr val="FFC000"/>
                </a:solidFill>
              </a:rPr>
              <a:t>cansPerPack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/>
              <a:t>=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>
                <a:solidFill>
                  <a:srgbClr val="00B050"/>
                </a:solidFill>
              </a:rPr>
              <a:t>6</a:t>
            </a:r>
            <a:r>
              <a:rPr lang="en-GB" altLang="en-US" sz="2400" dirty="0"/>
              <a:t>  # assignment statement</a:t>
            </a:r>
          </a:p>
          <a:p>
            <a:pPr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# Left hand side: the </a:t>
            </a:r>
            <a:r>
              <a:rPr lang="en-GB" altLang="en-US" sz="2400" dirty="0">
                <a:solidFill>
                  <a:srgbClr val="FFC000"/>
                </a:solidFill>
              </a:rPr>
              <a:t>name</a:t>
            </a:r>
            <a:r>
              <a:rPr lang="en-GB" altLang="en-US" sz="2400" dirty="0"/>
              <a:t> of a variable</a:t>
            </a:r>
          </a:p>
          <a:p>
            <a:pPr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# Right hand side: a </a:t>
            </a:r>
            <a:r>
              <a:rPr lang="en-GB" altLang="en-US" sz="2400" dirty="0">
                <a:solidFill>
                  <a:srgbClr val="00B050"/>
                </a:solidFill>
              </a:rPr>
              <a:t>value</a:t>
            </a:r>
            <a:r>
              <a:rPr lang="en-GB" altLang="en-US" sz="2400" dirty="0"/>
              <a:t> for the variable</a:t>
            </a:r>
          </a:p>
          <a:p>
            <a:pPr>
              <a:buSzPct val="120000"/>
              <a:buFont typeface="Wingdings" panose="05000000000000000000" pitchFamily="2" charset="2"/>
              <a:buNone/>
            </a:pPr>
            <a:endParaRPr lang="en-GB" altLang="en-US" sz="2000" dirty="0"/>
          </a:p>
          <a:p>
            <a:pPr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7030A0"/>
                </a:solidFill>
              </a:rPr>
              <a:t>print</a:t>
            </a:r>
            <a:r>
              <a:rPr lang="en-GB" altLang="en-US" sz="2400" dirty="0">
                <a:solidFill>
                  <a:srgbClr val="002060"/>
                </a:solidFill>
              </a:rPr>
              <a:t>(</a:t>
            </a:r>
            <a:r>
              <a:rPr lang="en-GB" altLang="en-US" sz="2400" dirty="0" err="1">
                <a:solidFill>
                  <a:srgbClr val="FFC000"/>
                </a:solidFill>
              </a:rPr>
              <a:t>cansPerPack</a:t>
            </a:r>
            <a:r>
              <a:rPr lang="en-GB" altLang="en-US" sz="2400" dirty="0">
                <a:solidFill>
                  <a:srgbClr val="002060"/>
                </a:solidFill>
              </a:rPr>
              <a:t>)</a:t>
            </a:r>
          </a:p>
          <a:p>
            <a:pPr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# the value 6 of the variable </a:t>
            </a:r>
            <a:r>
              <a:rPr lang="en-GB" altLang="en-US" sz="2400" dirty="0" err="1">
                <a:solidFill>
                  <a:srgbClr val="FFC000"/>
                </a:solidFill>
              </a:rPr>
              <a:t>cansPerPack</a:t>
            </a:r>
            <a:r>
              <a:rPr lang="en-GB" altLang="en-US" sz="2400" dirty="0"/>
              <a:t> will</a:t>
            </a:r>
          </a:p>
          <a:p>
            <a:pPr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# appear in the shell</a:t>
            </a:r>
          </a:p>
          <a:p>
            <a:pPr>
              <a:buSzPct val="120000"/>
              <a:buFont typeface="Wingdings" panose="05000000000000000000" pitchFamily="2" charset="2"/>
              <a:buNone/>
            </a:pPr>
            <a:endParaRPr lang="en-GB" altLang="en-US" sz="2000" dirty="0"/>
          </a:p>
          <a:p>
            <a:pPr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 err="1">
                <a:solidFill>
                  <a:srgbClr val="FFC000"/>
                </a:solidFill>
              </a:rPr>
              <a:t>cansPerPack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>
                <a:solidFill>
                  <a:srgbClr val="002060"/>
                </a:solidFill>
              </a:rPr>
              <a:t>=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>
                <a:solidFill>
                  <a:srgbClr val="00B050"/>
                </a:solidFill>
              </a:rPr>
              <a:t>8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</a:p>
          <a:p>
            <a:pPr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# the previous value 6 is overwritten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50D9DD-440B-46F6-97DB-70952AB73AD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My First Program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339975" y="2349500"/>
            <a:ext cx="4633913" cy="14112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# My first program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7030A0"/>
                </a:solidFill>
              </a:rPr>
              <a:t>print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00B050"/>
                </a:solidFill>
              </a:rPr>
              <a:t>"Hello World!"</a:t>
            </a:r>
            <a:r>
              <a:rPr lang="en-US" altLang="en-US" dirty="0"/>
              <a:t>)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  <a:endParaRPr lang="en-GB" altLang="en-US" sz="1400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65D23D-60A2-40A6-8617-F3BBCB5F987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7175" name="TextBox 1"/>
          <p:cNvSpPr txBox="1">
            <a:spLocks noChangeArrowheads="1"/>
          </p:cNvSpPr>
          <p:nvPr/>
        </p:nvSpPr>
        <p:spPr bwMode="auto">
          <a:xfrm>
            <a:off x="971600" y="4509120"/>
            <a:ext cx="6973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When the above program is run in IDLE the string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1528FB"/>
                </a:solidFill>
                <a:ea typeface="ＭＳ Ｐゴシック" panose="020B0600070205080204" pitchFamily="34" charset="-128"/>
              </a:rPr>
              <a:t>"Hello World!" </a:t>
            </a:r>
            <a:r>
              <a:rPr lang="en-GB" altLang="en-US" sz="2400" dirty="0"/>
              <a:t>appears in the shell screen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/>
              <a:t>Alternative Assignment Statement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8243887" cy="2978150"/>
          </a:xfrm>
        </p:spPr>
        <p:txBody>
          <a:bodyPr/>
          <a:lstStyle/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solidFill>
                  <a:srgbClr val="FFC000"/>
                </a:solidFill>
              </a:rPr>
              <a:t>cansPerPack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>
                <a:solidFill>
                  <a:srgbClr val="002060"/>
                </a:solidFill>
              </a:rPr>
              <a:t>=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>
                <a:solidFill>
                  <a:srgbClr val="00B050"/>
                </a:solidFill>
              </a:rPr>
              <a:t>cansPerPack+2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endParaRPr lang="en-GB" altLang="en-US" sz="2400" dirty="0"/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1) Take the current value 8 of the variable </a:t>
            </a:r>
            <a:r>
              <a:rPr lang="en-GB" altLang="en-US" sz="2400" dirty="0">
                <a:solidFill>
                  <a:srgbClr val="FFC000"/>
                </a:solidFill>
              </a:rPr>
              <a:t>cansPerPack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2) Evaluate the right hand side of the above statement: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		8+2 = 10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3) Assign the value 10 to the variable </a:t>
            </a:r>
            <a:r>
              <a:rPr lang="en-GB" altLang="en-US" sz="2400" dirty="0">
                <a:solidFill>
                  <a:srgbClr val="FFC000"/>
                </a:solidFill>
              </a:rPr>
              <a:t>cansPerPack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2000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96597B-9119-446A-B92C-59214426A6C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Creation of a Variable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331640" y="2060848"/>
            <a:ext cx="6120680" cy="2808288"/>
          </a:xfrm>
        </p:spPr>
        <p:txBody>
          <a:bodyPr/>
          <a:lstStyle/>
          <a:p>
            <a:pPr marL="0" indent="0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If </a:t>
            </a:r>
            <a:r>
              <a:rPr lang="en-GB" altLang="en-US" sz="2400" dirty="0" err="1">
                <a:solidFill>
                  <a:srgbClr val="FFC000"/>
                </a:solidFill>
              </a:rPr>
              <a:t>cansPerPack</a:t>
            </a:r>
            <a:r>
              <a:rPr lang="en-GB" altLang="en-US" sz="2400" dirty="0"/>
              <a:t> is used for the first time in a statement such as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 err="1">
                <a:solidFill>
                  <a:srgbClr val="FFC000"/>
                </a:solidFill>
              </a:rPr>
              <a:t>cansPerPack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/>
              <a:t>=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>
                <a:solidFill>
                  <a:srgbClr val="00B050"/>
                </a:solidFill>
              </a:rPr>
              <a:t>6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marL="0" indent="0">
              <a:buSzPct val="120000"/>
              <a:buFont typeface="Wingdings" panose="05000000000000000000" pitchFamily="2" charset="2"/>
              <a:buNone/>
            </a:pPr>
            <a:r>
              <a:rPr lang="en-GB" altLang="en-US" sz="2400" dirty="0"/>
              <a:t>then the variable </a:t>
            </a:r>
            <a:r>
              <a:rPr lang="en-GB" altLang="en-US" sz="2400" dirty="0" err="1">
                <a:solidFill>
                  <a:srgbClr val="FFC000"/>
                </a:solidFill>
              </a:rPr>
              <a:t>cansPerPack</a:t>
            </a:r>
            <a:r>
              <a:rPr lang="en-GB" altLang="en-US" sz="2400" dirty="0"/>
              <a:t> is created and initialised with the integer value 6.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BF7F2E-DBB3-4CB7-A7C6-8C001317E1A2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Undefined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5169"/>
            <a:ext cx="7772400" cy="4114800"/>
          </a:xfrm>
        </p:spPr>
        <p:txBody>
          <a:bodyPr/>
          <a:lstStyle/>
          <a:p>
            <a:r>
              <a:rPr lang="en-GB" sz="2400" dirty="0">
                <a:solidFill>
                  <a:srgbClr val="0070C0"/>
                </a:solidFill>
              </a:rPr>
              <a:t>A variable must be created and initialised before use.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print(</a:t>
            </a:r>
            <a:r>
              <a:rPr lang="en-GB" sz="2400" dirty="0" err="1">
                <a:solidFill>
                  <a:srgbClr val="FF0000"/>
                </a:solidFill>
              </a:rPr>
              <a:t>cansPerPack</a:t>
            </a:r>
            <a:r>
              <a:rPr lang="en-GB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400" dirty="0"/>
              <a:t># error if a value has not been assigned to </a:t>
            </a:r>
            <a:r>
              <a:rPr lang="en-GB" sz="2400" dirty="0" err="1"/>
              <a:t>cansPerPack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>
                <a:solidFill>
                  <a:srgbClr val="FF0000"/>
                </a:solidFill>
              </a:rPr>
              <a:t>cansPerPack</a:t>
            </a:r>
            <a:r>
              <a:rPr lang="en-GB" sz="2400" dirty="0">
                <a:solidFill>
                  <a:srgbClr val="FF0000"/>
                </a:solidFill>
              </a:rPr>
              <a:t> = 6</a:t>
            </a:r>
          </a:p>
          <a:p>
            <a:pPr marL="0" indent="0">
              <a:buNone/>
            </a:pPr>
            <a:r>
              <a:rPr lang="en-GB" sz="2400" dirty="0"/>
              <a:t># </a:t>
            </a:r>
            <a:r>
              <a:rPr lang="en-GB" sz="2400" dirty="0" err="1"/>
              <a:t>cansPerPack</a:t>
            </a:r>
            <a:r>
              <a:rPr lang="en-GB" sz="2400" dirty="0"/>
              <a:t> is assigned a value but it is too late. </a:t>
            </a:r>
          </a:p>
          <a:p>
            <a:pPr marL="0" indent="0">
              <a:buNone/>
            </a:pPr>
            <a:r>
              <a:rPr lang="en-GB" sz="2400" dirty="0"/>
              <a:t># The compiler does not look ahead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42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Number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9073008" cy="3427511"/>
          </a:xfrm>
        </p:spPr>
        <p:txBody>
          <a:bodyPr/>
          <a:lstStyle/>
          <a:p>
            <a:r>
              <a:rPr lang="en-GB" sz="2400" dirty="0">
                <a:solidFill>
                  <a:srgbClr val="00B050"/>
                </a:solidFill>
              </a:rPr>
              <a:t>Number type: </a:t>
            </a:r>
            <a:r>
              <a:rPr lang="en-GB" sz="2400" dirty="0"/>
              <a:t>determines how a number is represented and the operations that can be carried out with that number.</a:t>
            </a:r>
          </a:p>
          <a:p>
            <a:endParaRPr lang="en-GB" sz="1200" dirty="0"/>
          </a:p>
          <a:p>
            <a:r>
              <a:rPr lang="en-GB" sz="2400" dirty="0"/>
              <a:t>E.g. the </a:t>
            </a:r>
            <a:r>
              <a:rPr lang="en-GB" sz="2400" dirty="0" err="1">
                <a:solidFill>
                  <a:srgbClr val="FF0000"/>
                </a:solidFill>
              </a:rPr>
              <a:t>int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number type and the </a:t>
            </a:r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/>
              <a:t> number type.</a:t>
            </a:r>
          </a:p>
          <a:p>
            <a:r>
              <a:rPr lang="en-GB" sz="2400" dirty="0" err="1">
                <a:solidFill>
                  <a:srgbClr val="FF0000"/>
                </a:solidFill>
              </a:rPr>
              <a:t>int</a:t>
            </a:r>
            <a:r>
              <a:rPr lang="en-GB" sz="2400" dirty="0"/>
              <a:t>: any whole number with no fractional part </a:t>
            </a:r>
          </a:p>
          <a:p>
            <a:pPr lvl="1"/>
            <a:r>
              <a:rPr lang="en-GB" sz="2000" dirty="0"/>
              <a:t>e.g. -1, 0, 1</a:t>
            </a:r>
          </a:p>
          <a:p>
            <a:r>
              <a:rPr lang="en-GB" sz="2400" dirty="0">
                <a:solidFill>
                  <a:srgbClr val="0000FF"/>
                </a:solidFill>
              </a:rPr>
              <a:t>float</a:t>
            </a:r>
            <a:r>
              <a:rPr lang="en-GB" sz="2400" dirty="0"/>
              <a:t>: any decimal fraction</a:t>
            </a:r>
          </a:p>
          <a:p>
            <a:pPr lvl="1"/>
            <a:r>
              <a:rPr lang="en-GB" sz="2000" dirty="0"/>
              <a:t>e.g. -1.52, 3.4, - 9.400</a:t>
            </a:r>
          </a:p>
          <a:p>
            <a:pPr lvl="1"/>
            <a:r>
              <a:rPr lang="en-GB" sz="2000" dirty="0"/>
              <a:t>e.g. 0.0, 2.0, -3.0</a:t>
            </a:r>
          </a:p>
          <a:p>
            <a:endParaRPr lang="en-GB" sz="1200" dirty="0"/>
          </a:p>
          <a:p>
            <a:r>
              <a:rPr lang="en-GB" sz="2400" dirty="0"/>
              <a:t>Operations: addition, multiplication, division,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763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Number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114800"/>
          </a:xfrm>
        </p:spPr>
        <p:txBody>
          <a:bodyPr/>
          <a:lstStyle/>
          <a:p>
            <a:r>
              <a:rPr lang="en-GB" sz="2400" dirty="0"/>
              <a:t>A number literal is a number that appears explicitly in a program, e.g.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FF0000"/>
                </a:solidFill>
              </a:rPr>
              <a:t>q = 5   </a:t>
            </a:r>
            <a:r>
              <a:rPr lang="en-GB" sz="2400" dirty="0"/>
              <a:t># What type is </a:t>
            </a:r>
            <a:r>
              <a:rPr lang="en-GB" sz="2400" dirty="0" smtClean="0"/>
              <a:t>the value of q</a:t>
            </a:r>
            <a:r>
              <a:rPr lang="en-GB" sz="2400" dirty="0"/>
              <a:t>?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altLang="zh-CN" sz="2400" dirty="0"/>
              <a:t># </a:t>
            </a:r>
            <a:r>
              <a:rPr lang="en-GB" sz="2400" dirty="0"/>
              <a:t>5 is a number literal of type </a:t>
            </a:r>
            <a:r>
              <a:rPr lang="en-GB" sz="2400" dirty="0" err="1">
                <a:solidFill>
                  <a:srgbClr val="FF0000"/>
                </a:solidFill>
              </a:rPr>
              <a:t>int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FF0000"/>
                </a:solidFill>
              </a:rPr>
              <a:t>q = 3.5 </a:t>
            </a:r>
            <a:r>
              <a:rPr lang="en-GB" sz="2400" dirty="0"/>
              <a:t># What type is </a:t>
            </a:r>
            <a:r>
              <a:rPr lang="en-GB" sz="2400" dirty="0" smtClean="0"/>
              <a:t>the value of q </a:t>
            </a:r>
            <a:r>
              <a:rPr lang="en-GB" sz="2400" dirty="0"/>
              <a:t>now?</a:t>
            </a:r>
          </a:p>
          <a:p>
            <a:pPr marL="0" indent="0">
              <a:buNone/>
            </a:pPr>
            <a:r>
              <a:rPr lang="en-GB" sz="2400" dirty="0"/>
              <a:t>	# 3.5 is a number literal of type </a:t>
            </a:r>
            <a:r>
              <a:rPr lang="en-GB" sz="2400" dirty="0">
                <a:solidFill>
                  <a:srgbClr val="FF0000"/>
                </a:solidFill>
              </a:rPr>
              <a:t>float</a:t>
            </a:r>
          </a:p>
          <a:p>
            <a:pPr marL="0" indent="0">
              <a:buNone/>
            </a:pPr>
            <a:r>
              <a:rPr lang="en-GB" sz="2400" dirty="0"/>
              <a:t># the value 5 is overwritten with the value 3.5 without error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FF0000"/>
                </a:solidFill>
              </a:rPr>
              <a:t>q = "test" </a:t>
            </a:r>
            <a:r>
              <a:rPr lang="en-GB" sz="2400" dirty="0"/>
              <a:t># What type is </a:t>
            </a:r>
            <a:r>
              <a:rPr lang="en-GB" sz="2400" dirty="0" smtClean="0"/>
              <a:t>the value of q </a:t>
            </a:r>
            <a:r>
              <a:rPr lang="en-GB" sz="2400" dirty="0"/>
              <a:t>now?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	</a:t>
            </a:r>
            <a:r>
              <a:rPr lang="en-GB" sz="2400" dirty="0"/>
              <a:t># </a:t>
            </a:r>
            <a:r>
              <a:rPr lang="en-GB" sz="2400" dirty="0" smtClean="0"/>
              <a:t>"test" </a:t>
            </a:r>
            <a:r>
              <a:rPr lang="en-GB" sz="2400" dirty="0"/>
              <a:t>is a string, not a number</a:t>
            </a:r>
          </a:p>
          <a:p>
            <a:pPr marL="0" indent="0">
              <a:buNone/>
            </a:pPr>
            <a:r>
              <a:rPr lang="en-GB" sz="2400" dirty="0"/>
              <a:t># the value 3.5 is overwritten without error (not recommended)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5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Examples of Number Literals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1656184" cy="3427511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Number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6</a:t>
            </a:r>
            <a:r>
              <a:rPr lang="en-GB" sz="16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-6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0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000" dirty="0">
                <a:solidFill>
                  <a:srgbClr val="3366FF"/>
                </a:solidFill>
              </a:rPr>
              <a:t>0.5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366FF"/>
                </a:solidFill>
              </a:rPr>
              <a:t>1.0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366FF"/>
                </a:solidFill>
              </a:rPr>
              <a:t>1E6</a:t>
            </a:r>
          </a:p>
          <a:p>
            <a:pPr marL="0" indent="0">
              <a:buNone/>
            </a:pPr>
            <a:endParaRPr lang="en-GB" sz="20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3366FF"/>
                </a:solidFill>
              </a:rPr>
              <a:t>2.96E-2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</a:rPr>
              <a:t>100,000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</a:rPr>
              <a:t>3 1/2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2051720" y="1916832"/>
                <a:ext cx="7200800" cy="4435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:r>
                  <a:rPr lang="en-GB" sz="2400" dirty="0"/>
                  <a:t>Type	Comment</a:t>
                </a:r>
              </a:p>
              <a:p>
                <a:pPr marL="0" indent="0">
                  <a:buNone/>
                </a:pPr>
                <a:r>
                  <a:rPr lang="en-GB" sz="2000" dirty="0" err="1">
                    <a:solidFill>
                      <a:srgbClr val="FF0000"/>
                    </a:solidFill>
                  </a:rPr>
                  <a:t>int</a:t>
                </a:r>
                <a:r>
                  <a:rPr lang="en-GB" sz="2000" dirty="0">
                    <a:solidFill>
                      <a:srgbClr val="FF0000"/>
                    </a:solidFill>
                  </a:rPr>
                  <a:t>	An integer has no fractional part</a:t>
                </a:r>
              </a:p>
              <a:p>
                <a:pPr marL="0" indent="0">
                  <a:buNone/>
                </a:pPr>
                <a:r>
                  <a:rPr lang="en-GB" sz="2000" dirty="0" err="1">
                    <a:solidFill>
                      <a:srgbClr val="FF0000"/>
                    </a:solidFill>
                  </a:rPr>
                  <a:t>int</a:t>
                </a:r>
                <a:r>
                  <a:rPr lang="en-GB" sz="2000" dirty="0">
                    <a:solidFill>
                      <a:srgbClr val="FF0000"/>
                    </a:solidFill>
                  </a:rPr>
                  <a:t>	Integers can be negative</a:t>
                </a:r>
              </a:p>
              <a:p>
                <a:pPr marL="0" indent="0">
                  <a:buNone/>
                </a:pPr>
                <a:r>
                  <a:rPr lang="en-GB" sz="2000" dirty="0" err="1">
                    <a:solidFill>
                      <a:srgbClr val="FF0000"/>
                    </a:solidFill>
                  </a:rPr>
                  <a:t>int</a:t>
                </a:r>
                <a:r>
                  <a:rPr lang="en-GB" sz="2000" dirty="0">
                    <a:solidFill>
                      <a:srgbClr val="FF0000"/>
                    </a:solidFill>
                  </a:rPr>
                  <a:t>	Zero is an integer</a:t>
                </a:r>
              </a:p>
              <a:p>
                <a:pPr marL="0" indent="0">
                  <a:buNone/>
                </a:pPr>
                <a:endParaRPr lang="en-GB" sz="800" dirty="0"/>
              </a:p>
              <a:p>
                <a:pPr marL="0" indent="0">
                  <a:buNone/>
                </a:pPr>
                <a:r>
                  <a:rPr lang="en-GB" sz="2000" dirty="0">
                    <a:solidFill>
                      <a:srgbClr val="3366FF"/>
                    </a:solidFill>
                  </a:rPr>
                  <a:t>float	A number with a fractional part has type float</a:t>
                </a:r>
              </a:p>
              <a:p>
                <a:pPr marL="0" indent="0">
                  <a:buNone/>
                </a:pPr>
                <a:r>
                  <a:rPr lang="en-GB" sz="2000" dirty="0">
                    <a:solidFill>
                      <a:srgbClr val="3366FF"/>
                    </a:solidFill>
                  </a:rPr>
                  <a:t>float	An integer with a fractional part .0 has type float</a:t>
                </a:r>
              </a:p>
              <a:p>
                <a:pPr marL="0" indent="0">
                  <a:buNone/>
                </a:pPr>
                <a:r>
                  <a:rPr lang="en-GB" sz="2000" dirty="0">
                    <a:solidFill>
                      <a:srgbClr val="3366FF"/>
                    </a:solidFill>
                  </a:rPr>
                  <a:t>float     A number in exponential notation:  1*10</a:t>
                </a:r>
                <a:r>
                  <a:rPr lang="en-GB" sz="2000" baseline="30000" dirty="0">
                    <a:solidFill>
                      <a:srgbClr val="3366FF"/>
                    </a:solidFill>
                  </a:rPr>
                  <a:t>6</a:t>
                </a:r>
                <a:r>
                  <a:rPr lang="en-GB" sz="2000" dirty="0">
                    <a:solidFill>
                      <a:srgbClr val="3366FF"/>
                    </a:solidFill>
                  </a:rPr>
                  <a:t> or 1000000.</a:t>
                </a:r>
              </a:p>
              <a:p>
                <a:pPr marL="0" indent="0">
                  <a:buNone/>
                </a:pPr>
                <a:r>
                  <a:rPr lang="en-GB" sz="2000" dirty="0">
                    <a:solidFill>
                      <a:srgbClr val="3366FF"/>
                    </a:solidFill>
                  </a:rPr>
                  <a:t>           </a:t>
                </a:r>
                <a:r>
                  <a:rPr lang="en-GB" sz="1800" dirty="0">
                    <a:solidFill>
                      <a:srgbClr val="660066"/>
                    </a:solidFill>
                  </a:rPr>
                  <a:t>Numbers in exponential notation always have type float.</a:t>
                </a:r>
              </a:p>
              <a:p>
                <a:pPr marL="0" indent="0">
                  <a:buNone/>
                </a:pPr>
                <a:r>
                  <a:rPr lang="en-GB" sz="2000" dirty="0">
                    <a:solidFill>
                      <a:srgbClr val="3366FF"/>
                    </a:solidFill>
                  </a:rPr>
                  <a:t>float	</a:t>
                </a:r>
                <a:r>
                  <a:rPr lang="en-GB" sz="1800" dirty="0">
                    <a:solidFill>
                      <a:srgbClr val="3366FF"/>
                    </a:solidFill>
                  </a:rPr>
                  <a:t>Negative exponent: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2.96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=2.96/100=0.0296</m:t>
                    </m:r>
                  </m:oMath>
                </a14:m>
                <a:endParaRPr lang="en-GB" sz="800" dirty="0"/>
              </a:p>
              <a:p>
                <a:pPr marL="0" indent="0">
                  <a:buNone/>
                </a:pPr>
                <a:endParaRPr lang="en-GB" sz="800" dirty="0"/>
              </a:p>
              <a:p>
                <a:pPr marL="0" indent="0">
                  <a:buNone/>
                </a:pPr>
                <a:r>
                  <a:rPr lang="en-GB" sz="2000" dirty="0"/>
                  <a:t>	</a:t>
                </a:r>
                <a:r>
                  <a:rPr lang="en-GB" sz="1800" b="1" dirty="0">
                    <a:solidFill>
                      <a:srgbClr val="008000"/>
                    </a:solidFill>
                  </a:rPr>
                  <a:t>Error:</a:t>
                </a:r>
                <a:r>
                  <a:rPr lang="en-GB" sz="1800" dirty="0">
                    <a:solidFill>
                      <a:srgbClr val="008000"/>
                    </a:solidFill>
                  </a:rPr>
                  <a:t> do not use a comma as a decimal separator</a:t>
                </a:r>
              </a:p>
              <a:p>
                <a:pPr marL="0" indent="0">
                  <a:buNone/>
                </a:pPr>
                <a:r>
                  <a:rPr lang="en-GB" sz="1800" dirty="0">
                    <a:solidFill>
                      <a:srgbClr val="008000"/>
                    </a:solidFill>
                  </a:rPr>
                  <a:t>	</a:t>
                </a:r>
                <a:r>
                  <a:rPr lang="en-GB" sz="1800" b="1" dirty="0">
                    <a:solidFill>
                      <a:srgbClr val="008000"/>
                    </a:solidFill>
                  </a:rPr>
                  <a:t>Error:</a:t>
                </a:r>
                <a:r>
                  <a:rPr lang="en-GB" sz="1800" dirty="0">
                    <a:solidFill>
                      <a:srgbClr val="008000"/>
                    </a:solidFill>
                  </a:rPr>
                  <a:t> Do not use fractions; use decimal notation: 3.5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0" y="1916832"/>
                <a:ext cx="7200800" cy="4435623"/>
              </a:xfrm>
              <a:prstGeom prst="rect">
                <a:avLst/>
              </a:prstGeom>
              <a:blipFill>
                <a:blip r:embed="rId3"/>
                <a:stretch>
                  <a:fillRect l="-1232" t="-1143" b="-571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0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Names of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9217024" cy="4363615"/>
          </a:xfrm>
        </p:spPr>
        <p:txBody>
          <a:bodyPr/>
          <a:lstStyle/>
          <a:p>
            <a:r>
              <a:rPr lang="en-GB" sz="2400" dirty="0"/>
              <a:t>Names must start with a letter or underscore (_).</a:t>
            </a:r>
          </a:p>
          <a:p>
            <a:r>
              <a:rPr lang="en-GB" sz="2400" dirty="0"/>
              <a:t>The remaining characters must be letters, numbers or underscores</a:t>
            </a:r>
          </a:p>
          <a:p>
            <a:pPr lvl="1"/>
            <a:r>
              <a:rPr lang="en-GB" sz="2000" dirty="0"/>
              <a:t>_____, 3letters, _3_3_3, rat^2, tot40_3, can volume</a:t>
            </a:r>
          </a:p>
          <a:p>
            <a:pPr lvl="1"/>
            <a:endParaRPr lang="en-GB" sz="800" dirty="0"/>
          </a:p>
          <a:p>
            <a:endParaRPr lang="en-GB" sz="800" dirty="0"/>
          </a:p>
          <a:p>
            <a:r>
              <a:rPr lang="en-GB" sz="2400" dirty="0"/>
              <a:t>Names are case sensitive</a:t>
            </a:r>
          </a:p>
          <a:p>
            <a:pPr lvl="1"/>
            <a:r>
              <a:rPr lang="en-GB" sz="2000" dirty="0" err="1">
                <a:solidFill>
                  <a:srgbClr val="FF0000"/>
                </a:solidFill>
              </a:rPr>
              <a:t>canVolume</a:t>
            </a:r>
            <a:r>
              <a:rPr lang="en-GB" sz="2000" dirty="0"/>
              <a:t> and </a:t>
            </a:r>
            <a:r>
              <a:rPr lang="en-GB" sz="2000" dirty="0" err="1">
                <a:solidFill>
                  <a:srgbClr val="0000FF"/>
                </a:solidFill>
              </a:rPr>
              <a:t>canvolume</a:t>
            </a:r>
            <a:r>
              <a:rPr lang="en-GB" sz="2000" dirty="0">
                <a:solidFill>
                  <a:srgbClr val="0000FF"/>
                </a:solidFill>
              </a:rPr>
              <a:t> </a:t>
            </a:r>
          </a:p>
          <a:p>
            <a:pPr lvl="1"/>
            <a:endParaRPr lang="en-GB" sz="800" dirty="0">
              <a:solidFill>
                <a:srgbClr val="0000FF"/>
              </a:solidFill>
            </a:endParaRPr>
          </a:p>
          <a:p>
            <a:pPr lvl="1"/>
            <a:endParaRPr lang="en-GB" sz="800" dirty="0"/>
          </a:p>
          <a:p>
            <a:r>
              <a:rPr lang="en-GB" sz="2400" dirty="0"/>
              <a:t>Reserved words cannot be used, see PFE Appendix C</a:t>
            </a:r>
          </a:p>
          <a:p>
            <a:pPr lvl="1"/>
            <a:r>
              <a:rPr lang="en-GB" sz="2000" dirty="0"/>
              <a:t>class, from, import, in, lambda, pass, return, with, yield, 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26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746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Recommended but not Obligatory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02" y="1952599"/>
            <a:ext cx="8618196" cy="3787552"/>
          </a:xfrm>
        </p:spPr>
        <p:txBody>
          <a:bodyPr/>
          <a:lstStyle/>
          <a:p>
            <a:r>
              <a:rPr lang="en-GB" sz="2400" dirty="0"/>
              <a:t>If the value of the variable is significant and does not change, then use only </a:t>
            </a:r>
            <a:r>
              <a:rPr lang="en-GB" sz="2400" dirty="0">
                <a:solidFill>
                  <a:srgbClr val="FF0000"/>
                </a:solidFill>
              </a:rPr>
              <a:t>capital letters and underscores </a:t>
            </a:r>
            <a:r>
              <a:rPr lang="en-GB" sz="2400" dirty="0"/>
              <a:t>in the name, e.g. BAKERS_DOZEN</a:t>
            </a:r>
          </a:p>
          <a:p>
            <a:r>
              <a:rPr lang="en-GB" sz="2400" dirty="0"/>
              <a:t>Otherwise, begin names of variables with a lower case letter, e.g. </a:t>
            </a:r>
            <a:r>
              <a:rPr lang="en-GB" sz="2400" dirty="0" err="1"/>
              <a:t>cansPerPack</a:t>
            </a:r>
            <a:endParaRPr lang="en-GB" sz="2400" dirty="0"/>
          </a:p>
          <a:p>
            <a:r>
              <a:rPr lang="en-GB" sz="2400" dirty="0"/>
              <a:t>Use descriptive names, e.g. </a:t>
            </a:r>
            <a:r>
              <a:rPr lang="en-GB" sz="2400" dirty="0" err="1"/>
              <a:t>cansPerPack</a:t>
            </a:r>
            <a:r>
              <a:rPr lang="en-GB" sz="2400" dirty="0"/>
              <a:t> rather than </a:t>
            </a:r>
            <a:r>
              <a:rPr lang="en-GB" sz="2400" dirty="0" err="1"/>
              <a:t>cpp</a:t>
            </a:r>
            <a:endParaRPr lang="en-GB" sz="2400" dirty="0"/>
          </a:p>
          <a:p>
            <a:r>
              <a:rPr lang="en-GB" sz="2400" dirty="0"/>
              <a:t>Use capital letters to mark word boundaries, e.g. </a:t>
            </a:r>
            <a:r>
              <a:rPr lang="en-GB" sz="2400" dirty="0" err="1"/>
              <a:t>cansPerPack</a:t>
            </a:r>
            <a:r>
              <a:rPr lang="en-GB" sz="2400" dirty="0"/>
              <a:t> – Camel naming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27</a:t>
            </a:fld>
            <a:endParaRPr lang="en-GB" altLang="en-US"/>
          </a:p>
        </p:txBody>
      </p:sp>
      <p:pic>
        <p:nvPicPr>
          <p:cNvPr id="1026" name="Picture 2" descr="Image result for camel casing">
            <a:extLst>
              <a:ext uri="{FF2B5EF4-FFF2-40B4-BE49-F238E27FC236}">
                <a16:creationId xmlns:a16="http://schemas.microsoft.com/office/drawing/2014/main" id="{AEDA85F1-67DD-4B1F-9202-36FFDE05D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969" y="4738934"/>
            <a:ext cx="2424707" cy="200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2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Names of Variables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28</a:t>
            </a:fld>
            <a:endParaRPr lang="en-GB" alt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261993"/>
              </p:ext>
            </p:extLst>
          </p:nvPr>
        </p:nvGraphicFramePr>
        <p:xfrm>
          <a:off x="683568" y="2132856"/>
          <a:ext cx="7772400" cy="4324982"/>
        </p:xfrm>
        <a:graphic>
          <a:graphicData uri="http://schemas.openxmlformats.org/drawingml/2006/table">
            <a:tbl>
              <a:tblPr firstRow="1" firstCol="1" bandRow="1"/>
              <a:tblGrid>
                <a:gridCol w="221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Name of Variable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E1722D-711A-410E-B734-84D6F44F7982}"/>
              </a:ext>
            </a:extLst>
          </p:cNvPr>
          <p:cNvSpPr txBox="1"/>
          <p:nvPr/>
        </p:nvSpPr>
        <p:spPr>
          <a:xfrm>
            <a:off x="755576" y="2708920"/>
            <a:ext cx="141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canVolume1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E021C-B75B-4587-BB5F-FC60C7AD3571}"/>
              </a:ext>
            </a:extLst>
          </p:cNvPr>
          <p:cNvSpPr txBox="1"/>
          <p:nvPr/>
        </p:nvSpPr>
        <p:spPr>
          <a:xfrm>
            <a:off x="2853011" y="2580181"/>
            <a:ext cx="562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Names of variables consist of letters, numbers and underscores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6D73F7-F96A-46E0-8704-F831934476DC}"/>
              </a:ext>
            </a:extLst>
          </p:cNvPr>
          <p:cNvSpPr txBox="1"/>
          <p:nvPr/>
        </p:nvSpPr>
        <p:spPr>
          <a:xfrm>
            <a:off x="785690" y="318161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4ECA8B-3684-4036-8814-E23F695912DA}"/>
              </a:ext>
            </a:extLst>
          </p:cNvPr>
          <p:cNvSpPr txBox="1"/>
          <p:nvPr/>
        </p:nvSpPr>
        <p:spPr>
          <a:xfrm>
            <a:off x="755576" y="3563724"/>
            <a:ext cx="132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err="1"/>
              <a:t>CanVolume</a:t>
            </a:r>
            <a:endParaRPr lang="en-GB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793DCE-E7E2-4454-9D05-5BF46FFA701B}"/>
              </a:ext>
            </a:extLst>
          </p:cNvPr>
          <p:cNvSpPr txBox="1"/>
          <p:nvPr/>
        </p:nvSpPr>
        <p:spPr>
          <a:xfrm>
            <a:off x="755576" y="414908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6pack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22FEA3-1D8F-4EF4-8B3F-CFCB28687AA1}"/>
              </a:ext>
            </a:extLst>
          </p:cNvPr>
          <p:cNvSpPr txBox="1"/>
          <p:nvPr/>
        </p:nvSpPr>
        <p:spPr>
          <a:xfrm>
            <a:off x="755576" y="4643844"/>
            <a:ext cx="1348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can volume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6431B8-B05D-4439-8CCB-92E11D03FD68}"/>
              </a:ext>
            </a:extLst>
          </p:cNvPr>
          <p:cNvSpPr txBox="1"/>
          <p:nvPr/>
        </p:nvSpPr>
        <p:spPr>
          <a:xfrm>
            <a:off x="755576" y="529191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class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6A82A9-ABE6-4A97-BB7C-138E15219C41}"/>
              </a:ext>
            </a:extLst>
          </p:cNvPr>
          <p:cNvSpPr txBox="1"/>
          <p:nvPr/>
        </p:nvSpPr>
        <p:spPr>
          <a:xfrm>
            <a:off x="755576" y="5939988"/>
            <a:ext cx="148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sz="1800" dirty="0" err="1">
                <a:latin typeface="Arial" charset="0"/>
              </a:rPr>
              <a:t>ltr</a:t>
            </a:r>
            <a:r>
              <a:rPr kumimoji="1" lang="en-GB" sz="1800" dirty="0">
                <a:latin typeface="Arial" charset="0"/>
              </a:rPr>
              <a:t>/</a:t>
            </a:r>
            <a:r>
              <a:rPr kumimoji="1" lang="en-GB" sz="1800" dirty="0" err="1">
                <a:latin typeface="Arial" charset="0"/>
              </a:rPr>
              <a:t>fl.oz</a:t>
            </a:r>
            <a:endParaRPr lang="en-GB" sz="1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AC421-F5A2-4662-AA5D-176C265497A6}"/>
              </a:ext>
            </a:extLst>
          </p:cNvPr>
          <p:cNvSpPr txBox="1"/>
          <p:nvPr/>
        </p:nvSpPr>
        <p:spPr>
          <a:xfrm>
            <a:off x="2905472" y="3460119"/>
            <a:ext cx="562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sz="1800" dirty="0">
                <a:latin typeface="Arial" charset="0"/>
              </a:rPr>
              <a:t>Legal, but violates the convention that names of variables should begin with a lower case letter </a:t>
            </a:r>
            <a:endParaRPr lang="en-GB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A437DA-A043-45D6-B935-48F24F81174A}"/>
              </a:ext>
            </a:extLst>
          </p:cNvPr>
          <p:cNvSpPr txBox="1"/>
          <p:nvPr/>
        </p:nvSpPr>
        <p:spPr>
          <a:xfrm>
            <a:off x="2915816" y="4149080"/>
            <a:ext cx="562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30000"/>
              </a:spcBef>
              <a:defRPr/>
            </a:pPr>
            <a:r>
              <a:rPr kumimoji="1" lang="en-GB" sz="1800" b="1" dirty="0">
                <a:latin typeface="Arial" charset="0"/>
              </a:rPr>
              <a:t>Error:</a:t>
            </a:r>
            <a:r>
              <a:rPr kumimoji="1" lang="en-GB" sz="1800" dirty="0">
                <a:latin typeface="Arial" charset="0"/>
              </a:rPr>
              <a:t> names of variables cannot start with a number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05DD24-D630-4FB2-A1FF-919F8AB68743}"/>
              </a:ext>
            </a:extLst>
          </p:cNvPr>
          <p:cNvSpPr txBox="1"/>
          <p:nvPr/>
        </p:nvSpPr>
        <p:spPr>
          <a:xfrm>
            <a:off x="2915816" y="4715852"/>
            <a:ext cx="562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sz="1800" b="1" dirty="0">
                <a:latin typeface="Arial" charset="0"/>
              </a:rPr>
              <a:t>Error:</a:t>
            </a:r>
            <a:r>
              <a:rPr kumimoji="1" lang="en-GB" sz="1800" dirty="0">
                <a:latin typeface="Arial" charset="0"/>
              </a:rPr>
              <a:t> names of variables cannot contain spaces</a:t>
            </a:r>
            <a:endParaRPr lang="en-GB" sz="1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F4EA9F-BD27-4DF1-822A-2DE22C5BC1C1}"/>
              </a:ext>
            </a:extLst>
          </p:cNvPr>
          <p:cNvSpPr txBox="1"/>
          <p:nvPr/>
        </p:nvSpPr>
        <p:spPr>
          <a:xfrm>
            <a:off x="2915816" y="5291916"/>
            <a:ext cx="562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sz="1800" b="1" dirty="0">
                <a:latin typeface="Arial" charset="0"/>
              </a:rPr>
              <a:t>Error:</a:t>
            </a:r>
            <a:r>
              <a:rPr kumimoji="1" lang="en-GB" sz="1800" dirty="0">
                <a:latin typeface="Arial" charset="0"/>
              </a:rPr>
              <a:t> names of variables cannot be reserved words</a:t>
            </a:r>
            <a:endParaRPr lang="en-GB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6324E2-9FFB-4219-ABB5-6BBDD6AEA633}"/>
              </a:ext>
            </a:extLst>
          </p:cNvPr>
          <p:cNvSpPr txBox="1"/>
          <p:nvPr/>
        </p:nvSpPr>
        <p:spPr>
          <a:xfrm>
            <a:off x="2915816" y="5939988"/>
            <a:ext cx="562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sz="1800" b="1" dirty="0">
                <a:latin typeface="Arial" charset="0"/>
              </a:rPr>
              <a:t>Error:</a:t>
            </a:r>
            <a:r>
              <a:rPr kumimoji="1" lang="en-GB" sz="1800" dirty="0">
                <a:latin typeface="Arial" charset="0"/>
              </a:rPr>
              <a:t> symbols such as / or . cannot be used</a:t>
            </a:r>
            <a:endParaRPr lang="en-GB" sz="1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474D1E-86E7-4567-BB42-525BA068D41B}"/>
              </a:ext>
            </a:extLst>
          </p:cNvPr>
          <p:cNvSpPr txBox="1"/>
          <p:nvPr/>
        </p:nvSpPr>
        <p:spPr>
          <a:xfrm>
            <a:off x="2896419" y="3158419"/>
            <a:ext cx="563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sz="1800" dirty="0">
                <a:latin typeface="Arial" charset="0"/>
              </a:rPr>
              <a:t>Legal, but a more descriptive name is often better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4577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4306887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R2.1. What is the value of mystery after this sequence of statements?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mystery = 1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mystery = 1-2*mystery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mystery = mystery+1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R2.2. What is the value of mystery after this sequence of statements?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mystery = 1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mystery = mystery+1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mystery = 1-2*mystery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884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Commentary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9552" y="3717032"/>
            <a:ext cx="8303841" cy="3959225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000" dirty="0"/>
              <a:t>The function print is called with the argument </a:t>
            </a:r>
            <a:r>
              <a:rPr lang="en-GB" altLang="en-US" sz="2000" dirty="0">
                <a:solidFill>
                  <a:srgbClr val="00B050"/>
                </a:solidFill>
              </a:rPr>
              <a:t>"Hello World!"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1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000" dirty="0"/>
              <a:t>The string </a:t>
            </a:r>
            <a:r>
              <a:rPr lang="en-GB" altLang="en-US" sz="2000" dirty="0">
                <a:solidFill>
                  <a:srgbClr val="00B050"/>
                </a:solidFill>
              </a:rPr>
              <a:t>"Hello World!" </a:t>
            </a:r>
            <a:r>
              <a:rPr lang="en-GB" altLang="en-US" sz="2000" dirty="0"/>
              <a:t>is written to the shell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1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000" dirty="0"/>
              <a:t>The statements within the function </a:t>
            </a:r>
            <a:r>
              <a:rPr lang="en-GB" altLang="en-US" sz="2000" dirty="0">
                <a:solidFill>
                  <a:srgbClr val="7030A0"/>
                </a:solidFill>
              </a:rPr>
              <a:t>print</a:t>
            </a:r>
            <a:r>
              <a:rPr lang="en-GB" altLang="en-US" sz="2000" dirty="0"/>
              <a:t> are hidden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1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000" dirty="0"/>
              <a:t>The function </a:t>
            </a:r>
            <a:r>
              <a:rPr lang="en-GB" altLang="en-US" sz="2000" dirty="0">
                <a:solidFill>
                  <a:srgbClr val="7030A0"/>
                </a:solidFill>
              </a:rPr>
              <a:t>print</a:t>
            </a:r>
            <a:r>
              <a:rPr lang="en-GB" altLang="en-US" sz="2000" dirty="0"/>
              <a:t> is in the Python Standard Library, PFE Appendix D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D11422-CF22-4FBC-BC89-7CE53EAA477E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483768" y="2088919"/>
            <a:ext cx="4032574" cy="126727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dirty="0">
                <a:solidFill>
                  <a:srgbClr val="FF0000"/>
                </a:solidFill>
              </a:rPr>
              <a:t># My first program</a:t>
            </a:r>
          </a:p>
          <a:p>
            <a:pPr>
              <a:buNone/>
            </a:pPr>
            <a:r>
              <a:rPr lang="en-US" altLang="en-US" dirty="0">
                <a:solidFill>
                  <a:srgbClr val="7030A0"/>
                </a:solidFill>
              </a:rPr>
              <a:t>print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00B050"/>
                </a:solidFill>
              </a:rPr>
              <a:t>"Hello World!"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Compile Time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772400" cy="285144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Cf. R2.8. Find at least three compile time errors in the following program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/>
              <a:t>	</a:t>
            </a:r>
            <a:r>
              <a:rPr lang="en-GB" sz="2400" dirty="0" err="1"/>
              <a:t>int</a:t>
            </a:r>
            <a:r>
              <a:rPr lang="en-GB" sz="2400" dirty="0"/>
              <a:t> x = 2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print(x, squared is, x*x)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</a:t>
            </a:r>
            <a:r>
              <a:rPr lang="en-GB" sz="2400" dirty="0" err="1"/>
              <a:t>xTripled</a:t>
            </a:r>
            <a:r>
              <a:rPr lang="en-GB" sz="2400" dirty="0"/>
              <a:t> = </a:t>
            </a:r>
            <a:r>
              <a:rPr lang="en-GB" sz="2400" dirty="0" err="1"/>
              <a:t>xDoubled</a:t>
            </a:r>
            <a:r>
              <a:rPr lang="en-GB" sz="2400" dirty="0"/>
              <a:t> + x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Birkbeck College, U. London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7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Strings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992888" cy="388843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400" dirty="0"/>
              <a:t>A </a:t>
            </a:r>
            <a:r>
              <a:rPr lang="en-GB" altLang="en-US" sz="2400" dirty="0">
                <a:solidFill>
                  <a:srgbClr val="FF0000"/>
                </a:solidFill>
              </a:rPr>
              <a:t>string</a:t>
            </a:r>
            <a:r>
              <a:rPr lang="en-GB" altLang="en-US" sz="2400" dirty="0"/>
              <a:t> is a sequence of characters, e.g. "Hello”.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1600" dirty="0"/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400" dirty="0"/>
              <a:t>The quotes </a:t>
            </a:r>
            <a:r>
              <a:rPr lang="en-GB" altLang="en-US" sz="2400" dirty="0">
                <a:solidFill>
                  <a:srgbClr val="00B050"/>
                </a:solidFill>
              </a:rPr>
              <a:t>" " </a:t>
            </a:r>
            <a:r>
              <a:rPr lang="en-GB" altLang="en-US" sz="2400" dirty="0"/>
              <a:t>are a sign that a string is present. The quotes are </a:t>
            </a:r>
            <a:r>
              <a:rPr lang="en-GB" altLang="en-US" sz="2400" dirty="0">
                <a:solidFill>
                  <a:srgbClr val="FF0000"/>
                </a:solidFill>
              </a:rPr>
              <a:t>not</a:t>
            </a:r>
            <a:r>
              <a:rPr lang="en-GB" altLang="en-US" sz="2400" dirty="0"/>
              <a:t> themselves part of the string.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/>
              <a:t>What if we want to print " in a string? E.g., </a:t>
            </a:r>
            <a:r>
              <a:rPr lang="en-GB" altLang="en-US" sz="2000" dirty="0">
                <a:highlight>
                  <a:srgbClr val="C0C0C0"/>
                </a:highlight>
              </a:rPr>
              <a:t>He said </a:t>
            </a:r>
            <a:r>
              <a:rPr lang="en-GB" altLang="en-US" sz="2000" dirty="0">
                <a:solidFill>
                  <a:srgbClr val="FF0000"/>
                </a:solidFill>
                <a:highlight>
                  <a:srgbClr val="C0C0C0"/>
                </a:highlight>
              </a:rPr>
              <a:t>"</a:t>
            </a:r>
            <a:r>
              <a:rPr lang="en-GB" altLang="en-US" sz="2000" dirty="0">
                <a:highlight>
                  <a:srgbClr val="C0C0C0"/>
                </a:highlight>
              </a:rPr>
              <a:t>yes</a:t>
            </a:r>
            <a:r>
              <a:rPr lang="en-GB" altLang="en-US" sz="2000" dirty="0">
                <a:solidFill>
                  <a:srgbClr val="FF0000"/>
                </a:solidFill>
                <a:highlight>
                  <a:srgbClr val="C0C0C0"/>
                </a:highlight>
              </a:rPr>
              <a:t>"</a:t>
            </a:r>
            <a:r>
              <a:rPr lang="en-GB" altLang="en-US" sz="2000" dirty="0">
                <a:highlight>
                  <a:srgbClr val="C0C0C0"/>
                </a:highlight>
              </a:rPr>
              <a:t>.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rgbClr val="7030A0"/>
                </a:solidFill>
              </a:rPr>
              <a:t>print</a:t>
            </a:r>
            <a:r>
              <a:rPr lang="en-GB" altLang="en-US" sz="2000" dirty="0"/>
              <a:t>(</a:t>
            </a:r>
            <a:r>
              <a:rPr lang="en-GB" altLang="en-US" sz="2000" dirty="0">
                <a:solidFill>
                  <a:srgbClr val="00B050"/>
                </a:solidFill>
              </a:rPr>
              <a:t>"</a:t>
            </a:r>
            <a:r>
              <a:rPr lang="en-GB" altLang="en-US" sz="2000" dirty="0"/>
              <a:t>He said </a:t>
            </a:r>
            <a:r>
              <a:rPr lang="en-GB" altLang="en-US" sz="2000" dirty="0">
                <a:solidFill>
                  <a:srgbClr val="FF0000"/>
                </a:solidFill>
              </a:rPr>
              <a:t>\"</a:t>
            </a:r>
            <a:r>
              <a:rPr lang="en-GB" altLang="en-US" sz="2000" dirty="0"/>
              <a:t> yes</a:t>
            </a:r>
            <a:r>
              <a:rPr lang="en-GB" altLang="en-US" sz="2000" dirty="0">
                <a:solidFill>
                  <a:srgbClr val="FF0000"/>
                </a:solidFill>
              </a:rPr>
              <a:t>\"</a:t>
            </a:r>
            <a:r>
              <a:rPr lang="en-GB" altLang="en-US" sz="2000" dirty="0"/>
              <a:t>. </a:t>
            </a:r>
            <a:r>
              <a:rPr lang="en-GB" altLang="en-US" sz="2000" dirty="0">
                <a:solidFill>
                  <a:srgbClr val="00B050"/>
                </a:solidFill>
              </a:rPr>
              <a:t>"</a:t>
            </a:r>
            <a:r>
              <a:rPr lang="en-GB" altLang="en-US" sz="2000" dirty="0"/>
              <a:t>)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rgbClr val="7030A0"/>
                </a:solidFill>
              </a:rPr>
              <a:t>print</a:t>
            </a:r>
            <a:r>
              <a:rPr lang="en-GB" altLang="en-US" sz="2000" dirty="0"/>
              <a:t>(</a:t>
            </a:r>
            <a:r>
              <a:rPr lang="en-GB" altLang="en-US" sz="2000" dirty="0">
                <a:solidFill>
                  <a:srgbClr val="00B050"/>
                </a:solidFill>
              </a:rPr>
              <a:t>'</a:t>
            </a:r>
            <a:r>
              <a:rPr lang="en-GB" altLang="en-US" sz="2000" dirty="0"/>
              <a:t>He said </a:t>
            </a:r>
            <a:r>
              <a:rPr lang="en-GB" altLang="en-US" sz="2000" dirty="0">
                <a:solidFill>
                  <a:srgbClr val="FF0000"/>
                </a:solidFill>
              </a:rPr>
              <a:t>"</a:t>
            </a:r>
            <a:r>
              <a:rPr lang="en-GB" altLang="en-US" sz="2000" dirty="0"/>
              <a:t> yes</a:t>
            </a:r>
            <a:r>
              <a:rPr lang="en-GB" altLang="en-US" sz="2000" dirty="0">
                <a:solidFill>
                  <a:srgbClr val="FF0000"/>
                </a:solidFill>
              </a:rPr>
              <a:t>"</a:t>
            </a:r>
            <a:r>
              <a:rPr lang="en-GB" altLang="en-US" sz="2000" dirty="0"/>
              <a:t>. </a:t>
            </a:r>
            <a:r>
              <a:rPr lang="en-GB" altLang="en-US" sz="2000" dirty="0">
                <a:solidFill>
                  <a:srgbClr val="00B050"/>
                </a:solidFill>
              </a:rPr>
              <a:t>'</a:t>
            </a:r>
            <a:r>
              <a:rPr lang="en-GB" altLang="en-US" sz="2000" dirty="0"/>
              <a:t>)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1600" dirty="0"/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400" dirty="0"/>
              <a:t>A string is </a:t>
            </a:r>
            <a:r>
              <a:rPr lang="en-GB" altLang="en-US" sz="2400" dirty="0">
                <a:solidFill>
                  <a:srgbClr val="FF0000"/>
                </a:solidFill>
              </a:rPr>
              <a:t>not interpreted </a:t>
            </a:r>
            <a:r>
              <a:rPr lang="en-GB" altLang="en-US" sz="2400" dirty="0"/>
              <a:t>further, e.g. given "Hello" the compiler does not check to see if Hello is the name of a variable.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  <a:endParaRPr lang="en-GB" altLang="en-US" sz="1400" dirty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E204C0-86E3-4C17-9B96-EE749D964EB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416418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Errors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7543" y="1990663"/>
            <a:ext cx="8352929" cy="411480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rgbClr val="FF0000"/>
                </a:solidFill>
              </a:rPr>
              <a:t>Compile time errors: </a:t>
            </a:r>
            <a:r>
              <a:rPr lang="en-GB" altLang="en-US" sz="2000" dirty="0"/>
              <a:t>syntax errors found by the </a:t>
            </a:r>
            <a:r>
              <a:rPr lang="en-GB" altLang="en-US" sz="2000" dirty="0">
                <a:solidFill>
                  <a:srgbClr val="0070C0"/>
                </a:solidFill>
              </a:rPr>
              <a:t>compiler</a:t>
            </a:r>
            <a:r>
              <a:rPr lang="en-GB" altLang="en-US" sz="2000" dirty="0"/>
              <a:t>, e.g.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000" dirty="0"/>
              <a:t>	print)3)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2000" dirty="0"/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rgbClr val="FF0000"/>
                </a:solidFill>
              </a:rPr>
              <a:t>Run time errors (exceptions)</a:t>
            </a:r>
            <a:r>
              <a:rPr lang="en-GB" altLang="en-US" sz="2000" dirty="0"/>
              <a:t>: errors which are not found by the compiler, but which </a:t>
            </a:r>
            <a:r>
              <a:rPr lang="en-GB" altLang="en-US" sz="2000" dirty="0">
                <a:solidFill>
                  <a:srgbClr val="0070C0"/>
                </a:solidFill>
              </a:rPr>
              <a:t>prevent</a:t>
            </a:r>
            <a:r>
              <a:rPr lang="en-GB" altLang="en-US" sz="2000" dirty="0"/>
              <a:t> the program from </a:t>
            </a:r>
            <a:r>
              <a:rPr lang="en-GB" altLang="en-US" sz="2000" dirty="0">
                <a:solidFill>
                  <a:srgbClr val="0070C0"/>
                </a:solidFill>
              </a:rPr>
              <a:t>running</a:t>
            </a:r>
            <a:r>
              <a:rPr lang="en-GB" altLang="en-US" sz="2000" dirty="0"/>
              <a:t> </a:t>
            </a:r>
            <a:r>
              <a:rPr lang="en-GB" altLang="en-US" sz="2000" dirty="0">
                <a:solidFill>
                  <a:srgbClr val="0070C0"/>
                </a:solidFill>
              </a:rPr>
              <a:t>to completion</a:t>
            </a:r>
            <a:r>
              <a:rPr lang="en-GB" altLang="en-US" sz="2000" dirty="0"/>
              <a:t>, e.g.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000" dirty="0"/>
              <a:t>	print(1/(2-2))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2000" dirty="0"/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rgbClr val="FF0000"/>
                </a:solidFill>
              </a:rPr>
              <a:t>Run time errors (but not exceptions)</a:t>
            </a:r>
            <a:r>
              <a:rPr lang="en-GB" altLang="en-US" sz="2000" dirty="0"/>
              <a:t>: the program compiles and runs but the output is </a:t>
            </a:r>
            <a:r>
              <a:rPr lang="en-GB" altLang="en-US" sz="2000" dirty="0">
                <a:solidFill>
                  <a:srgbClr val="0070C0"/>
                </a:solidFill>
              </a:rPr>
              <a:t>not</a:t>
            </a:r>
            <a:r>
              <a:rPr lang="en-GB" altLang="en-US" sz="2000" dirty="0"/>
              <a:t> </a:t>
            </a:r>
            <a:r>
              <a:rPr lang="en-GB" altLang="en-US" sz="2000" dirty="0">
                <a:solidFill>
                  <a:srgbClr val="0070C0"/>
                </a:solidFill>
              </a:rPr>
              <a:t>what is intended</a:t>
            </a:r>
            <a:r>
              <a:rPr lang="en-GB" altLang="en-US" sz="2000" dirty="0"/>
              <a:t>, e.g.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2000" dirty="0"/>
              <a:t>	print("Hello </a:t>
            </a:r>
            <a:r>
              <a:rPr lang="en-GB" altLang="en-US" sz="2000" dirty="0" err="1"/>
              <a:t>Worrld</a:t>
            </a:r>
            <a:r>
              <a:rPr lang="en-GB" altLang="en-US" sz="2000" dirty="0"/>
              <a:t>!")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  <a:endParaRPr lang="en-GB" altLang="en-US" sz="1400" dirty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E204C0-86E3-4C17-9B96-EE749D964EB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Investment Problem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3568" y="2134357"/>
            <a:ext cx="7772400" cy="3816424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/>
              <a:t>You put £10,000 into a bank account that earns 5% interest per year.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2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/>
              <a:t>How many years does it take for the account balance to be </a:t>
            </a:r>
            <a:r>
              <a:rPr lang="en-GB" altLang="en-US" sz="2800" dirty="0">
                <a:solidFill>
                  <a:srgbClr val="FF0000"/>
                </a:solidFill>
              </a:rPr>
              <a:t>double the original</a:t>
            </a:r>
            <a:r>
              <a:rPr lang="en-GB" altLang="en-US" sz="2800" dirty="0"/>
              <a:t>?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/>
              <a:t>(PFE, Section 1.7)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  <a:endParaRPr lang="en-GB" altLang="en-US" sz="1400" dirty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64F894-EA8D-4401-A348-2FCFD02541D3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/>
              <a:t>Solution to Investment Problem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576" y="1986857"/>
            <a:ext cx="7772400" cy="410368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Initial balance: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£10000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Interest rate: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5% per year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Interest earned after 1 year: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10000*5/100 = 500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Balance after 1 year: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initial balance + interest = 10000+500 = 10000*1.05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Balance after two years: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10000*1.05*1.05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Balance after three years: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10000*1.05*1.05*1.05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Continue until the balance is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800" dirty="0"/>
              <a:t>at least £20000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EC5E55-31D8-4E4B-8BD8-A3237F22915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8" name="TextBox 7"/>
          <p:cNvSpPr txBox="1"/>
          <p:nvPr/>
        </p:nvSpPr>
        <p:spPr>
          <a:xfrm>
            <a:off x="5217371" y="1990725"/>
            <a:ext cx="3470147" cy="224676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You put £10,000 into a bank account that earns 5% interest per year.</a:t>
            </a:r>
          </a:p>
          <a:p>
            <a:endParaRPr lang="en-GB" altLang="en-US" sz="2000" dirty="0"/>
          </a:p>
          <a:p>
            <a:r>
              <a:rPr lang="en-GB" altLang="en-US" sz="2000" dirty="0"/>
              <a:t>How many years does it take for the account balance to be </a:t>
            </a:r>
            <a:r>
              <a:rPr lang="en-GB" altLang="en-US" sz="2000" dirty="0">
                <a:solidFill>
                  <a:srgbClr val="FF0000"/>
                </a:solidFill>
              </a:rPr>
              <a:t>double</a:t>
            </a:r>
            <a:r>
              <a:rPr lang="en-GB" altLang="en-US" sz="2000" dirty="0"/>
              <a:t> </a:t>
            </a:r>
            <a:r>
              <a:rPr lang="en-GB" altLang="en-US" sz="2000" dirty="0">
                <a:solidFill>
                  <a:srgbClr val="FF0000"/>
                </a:solidFill>
              </a:rPr>
              <a:t>the original</a:t>
            </a:r>
            <a:r>
              <a:rPr lang="en-GB" altLang="en-US" sz="20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Graphs of the Balance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0000"/>
                </a:solidFill>
              </a:rPr>
              <a:t>Birkbeck College, U. London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D85323-326F-4D0F-A3AE-00D26B729598}" type="slidenum">
              <a:rPr lang="en-GB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pic>
        <p:nvPicPr>
          <p:cNvPr id="1229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84388"/>
            <a:ext cx="4464050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2084388"/>
            <a:ext cx="45053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Box 6"/>
          <p:cNvSpPr txBox="1">
            <a:spLocks noChangeArrowheads="1"/>
          </p:cNvSpPr>
          <p:nvPr/>
        </p:nvSpPr>
        <p:spPr bwMode="auto">
          <a:xfrm>
            <a:off x="1263650" y="5100638"/>
            <a:ext cx="2297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Graph for 10 years</a:t>
            </a:r>
          </a:p>
        </p:txBody>
      </p:sp>
      <p:sp>
        <p:nvSpPr>
          <p:cNvPr id="12297" name="TextBox 7"/>
          <p:cNvSpPr txBox="1">
            <a:spLocks noChangeArrowheads="1"/>
          </p:cNvSpPr>
          <p:nvPr/>
        </p:nvSpPr>
        <p:spPr bwMode="auto">
          <a:xfrm>
            <a:off x="5651500" y="5100638"/>
            <a:ext cx="2436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Graph for 100 years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8208912" cy="3787551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dirty="0"/>
              <a:t>An algorithm is a sequence of steps that is</a:t>
            </a:r>
          </a:p>
          <a:p>
            <a:pPr marL="0" indent="0">
              <a:buSzPct val="120000"/>
              <a:buNone/>
              <a:defRPr/>
            </a:pPr>
            <a:endParaRPr lang="en-GB" sz="800" dirty="0"/>
          </a:p>
          <a:p>
            <a:pPr marL="0" indent="0">
              <a:buSzPct val="120000"/>
              <a:buNone/>
              <a:defRPr/>
            </a:pPr>
            <a:r>
              <a:rPr lang="en-GB" dirty="0"/>
              <a:t>	unambiguous</a:t>
            </a:r>
          </a:p>
          <a:p>
            <a:pPr marL="0" indent="0">
              <a:buSzPct val="120000"/>
              <a:buNone/>
              <a:defRPr/>
            </a:pPr>
            <a:endParaRPr lang="en-GB" dirty="0"/>
          </a:p>
          <a:p>
            <a:pPr marL="0" indent="0">
              <a:buSzPct val="120000"/>
              <a:buNone/>
              <a:defRPr/>
            </a:pPr>
            <a:r>
              <a:rPr lang="en-GB" dirty="0"/>
              <a:t>	executable</a:t>
            </a:r>
          </a:p>
          <a:p>
            <a:pPr marL="0" indent="0">
              <a:buSzPct val="120000"/>
              <a:buNone/>
              <a:defRPr/>
            </a:pPr>
            <a:endParaRPr lang="en-GB" dirty="0"/>
          </a:p>
          <a:p>
            <a:pPr marL="0" indent="0">
              <a:buSzPct val="120000"/>
              <a:buNone/>
              <a:defRPr/>
            </a:pPr>
            <a:r>
              <a:rPr lang="en-GB" dirty="0"/>
              <a:t>	terminating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A743-A3CE-44DC-8B48-1816CCC33C6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79372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3908</TotalTime>
  <Words>1500</Words>
  <Application>Microsoft Office PowerPoint</Application>
  <PresentationFormat>On-screen Show (4:3)</PresentationFormat>
  <Paragraphs>369</Paragraphs>
  <Slides>30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Arial</vt:lpstr>
      <vt:lpstr>Cambria Math</vt:lpstr>
      <vt:lpstr>Tahoma</vt:lpstr>
      <vt:lpstr>Times New Roman</vt:lpstr>
      <vt:lpstr>Verdana</vt:lpstr>
      <vt:lpstr>Wingdings</vt:lpstr>
      <vt:lpstr>Blends</vt:lpstr>
      <vt:lpstr>Introduction to Programming</vt:lpstr>
      <vt:lpstr>My First Program</vt:lpstr>
      <vt:lpstr>Commentary</vt:lpstr>
      <vt:lpstr>Strings</vt:lpstr>
      <vt:lpstr>Errors</vt:lpstr>
      <vt:lpstr>Investment Problem</vt:lpstr>
      <vt:lpstr>Solution to Investment Problem</vt:lpstr>
      <vt:lpstr>Graphs of the Balance</vt:lpstr>
      <vt:lpstr>Algorithms</vt:lpstr>
      <vt:lpstr>Ambiguity</vt:lpstr>
      <vt:lpstr>Ambiguity</vt:lpstr>
      <vt:lpstr>Ambiguity</vt:lpstr>
      <vt:lpstr>Ambiguity</vt:lpstr>
      <vt:lpstr>Executable</vt:lpstr>
      <vt:lpstr>Terminating</vt:lpstr>
      <vt:lpstr>Algorithms</vt:lpstr>
      <vt:lpstr>Program</vt:lpstr>
      <vt:lpstr>Variables</vt:lpstr>
      <vt:lpstr>Assignment of a Value to a Variable</vt:lpstr>
      <vt:lpstr>Alternative Assignment Statement </vt:lpstr>
      <vt:lpstr>Creation of a Variable</vt:lpstr>
      <vt:lpstr>Undefined Variables</vt:lpstr>
      <vt:lpstr>Number Types</vt:lpstr>
      <vt:lpstr>Number Literals</vt:lpstr>
      <vt:lpstr>Examples of Number Literals</vt:lpstr>
      <vt:lpstr>Names of Variables</vt:lpstr>
      <vt:lpstr>Recommended but not Obligatory</vt:lpstr>
      <vt:lpstr>Names of Variables</vt:lpstr>
      <vt:lpstr>Review Questions</vt:lpstr>
      <vt:lpstr>Compile Time Errors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200</cp:revision>
  <cp:lastPrinted>2013-01-14T16:06:45Z</cp:lastPrinted>
  <dcterms:created xsi:type="dcterms:W3CDTF">2004-01-12T10:17:52Z</dcterms:created>
  <dcterms:modified xsi:type="dcterms:W3CDTF">2019-09-19T14:46:16Z</dcterms:modified>
</cp:coreProperties>
</file>