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99" r:id="rId2"/>
    <p:sldId id="348" r:id="rId3"/>
    <p:sldId id="362" r:id="rId4"/>
    <p:sldId id="363" r:id="rId5"/>
    <p:sldId id="349" r:id="rId6"/>
    <p:sldId id="350" r:id="rId7"/>
    <p:sldId id="364" r:id="rId8"/>
    <p:sldId id="365" r:id="rId9"/>
    <p:sldId id="380" r:id="rId10"/>
    <p:sldId id="366" r:id="rId11"/>
    <p:sldId id="367" r:id="rId12"/>
    <p:sldId id="345" r:id="rId13"/>
    <p:sldId id="361" r:id="rId14"/>
    <p:sldId id="403" r:id="rId15"/>
    <p:sldId id="360" r:id="rId16"/>
    <p:sldId id="407" r:id="rId17"/>
    <p:sldId id="406" r:id="rId18"/>
    <p:sldId id="404" r:id="rId19"/>
    <p:sldId id="400" r:id="rId20"/>
    <p:sldId id="401" r:id="rId21"/>
    <p:sldId id="408" r:id="rId22"/>
    <p:sldId id="397" r:id="rId23"/>
    <p:sldId id="379" r:id="rId24"/>
    <p:sldId id="405" r:id="rId25"/>
    <p:sldId id="394" r:id="rId26"/>
    <p:sldId id="395" r:id="rId27"/>
    <p:sldId id="396" r:id="rId28"/>
    <p:sldId id="402" r:id="rId29"/>
    <p:sldId id="409" r:id="rId30"/>
    <p:sldId id="389" r:id="rId31"/>
    <p:sldId id="373" r:id="rId32"/>
    <p:sldId id="383" r:id="rId33"/>
    <p:sldId id="384" r:id="rId34"/>
    <p:sldId id="387" r:id="rId35"/>
    <p:sldId id="382" r:id="rId36"/>
  </p:sldIdLst>
  <p:sldSz cx="9144000" cy="6858000" type="screen4x3"/>
  <p:notesSz cx="6934200" cy="9220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47" autoAdjust="0"/>
    <p:restoredTop sz="85096" autoAdjust="0"/>
  </p:normalViewPr>
  <p:slideViewPr>
    <p:cSldViewPr>
      <p:cViewPr varScale="1">
        <p:scale>
          <a:sx n="94" d="100"/>
          <a:sy n="94" d="100"/>
        </p:scale>
        <p:origin x="12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1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4237AF-E785-473A-800B-D15299AAA0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8606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9913"/>
            <a:ext cx="508317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A6307B-9362-42CD-AD50-407BE4AC01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5824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449169-9F9A-4CBB-81A6-5FB194655623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57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FB28BD2F-B2AD-4E71-A56A-3C01781871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3F2D0CE4-10FF-4AA6-87F6-2D12287B5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08065BDC-6193-42D6-B3B7-1217C1AD0A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D55AB05-1D12-4430-B14A-310A71139934}" type="slidenum">
              <a:rPr lang="en-GB" altLang="en-US" sz="1200" smtClean="0"/>
              <a:pPr/>
              <a:t>29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217554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Yes, the behaviour of round(,2) is a bit strange for e.g., 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round(21.605,2) #21.61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round(21.615,2) #21.61     (not following the even integer rule)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round(356.615,2) # 356.62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 guess it is due to 21.615 is actually something like 21.61499999…, but 356.615 is something like 356.6150000012… But I cannot find any evidence to support my hypothesis. J  Perhaps we can change 21.615 to another number not ending in 5 to avoid unnecessary confusion?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2386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raceback</a:t>
            </a:r>
            <a:r>
              <a:rPr lang="en-US" dirty="0"/>
              <a:t> (most recent call last):</a:t>
            </a:r>
          </a:p>
          <a:p>
            <a:r>
              <a:rPr lang="en-US" dirty="0"/>
              <a:t>  File "&lt;pyshell#17&gt;", line 1, in &lt;module&gt;</a:t>
            </a:r>
          </a:p>
          <a:p>
            <a:r>
              <a:rPr lang="en-US" dirty="0"/>
              <a:t>    separator = 10 * "@" + "s" * 3.0</a:t>
            </a:r>
          </a:p>
          <a:p>
            <a:r>
              <a:rPr lang="en-US" dirty="0" err="1"/>
              <a:t>TypeError</a:t>
            </a:r>
            <a:r>
              <a:rPr lang="en-US" dirty="0"/>
              <a:t>: can't multiply sequence by non-</a:t>
            </a:r>
            <a:r>
              <a:rPr lang="en-US" dirty="0" err="1"/>
              <a:t>int</a:t>
            </a:r>
            <a:r>
              <a:rPr lang="en-US" dirty="0"/>
              <a:t> of type 'float'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9023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second way is preferred. If we have two variables: </a:t>
            </a:r>
          </a:p>
          <a:p>
            <a:endParaRPr lang="en-US" dirty="0"/>
          </a:p>
          <a:p>
            <a:r>
              <a:rPr lang="en-US" dirty="0"/>
              <a:t>name = “Harry” </a:t>
            </a:r>
          </a:p>
          <a:p>
            <a:r>
              <a:rPr lang="en-US" dirty="0"/>
              <a:t>age = 5</a:t>
            </a:r>
          </a:p>
          <a:p>
            <a:endParaRPr lang="en-US" dirty="0"/>
          </a:p>
          <a:p>
            <a:r>
              <a:rPr lang="en-US" dirty="0"/>
              <a:t>test = name + age  # error, mixing string with number</a:t>
            </a:r>
          </a:p>
          <a:p>
            <a:endParaRPr lang="en-US" dirty="0"/>
          </a:p>
          <a:p>
            <a:r>
              <a:rPr lang="en-US" dirty="0"/>
              <a:t>To fix this, there is only the second way that is working.</a:t>
            </a:r>
          </a:p>
          <a:p>
            <a:endParaRPr lang="en-US" dirty="0"/>
          </a:p>
          <a:p>
            <a:r>
              <a:rPr lang="en-US" dirty="0"/>
              <a:t>test = name + “age”  # this doesn’t work as test would have the value of ”</a:t>
            </a:r>
            <a:r>
              <a:rPr lang="en-US" dirty="0" err="1"/>
              <a:t>Harryage</a:t>
            </a:r>
            <a:r>
              <a:rPr lang="en-US" dirty="0"/>
              <a:t>”</a:t>
            </a:r>
          </a:p>
          <a:p>
            <a:r>
              <a:rPr lang="en-US" dirty="0"/>
              <a:t>test = name + </a:t>
            </a:r>
            <a:r>
              <a:rPr lang="en-US" dirty="0" err="1"/>
              <a:t>str</a:t>
            </a:r>
            <a:r>
              <a:rPr lang="en-US" dirty="0"/>
              <a:t>(age) # this works well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87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SzPct val="120000"/>
              <a:buNone/>
            </a:pPr>
            <a:r>
              <a:rPr lang="en-GB" sz="1200" dirty="0">
                <a:solidFill>
                  <a:srgbClr val="FFC000"/>
                </a:solidFill>
                <a:latin typeface="Courier New"/>
                <a:cs typeface="Courier New"/>
              </a:rPr>
              <a:t>price</a:t>
            </a:r>
            <a:r>
              <a:rPr lang="en-GB" sz="1200" dirty="0">
                <a:latin typeface="Courier New"/>
                <a:cs typeface="Courier New"/>
              </a:rPr>
              <a:t> = 10.809 </a:t>
            </a:r>
          </a:p>
          <a:p>
            <a:pPr marL="0" indent="0">
              <a:buSzPct val="120000"/>
              <a:buNone/>
            </a:pPr>
            <a:r>
              <a:rPr lang="en-GB" sz="1200" dirty="0">
                <a:cs typeface="Courier New"/>
              </a:rPr>
              <a:t>#price is at most of two decimal places.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8550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Compare the following three format specifiers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%m.nf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%</a:t>
            </a:r>
            <a:r>
              <a:rPr lang="en-GB" sz="2000" dirty="0" err="1"/>
              <a:t>m.f</a:t>
            </a:r>
            <a:endParaRPr lang="en-GB" sz="2000" dirty="0"/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%.nf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6684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Or</a:t>
            </a:r>
          </a:p>
          <a:p>
            <a:endParaRPr lang="en-GB" dirty="0"/>
          </a:p>
          <a:p>
            <a:r>
              <a:rPr lang="en-US" dirty="0"/>
              <a:t>print(</a:t>
            </a:r>
            <a:r>
              <a:rPr lang="en-US" dirty="0" err="1"/>
              <a:t>str</a:t>
            </a:r>
            <a:r>
              <a:rPr lang="en-US" dirty="0"/>
              <a:t>(</a:t>
            </a:r>
            <a:r>
              <a:rPr lang="en-US" dirty="0" err="1"/>
              <a:t>formatItem</a:t>
            </a:r>
            <a:r>
              <a:rPr lang="en-US" dirty="0"/>
              <a:t>+" "+</a:t>
            </a:r>
            <a:r>
              <a:rPr lang="en-US" dirty="0" err="1"/>
              <a:t>formatPrice</a:t>
            </a:r>
            <a:r>
              <a:rPr lang="en-US" dirty="0"/>
              <a:t>) % (item1, price1))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26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7646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Or</a:t>
            </a:r>
          </a:p>
          <a:p>
            <a:endParaRPr lang="en-GB" dirty="0"/>
          </a:p>
          <a:p>
            <a:r>
              <a:rPr lang="en-US" dirty="0"/>
              <a:t>print(</a:t>
            </a:r>
            <a:r>
              <a:rPr lang="en-US" dirty="0" err="1"/>
              <a:t>str</a:t>
            </a:r>
            <a:r>
              <a:rPr lang="en-US" dirty="0"/>
              <a:t>(</a:t>
            </a:r>
            <a:r>
              <a:rPr lang="en-US" dirty="0" err="1"/>
              <a:t>formatItem</a:t>
            </a:r>
            <a:r>
              <a:rPr lang="en-US" dirty="0"/>
              <a:t>+" "+</a:t>
            </a:r>
            <a:r>
              <a:rPr lang="en-US" dirty="0" err="1"/>
              <a:t>formatPrice</a:t>
            </a:r>
            <a:r>
              <a:rPr lang="en-US" dirty="0"/>
              <a:t>) % (item1, price1))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27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6900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Or</a:t>
            </a:r>
          </a:p>
          <a:p>
            <a:endParaRPr lang="en-GB" dirty="0"/>
          </a:p>
          <a:p>
            <a:r>
              <a:rPr lang="en-US" dirty="0"/>
              <a:t>print(</a:t>
            </a:r>
            <a:r>
              <a:rPr lang="en-US" dirty="0" err="1"/>
              <a:t>str</a:t>
            </a:r>
            <a:r>
              <a:rPr lang="en-US" dirty="0"/>
              <a:t>(</a:t>
            </a:r>
            <a:r>
              <a:rPr lang="en-US" dirty="0" err="1"/>
              <a:t>formatItem</a:t>
            </a:r>
            <a:r>
              <a:rPr lang="en-US" dirty="0"/>
              <a:t>+“: "+</a:t>
            </a:r>
            <a:r>
              <a:rPr lang="en-US" dirty="0" err="1"/>
              <a:t>formatPrice</a:t>
            </a:r>
            <a:r>
              <a:rPr lang="en-US" dirty="0"/>
              <a:t>) % (item1, price1))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28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046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BF8A7-4309-42B5-B033-B7F54AFBFA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881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BD5B4-4B7D-49C1-9A22-4DC4378228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532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E77DA-E9A8-4806-97C9-32DFE40BF7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702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323C1-1E3E-4917-B7BA-DDB773FE47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568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84AB15-D2E3-4BD9-B08E-6EF0F15877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59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9931A-D4CC-428E-8A0F-A468A75ADD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036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1CFCA-1219-42E1-A978-BED6585EB6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0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ED595-A6A1-43F6-BBEE-CC37F08187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553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D3F03-1488-4A06-9799-5229FD07EB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807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01BAA-D9B0-449D-BB0A-C9868FF5D3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216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8A012B-82C6-4B72-90A7-4D78DB43405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jmaybank@dcs.bb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College, U. London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8E45229-A491-4DCD-99AF-9121FC32E977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/>
              <a:t>Introduction to Programming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348879"/>
            <a:ext cx="7772400" cy="3783633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/>
              <a:t>Department of Computer Science and Information Systems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000" dirty="0" smtClean="0"/>
              <a:t>Lecturer: Steve Maybank</a:t>
            </a:r>
            <a:endParaRPr lang="en-GB" altLang="en-US" sz="20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000" dirty="0">
                <a:hlinkClick r:id="rId3"/>
              </a:rPr>
              <a:t>sjmaybank@dcs.bbk.ac.uk</a:t>
            </a:r>
            <a:endParaRPr lang="en-GB" altLang="en-US" sz="20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000" dirty="0" smtClean="0"/>
              <a:t>Autumn 2019 and Spring 2020</a:t>
            </a:r>
            <a:endParaRPr lang="en-GB" altLang="en-US" sz="2000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0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800" dirty="0"/>
              <a:t>Week 5: Strings and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Convert Numbers to Strings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04056" y="1988840"/>
            <a:ext cx="8676456" cy="3816424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Recall </a:t>
            </a:r>
            <a:r>
              <a:rPr lang="en-GB" sz="2000" dirty="0" err="1">
                <a:latin typeface="Courier New"/>
                <a:cs typeface="Courier New"/>
              </a:rPr>
              <a:t>int</a:t>
            </a:r>
            <a:r>
              <a:rPr lang="en-GB" sz="2000" dirty="0"/>
              <a:t> and</a:t>
            </a:r>
            <a:r>
              <a:rPr lang="en-GB" sz="2000" dirty="0">
                <a:latin typeface="Courier New"/>
                <a:cs typeface="Courier New"/>
              </a:rPr>
              <a:t> float </a:t>
            </a:r>
            <a:r>
              <a:rPr lang="en-GB" sz="2000" dirty="0"/>
              <a:t>convert strings to numbers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The function</a:t>
            </a:r>
            <a:r>
              <a:rPr lang="en-GB" sz="2000" dirty="0">
                <a:latin typeface="Courier New"/>
                <a:cs typeface="Courier New"/>
              </a:rPr>
              <a:t> </a:t>
            </a:r>
            <a:r>
              <a:rPr lang="en-GB" sz="2000" dirty="0" err="1">
                <a:latin typeface="Courier New"/>
                <a:cs typeface="Courier New"/>
              </a:rPr>
              <a:t>str</a:t>
            </a:r>
            <a:r>
              <a:rPr lang="en-GB" sz="2000" dirty="0">
                <a:latin typeface="Courier New"/>
                <a:cs typeface="Courier New"/>
              </a:rPr>
              <a:t> </a:t>
            </a:r>
            <a:r>
              <a:rPr lang="en-GB" sz="2000" dirty="0"/>
              <a:t>converts numbers to strings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string1 = </a:t>
            </a:r>
            <a:r>
              <a:rPr lang="en-GB" sz="2000" dirty="0" err="1">
                <a:solidFill>
                  <a:srgbClr val="FF0000"/>
                </a:solidFill>
                <a:latin typeface="Courier New"/>
                <a:cs typeface="Courier New"/>
              </a:rPr>
              <a:t>str</a:t>
            </a: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(45)  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string1 has the value "45"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string2 = </a:t>
            </a:r>
            <a:r>
              <a:rPr lang="en-GB" sz="2000" dirty="0" err="1">
                <a:solidFill>
                  <a:srgbClr val="FF0000"/>
                </a:solidFill>
                <a:latin typeface="Courier New"/>
                <a:cs typeface="Courier New"/>
              </a:rPr>
              <a:t>str</a:t>
            </a: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(3E2) 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string2 has the value "300.0"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string3 = </a:t>
            </a:r>
            <a:r>
              <a:rPr lang="en-GB" sz="2000" dirty="0" err="1">
                <a:solidFill>
                  <a:srgbClr val="FF0000"/>
                </a:solidFill>
                <a:latin typeface="Courier New"/>
                <a:cs typeface="Courier New"/>
              </a:rPr>
              <a:t>str</a:t>
            </a: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(6+5) 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string3 has the value "11"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string4 = </a:t>
            </a:r>
            <a:r>
              <a:rPr lang="en-GB" sz="2000" dirty="0" err="1">
                <a:solidFill>
                  <a:srgbClr val="FF0000"/>
                </a:solidFill>
                <a:latin typeface="Courier New"/>
                <a:cs typeface="Courier New"/>
              </a:rPr>
              <a:t>str</a:t>
            </a: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("45")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string4 has the value "45"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2.4.3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10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4765576" y="3175518"/>
            <a:ext cx="4032448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test = "Harry"+5      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</a:pPr>
            <a:r>
              <a:rPr lang="en-GB" sz="2000" dirty="0"/>
              <a:t># error   How to fix this?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test = "Harry"+"5" </a:t>
            </a: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test = "Harry"+</a:t>
            </a:r>
            <a:r>
              <a:rPr lang="en-GB" sz="2000" dirty="0" err="1">
                <a:solidFill>
                  <a:srgbClr val="FF0000"/>
                </a:solidFill>
                <a:latin typeface="Courier New"/>
                <a:cs typeface="Courier New"/>
              </a:rPr>
              <a:t>str</a:t>
            </a: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(5)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Which way is preferred? Why?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</a:pPr>
            <a:endParaRPr lang="en-GB" sz="800" dirty="0">
              <a:latin typeface="Courier New"/>
              <a:cs typeface="Courier New"/>
            </a:endParaRP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string5 = </a:t>
            </a:r>
            <a:r>
              <a:rPr lang="en-GB" sz="2000" dirty="0" err="1">
                <a:solidFill>
                  <a:srgbClr val="FF0000"/>
                </a:solidFill>
                <a:latin typeface="Courier New"/>
                <a:cs typeface="Courier New"/>
              </a:rPr>
              <a:t>str</a:t>
            </a: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(pi)     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</a:pPr>
            <a:r>
              <a:rPr lang="en-GB" sz="2000" dirty="0">
                <a:latin typeface="+mj-lt"/>
                <a:cs typeface="Times New Roman"/>
              </a:rPr>
              <a:t>#string5 has the value 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</a:pPr>
            <a:r>
              <a:rPr lang="en-GB" sz="2000" dirty="0">
                <a:latin typeface="+mj-lt"/>
                <a:cs typeface="Times New Roman"/>
              </a:rPr>
              <a:t>"3.141592653589793"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</a:pPr>
            <a:endParaRPr lang="en-GB" sz="2000" dirty="0"/>
          </a:p>
          <a:p>
            <a:pPr marL="0" indent="0">
              <a:buSzPct val="120000"/>
              <a:buFont typeface="Wingdings" panose="05000000000000000000" pitchFamily="2" charset="2"/>
              <a:buNone/>
            </a:pPr>
            <a:endParaRPr lang="en-GB" sz="2000" dirty="0"/>
          </a:p>
          <a:p>
            <a:pPr marL="0" indent="0">
              <a:buSzPct val="120000"/>
              <a:buFont typeface="Wingdings" panose="05000000000000000000" pitchFamily="2" charset="2"/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667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7584" y="617538"/>
            <a:ext cx="7793037" cy="1143000"/>
          </a:xfrm>
        </p:spPr>
        <p:txBody>
          <a:bodyPr/>
          <a:lstStyle/>
          <a:p>
            <a:pPr algn="ctr"/>
            <a:r>
              <a:rPr lang="en-GB" dirty="0"/>
              <a:t>String Indexing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78897" y="1992970"/>
            <a:ext cx="7104729" cy="4100325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The characters on a string are indexed left to right, starting from 0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Individual characters can be extracted from a string</a:t>
            </a: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name = "Harry"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first = name[0] 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first has the value "H"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last = name[4]     </a:t>
            </a:r>
            <a:r>
              <a:rPr lang="en-GB" sz="2000" dirty="0">
                <a:cs typeface="Courier New"/>
              </a:rPr>
              <a:t>or</a:t>
            </a: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     last = name[-1]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last has the value "y"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other = name[5]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error</a:t>
            </a:r>
          </a:p>
          <a:p>
            <a:pPr marL="0" indent="0">
              <a:buSzPct val="120000"/>
              <a:buNone/>
            </a:pPr>
            <a:endParaRPr lang="en-GB" sz="2000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0" indent="0">
              <a:buSzPct val="120000"/>
              <a:buNone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2.4.4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11</a:t>
            </a:fld>
            <a:endParaRPr lang="en-GB" altLang="en-US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194060"/>
              </p:ext>
            </p:extLst>
          </p:nvPr>
        </p:nvGraphicFramePr>
        <p:xfrm>
          <a:off x="3506202" y="2492896"/>
          <a:ext cx="2073910" cy="652272"/>
        </p:xfrm>
        <a:graphic>
          <a:graphicData uri="http://schemas.openxmlformats.org/drawingml/2006/table">
            <a:tbl>
              <a:tblPr firstRow="1" firstCol="1" bandRow="1"/>
              <a:tblGrid>
                <a:gridCol w="41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 flipV="1">
            <a:off x="1763688" y="2924944"/>
            <a:ext cx="3312368" cy="4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70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String Operations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PFE Section 2.4.4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/>
              <a:pPr/>
              <a:t>12</a:t>
            </a:fld>
            <a:endParaRPr lang="en-GB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48540"/>
              </p:ext>
            </p:extLst>
          </p:nvPr>
        </p:nvGraphicFramePr>
        <p:xfrm>
          <a:off x="179513" y="1965324"/>
          <a:ext cx="8764462" cy="4284982"/>
        </p:xfrm>
        <a:graphic>
          <a:graphicData uri="http://schemas.openxmlformats.org/drawingml/2006/table">
            <a:tbl>
              <a:tblPr firstRow="1" firstCol="1" bandRow="1"/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Statement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Result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Comment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string="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string</a:t>
                      </a:r>
                      <a:r>
                        <a:rPr lang="en-GB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GB" sz="18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string+"thon</a:t>
                      </a:r>
                      <a:r>
                        <a:rPr lang="en-GB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string is set to "Python"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applied to strings, + denotes concatenation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print("Please"</a:t>
                      </a:r>
                      <a:r>
                        <a:rPr lang="en-GB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aseline="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" enter your name: ")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 enter your name: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concatenation to break up strings that don’t fit onto one line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= </a:t>
                      </a:r>
                      <a:r>
                        <a:rPr lang="en-GB" sz="18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(49)+"</a:t>
                      </a:r>
                      <a:r>
                        <a:rPr lang="en-GB" sz="18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ers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is set to "49ers"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Because 49 is an integer it must be converted to a string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4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greeting = "H &amp; S"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= </a:t>
                      </a:r>
                      <a:r>
                        <a:rPr lang="en-GB" sz="18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(greeting)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is set to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Each space counts as one character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string = "Sally"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string[1]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set to "a"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 that the initial position has index 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last = string[</a:t>
                      </a:r>
                      <a:r>
                        <a:rPr lang="en-GB" sz="18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(string)-1]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last is set to the string containing the last character in string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last character has position </a:t>
                      </a:r>
                      <a:r>
                        <a:rPr lang="en-GB" sz="18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(string)-1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06625" y="3536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16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Escape Sequences \", \n, \\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15145" y="1760538"/>
            <a:ext cx="7647656" cy="3960440"/>
          </a:xfrm>
        </p:spPr>
        <p:txBody>
          <a:bodyPr/>
          <a:lstStyle/>
          <a:p>
            <a:pPr>
              <a:buSzPct val="120000"/>
              <a:buFont typeface="Wingdings" charset="2"/>
              <a:buChar char="§"/>
            </a:pPr>
            <a:r>
              <a:rPr lang="en-GB" sz="2400" dirty="0">
                <a:solidFill>
                  <a:srgbClr val="FF0000"/>
                </a:solidFill>
                <a:latin typeface="Courier New"/>
                <a:cs typeface="Courier New"/>
              </a:rPr>
              <a:t>string = "He said \"Hello\""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Each \" is treated as a single character – the double quote.</a:t>
            </a:r>
          </a:p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FF0000"/>
                </a:solidFill>
                <a:latin typeface="Courier New"/>
                <a:cs typeface="Courier New"/>
              </a:rPr>
              <a:t>len</a:t>
            </a: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(string)?</a:t>
            </a: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# The value of string has 15 characters 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>
              <a:buSzPct val="120000"/>
              <a:buFont typeface="Wingdings" charset="2"/>
              <a:buChar char="§"/>
            </a:pPr>
            <a:r>
              <a:rPr lang="en-GB" sz="2400" dirty="0">
                <a:solidFill>
                  <a:srgbClr val="FF0000"/>
                </a:solidFill>
                <a:latin typeface="Courier New"/>
                <a:cs typeface="Courier New"/>
              </a:rPr>
              <a:t>print("*\n**\n***")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Each \n produces a new line. The result is</a:t>
            </a:r>
          </a:p>
          <a:p>
            <a:pPr marL="0" indent="0">
              <a:buSzPct val="120000"/>
              <a:buNone/>
            </a:pPr>
            <a:r>
              <a:rPr lang="en-GB" sz="1400" dirty="0"/>
              <a:t>*</a:t>
            </a:r>
          </a:p>
          <a:p>
            <a:pPr marL="0" indent="0">
              <a:buSzPct val="120000"/>
              <a:buNone/>
            </a:pPr>
            <a:r>
              <a:rPr lang="en-GB" sz="1400" dirty="0"/>
              <a:t>**</a:t>
            </a:r>
          </a:p>
          <a:p>
            <a:pPr marL="0" indent="0">
              <a:buSzPct val="120000"/>
              <a:buNone/>
            </a:pPr>
            <a:r>
              <a:rPr lang="en-GB" sz="1400" dirty="0"/>
              <a:t>***</a:t>
            </a:r>
          </a:p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FF0000"/>
                </a:solidFill>
                <a:latin typeface="Courier New"/>
                <a:cs typeface="Courier New"/>
              </a:rPr>
              <a:t>len</a:t>
            </a: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("*\n**\n***")?</a:t>
            </a:r>
          </a:p>
          <a:p>
            <a:pPr marL="0" indent="0">
              <a:buSzPct val="120000"/>
              <a:buNone/>
            </a:pPr>
            <a:r>
              <a:rPr lang="en-US" altLang="zh-CN" sz="2000" dirty="0">
                <a:latin typeface="+mn-ea"/>
                <a:cs typeface="Courier New"/>
              </a:rPr>
              <a:t># 8</a:t>
            </a:r>
            <a:endParaRPr lang="en-GB" sz="2000" dirty="0">
              <a:latin typeface="+mn-ea"/>
              <a:cs typeface="Courier New"/>
            </a:endParaRPr>
          </a:p>
          <a:p>
            <a:pPr marL="0" indent="0">
              <a:buSzPct val="120000"/>
              <a:buNone/>
            </a:pPr>
            <a:endParaRPr lang="en-GB" sz="800" dirty="0"/>
          </a:p>
          <a:p>
            <a:pPr>
              <a:buSzPct val="120000"/>
              <a:buFont typeface="Wingdings" charset="2"/>
              <a:buChar char="§"/>
            </a:pPr>
            <a:r>
              <a:rPr lang="en-GB" sz="2400" dirty="0">
                <a:solidFill>
                  <a:srgbClr val="FF0000"/>
                </a:solidFill>
                <a:latin typeface="Courier New"/>
                <a:cs typeface="Courier New"/>
              </a:rPr>
              <a:t>print("\\")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prints  \</a:t>
            </a:r>
          </a:p>
          <a:p>
            <a:pPr marL="0" indent="0">
              <a:buSzPct val="120000"/>
              <a:buNone/>
            </a:pPr>
            <a:endParaRPr lang="en-GB" sz="240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2.4.5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13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18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 Motivation Example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1844824"/>
            <a:ext cx="7728092" cy="4464496"/>
          </a:xfrm>
        </p:spPr>
        <p:txBody>
          <a:bodyPr/>
          <a:lstStyle/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endParaRPr lang="en-GB" sz="2000" dirty="0">
              <a:latin typeface="Courier New"/>
              <a:cs typeface="Courier New"/>
            </a:endParaRP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14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C3873E-FBAF-4BCF-AFAD-3FB43601D61B}"/>
              </a:ext>
            </a:extLst>
          </p:cNvPr>
          <p:cNvSpPr/>
          <p:nvPr/>
        </p:nvSpPr>
        <p:spPr>
          <a:xfrm>
            <a:off x="846728" y="1922071"/>
            <a:ext cx="27171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price1 = 23.789 </a:t>
            </a:r>
          </a:p>
          <a:p>
            <a:r>
              <a:rPr lang="en-GB" dirty="0"/>
              <a:t>price2 = 0.039 </a:t>
            </a:r>
          </a:p>
          <a:p>
            <a:r>
              <a:rPr lang="en-GB" dirty="0"/>
              <a:t>price3 = 199.8 </a:t>
            </a:r>
          </a:p>
          <a:p>
            <a:r>
              <a:rPr lang="en-GB" dirty="0"/>
              <a:t>price4 = 23</a:t>
            </a:r>
          </a:p>
          <a:p>
            <a:r>
              <a:rPr lang="en-GB" dirty="0"/>
              <a:t>price5 = 2324.17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B57A08-F6C7-47E3-A906-1E1B38CAD69B}"/>
              </a:ext>
            </a:extLst>
          </p:cNvPr>
          <p:cNvSpPr txBox="1"/>
          <p:nvPr/>
        </p:nvSpPr>
        <p:spPr>
          <a:xfrm>
            <a:off x="828767" y="4089970"/>
            <a:ext cx="18710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print(price1)</a:t>
            </a:r>
          </a:p>
          <a:p>
            <a:r>
              <a:rPr lang="en-GB" dirty="0"/>
              <a:t>print(price2)</a:t>
            </a:r>
          </a:p>
          <a:p>
            <a:r>
              <a:rPr lang="en-GB" dirty="0"/>
              <a:t>print(price3)</a:t>
            </a:r>
          </a:p>
          <a:p>
            <a:r>
              <a:rPr lang="en-GB" dirty="0"/>
              <a:t>print(price4)</a:t>
            </a:r>
          </a:p>
          <a:p>
            <a:r>
              <a:rPr lang="en-GB" dirty="0"/>
              <a:t>print(price5)</a:t>
            </a:r>
          </a:p>
          <a:p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A07B279-F0C1-42AA-A3A3-67D3C47C5E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092" y="4089970"/>
            <a:ext cx="1506101" cy="20556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4FBDBC-BE92-4F31-8D14-E0A216237C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477" y="1988692"/>
            <a:ext cx="1728716" cy="19117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7079812" y="2529071"/>
            <a:ext cx="11658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desired</a:t>
            </a:r>
          </a:p>
          <a:p>
            <a:r>
              <a:rPr lang="en-GB" dirty="0"/>
              <a:t>output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76120" y="4581128"/>
            <a:ext cx="1069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actual</a:t>
            </a:r>
          </a:p>
          <a:p>
            <a:r>
              <a:rPr lang="en-GB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931203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String Format Operator %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3567" y="2060848"/>
            <a:ext cx="8260407" cy="3240360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formatString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% value  </a:t>
            </a:r>
            <a:r>
              <a:rPr lang="en-GB" sz="2400" u="sng" dirty="0">
                <a:latin typeface="+mj-lt"/>
                <a:cs typeface="Courier New" panose="02070309020205020404" pitchFamily="49" charset="0"/>
                <a:sym typeface="Wingdings" panose="05000000000000000000" pitchFamily="2" charset="2"/>
              </a:rPr>
              <a:t>  this is a string!</a:t>
            </a:r>
            <a:endParaRPr lang="en-GB" sz="2400" u="sng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endParaRPr lang="en-GB" sz="1050" dirty="0">
              <a:latin typeface="Courier New"/>
              <a:cs typeface="Courier New"/>
            </a:endParaRPr>
          </a:p>
          <a:p>
            <a:pPr marL="0" indent="0">
              <a:buSzPct val="120000"/>
              <a:buNone/>
            </a:pPr>
            <a:endParaRPr lang="en-GB" sz="1050" dirty="0">
              <a:latin typeface="Courier New"/>
              <a:cs typeface="Courier New"/>
            </a:endParaRPr>
          </a:p>
          <a:p>
            <a:pPr marL="0" indent="0">
              <a:buSzPct val="120000"/>
              <a:buNone/>
            </a:pPr>
            <a:r>
              <a:rPr lang="en-GB" sz="2400" dirty="0">
                <a:latin typeface="Courier New"/>
                <a:cs typeface="Courier New"/>
              </a:rPr>
              <a:t>"%</a:t>
            </a:r>
            <a:r>
              <a:rPr lang="en-GB" sz="2400" dirty="0">
                <a:solidFill>
                  <a:srgbClr val="0000FF"/>
                </a:solidFill>
                <a:latin typeface="Courier New"/>
                <a:cs typeface="Courier New"/>
              </a:rPr>
              <a:t>.2</a:t>
            </a:r>
            <a:r>
              <a:rPr lang="en-GB" sz="2400" dirty="0">
                <a:solidFill>
                  <a:srgbClr val="008000"/>
                </a:solidFill>
                <a:latin typeface="Courier New"/>
                <a:cs typeface="Courier New"/>
              </a:rPr>
              <a:t>f</a:t>
            </a:r>
            <a:r>
              <a:rPr lang="en-GB" sz="2400" dirty="0">
                <a:latin typeface="Courier New"/>
                <a:cs typeface="Courier New"/>
              </a:rPr>
              <a:t>"  </a:t>
            </a:r>
            <a:r>
              <a:rPr lang="en-GB" sz="2400" dirty="0">
                <a:solidFill>
                  <a:srgbClr val="FF0000"/>
                </a:solidFill>
                <a:latin typeface="Courier New"/>
                <a:cs typeface="Courier New"/>
              </a:rPr>
              <a:t>%</a:t>
            </a:r>
            <a:r>
              <a:rPr lang="en-GB" sz="2400" dirty="0">
                <a:latin typeface="Courier New"/>
                <a:cs typeface="Courier New"/>
              </a:rPr>
              <a:t> </a:t>
            </a:r>
            <a:r>
              <a:rPr lang="en-GB" sz="2400" dirty="0">
                <a:solidFill>
                  <a:srgbClr val="FFC000"/>
                </a:solidFill>
                <a:latin typeface="Courier New"/>
                <a:cs typeface="Courier New"/>
              </a:rPr>
              <a:t>price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create a string containing the value of price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correct to </a:t>
            </a:r>
            <a:r>
              <a:rPr lang="en-GB" sz="2400" dirty="0">
                <a:solidFill>
                  <a:srgbClr val="0000FF"/>
                </a:solidFill>
              </a:rPr>
              <a:t>two decimal places</a:t>
            </a:r>
            <a:r>
              <a:rPr lang="en-GB" sz="2400" dirty="0"/>
              <a:t>. </a:t>
            </a:r>
            <a:r>
              <a:rPr lang="en-GB" sz="2400" dirty="0">
                <a:solidFill>
                  <a:srgbClr val="008000"/>
                </a:solidFill>
              </a:rPr>
              <a:t>f is for float</a:t>
            </a:r>
            <a:r>
              <a:rPr lang="en-GB" sz="2400" dirty="0"/>
              <a:t>.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</a:t>
            </a:r>
            <a:r>
              <a:rPr lang="en-GB" sz="2400" dirty="0">
                <a:solidFill>
                  <a:srgbClr val="FF0000"/>
                </a:solidFill>
              </a:rPr>
              <a:t>The rightmost % is the string format operator.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endParaRPr lang="en-GB" sz="2400" dirty="0">
              <a:solidFill>
                <a:srgbClr val="FFC000"/>
              </a:solidFill>
              <a:latin typeface="Courier New"/>
              <a:cs typeface="Courier New"/>
            </a:endParaRPr>
          </a:p>
          <a:p>
            <a:pPr marL="0" indent="0">
              <a:buSzPct val="120000"/>
              <a:buNone/>
            </a:pPr>
            <a:r>
              <a:rPr lang="en-GB" sz="2400" dirty="0">
                <a:solidFill>
                  <a:srgbClr val="FFC000"/>
                </a:solidFill>
                <a:latin typeface="Courier New"/>
                <a:cs typeface="Courier New"/>
              </a:rPr>
              <a:t>price</a:t>
            </a:r>
            <a:r>
              <a:rPr lang="en-GB" sz="2400" dirty="0">
                <a:latin typeface="Courier New"/>
                <a:cs typeface="Courier New"/>
              </a:rPr>
              <a:t> = 10.809</a:t>
            </a:r>
          </a:p>
          <a:p>
            <a:pPr marL="0" indent="0">
              <a:buSzPct val="120000"/>
              <a:buNone/>
            </a:pPr>
            <a:r>
              <a:rPr lang="en-GB" sz="2400" dirty="0">
                <a:latin typeface="Courier New"/>
                <a:cs typeface="Courier New"/>
              </a:rPr>
              <a:t>string = "%.</a:t>
            </a:r>
            <a:r>
              <a:rPr lang="en-GB" sz="2400" dirty="0">
                <a:solidFill>
                  <a:srgbClr val="0000FF"/>
                </a:solidFill>
                <a:latin typeface="Courier New"/>
                <a:cs typeface="Courier New"/>
              </a:rPr>
              <a:t>2</a:t>
            </a:r>
            <a:r>
              <a:rPr lang="en-GB" sz="2400" dirty="0">
                <a:solidFill>
                  <a:srgbClr val="008000"/>
                </a:solidFill>
                <a:latin typeface="Courier New"/>
                <a:cs typeface="Courier New"/>
              </a:rPr>
              <a:t>f</a:t>
            </a:r>
            <a:r>
              <a:rPr lang="en-GB" sz="2400" dirty="0">
                <a:latin typeface="Courier New"/>
                <a:cs typeface="Courier New"/>
              </a:rPr>
              <a:t>" </a:t>
            </a:r>
            <a:r>
              <a:rPr lang="en-GB" sz="2400" dirty="0">
                <a:solidFill>
                  <a:srgbClr val="FF0000"/>
                </a:solidFill>
                <a:latin typeface="Courier New"/>
                <a:cs typeface="Courier New"/>
              </a:rPr>
              <a:t>%</a:t>
            </a:r>
            <a:r>
              <a:rPr lang="en-GB" sz="2400" dirty="0">
                <a:latin typeface="Courier New"/>
                <a:cs typeface="Courier New"/>
              </a:rPr>
              <a:t> </a:t>
            </a:r>
            <a:r>
              <a:rPr lang="en-GB" sz="2400" dirty="0">
                <a:solidFill>
                  <a:srgbClr val="FFC000"/>
                </a:solidFill>
                <a:latin typeface="Courier New"/>
                <a:cs typeface="Courier New"/>
              </a:rPr>
              <a:t>price</a:t>
            </a:r>
            <a:r>
              <a:rPr lang="en-GB" sz="2400" dirty="0">
                <a:latin typeface="Courier New"/>
                <a:cs typeface="Courier New"/>
              </a:rPr>
              <a:t>  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value of string is "10.81"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15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0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Vocabulary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36554" y="2376736"/>
            <a:ext cx="7728092" cy="4176464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"%m.nf" is the format string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%m.nf is the format specifier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m is the field width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% (outside the format string) is the string format operator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Apply the format string on a floating number</a:t>
            </a:r>
          </a:p>
          <a:p>
            <a:pPr marL="457200" lvl="1" indent="0">
              <a:buSzPct val="120000"/>
              <a:buNone/>
            </a:pPr>
            <a:endParaRPr lang="en-GB" sz="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16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73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Examples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99160" y="1988840"/>
            <a:ext cx="7728092" cy="3343944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value = 56.68</a:t>
            </a:r>
          </a:p>
          <a:p>
            <a:pPr marL="0" indent="0">
              <a:buSzPct val="120000"/>
              <a:buNone/>
            </a:pPr>
            <a:endParaRPr lang="en-GB" sz="1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"%0.3f" % value  </a:t>
            </a:r>
          </a:p>
          <a:p>
            <a:pPr marL="0" indent="0">
              <a:buSzPct val="120000"/>
              <a:buNone/>
            </a:pPr>
            <a:r>
              <a:rPr lang="en-GB" sz="1800" dirty="0"/>
              <a:t># the result is the string "56.680"</a:t>
            </a:r>
          </a:p>
          <a:p>
            <a:pPr marL="0" indent="0">
              <a:buSzPct val="120000"/>
              <a:buNone/>
            </a:pPr>
            <a:endParaRPr lang="en-GB" sz="1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"%8.3f" % value  </a:t>
            </a:r>
          </a:p>
          <a:p>
            <a:pPr marL="0" indent="0">
              <a:buSzPct val="120000"/>
              <a:buNone/>
            </a:pPr>
            <a:r>
              <a:rPr lang="en-GB" sz="1800" dirty="0"/>
              <a:t># the result is the string "  56.680"</a:t>
            </a:r>
          </a:p>
          <a:p>
            <a:pPr marL="0" indent="0">
              <a:buSzPct val="120000"/>
              <a:buNone/>
            </a:pPr>
            <a:r>
              <a:rPr lang="en-GB" sz="1800" dirty="0"/>
              <a:t># Note that "  56.680" has two spaces on the left, to ensure</a:t>
            </a:r>
          </a:p>
          <a:p>
            <a:pPr marL="0" indent="0">
              <a:buSzPct val="120000"/>
              <a:buNone/>
            </a:pPr>
            <a:r>
              <a:rPr lang="en-GB" sz="1800" dirty="0"/>
              <a:t># that the length of the string is 8, not 6</a:t>
            </a:r>
          </a:p>
          <a:p>
            <a:pPr marL="0" indent="0">
              <a:buSzPct val="120000"/>
              <a:buNone/>
            </a:pPr>
            <a:endParaRPr lang="en-GB" sz="1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"%4.3f" % value  </a:t>
            </a:r>
          </a:p>
          <a:p>
            <a:pPr marL="0" indent="0">
              <a:buSzPct val="120000"/>
              <a:buNone/>
            </a:pPr>
            <a:r>
              <a:rPr lang="en-GB" sz="1800" dirty="0"/>
              <a:t># the result is the string "56.680"</a:t>
            </a:r>
          </a:p>
          <a:p>
            <a:pPr marL="0" indent="0">
              <a:buSzPct val="120000"/>
              <a:buNone/>
            </a:pPr>
            <a:r>
              <a:rPr lang="en-GB" sz="1800" dirty="0"/>
              <a:t># Note that "56.680" has length 6, not 4</a:t>
            </a:r>
          </a:p>
          <a:p>
            <a:pPr marL="0" indent="0">
              <a:buSzPct val="120000"/>
              <a:buNone/>
            </a:pPr>
            <a:endParaRPr lang="en-GB" sz="1800" dirty="0"/>
          </a:p>
          <a:p>
            <a:pPr marL="0" indent="0">
              <a:buSzPct val="120000"/>
              <a:buNone/>
            </a:pPr>
            <a:endParaRPr lang="en-GB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17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25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 Motivation Example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1844824"/>
            <a:ext cx="7728092" cy="4464496"/>
          </a:xfrm>
        </p:spPr>
        <p:txBody>
          <a:bodyPr/>
          <a:lstStyle/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endParaRPr lang="en-GB" sz="2000" dirty="0">
              <a:latin typeface="Courier New"/>
              <a:cs typeface="Courier New"/>
            </a:endParaRP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18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C3873E-FBAF-4BCF-AFAD-3FB43601D61B}"/>
              </a:ext>
            </a:extLst>
          </p:cNvPr>
          <p:cNvSpPr/>
          <p:nvPr/>
        </p:nvSpPr>
        <p:spPr>
          <a:xfrm>
            <a:off x="846728" y="1922071"/>
            <a:ext cx="27171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price1 = 23.789 </a:t>
            </a:r>
          </a:p>
          <a:p>
            <a:r>
              <a:rPr lang="en-GB" dirty="0"/>
              <a:t>price2 = 0.039 </a:t>
            </a:r>
          </a:p>
          <a:p>
            <a:r>
              <a:rPr lang="en-GB" dirty="0"/>
              <a:t>price3 = 199.8 </a:t>
            </a:r>
          </a:p>
          <a:p>
            <a:r>
              <a:rPr lang="en-GB" dirty="0"/>
              <a:t>price4 = 23</a:t>
            </a:r>
          </a:p>
          <a:p>
            <a:r>
              <a:rPr lang="en-GB" dirty="0"/>
              <a:t>price5 = 2324.17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B57A08-F6C7-47E3-A906-1E1B38CAD69B}"/>
              </a:ext>
            </a:extLst>
          </p:cNvPr>
          <p:cNvSpPr txBox="1"/>
          <p:nvPr/>
        </p:nvSpPr>
        <p:spPr>
          <a:xfrm>
            <a:off x="828767" y="4089970"/>
            <a:ext cx="18710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print(price1)</a:t>
            </a:r>
          </a:p>
          <a:p>
            <a:r>
              <a:rPr lang="en-GB" dirty="0"/>
              <a:t>print(price2)</a:t>
            </a:r>
          </a:p>
          <a:p>
            <a:r>
              <a:rPr lang="en-GB" dirty="0"/>
              <a:t>print(price3)</a:t>
            </a:r>
          </a:p>
          <a:p>
            <a:r>
              <a:rPr lang="en-GB" dirty="0"/>
              <a:t>print(price4)</a:t>
            </a:r>
          </a:p>
          <a:p>
            <a:r>
              <a:rPr lang="en-GB" dirty="0"/>
              <a:t>print(price5)</a:t>
            </a:r>
          </a:p>
          <a:p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A07B279-F0C1-42AA-A3A3-67D3C47C5E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092" y="4089970"/>
            <a:ext cx="1506101" cy="20556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4FBDBC-BE92-4F31-8D14-E0A216237C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477" y="1988692"/>
            <a:ext cx="1728716" cy="19117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7079812" y="2529071"/>
            <a:ext cx="11658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desired</a:t>
            </a:r>
          </a:p>
          <a:p>
            <a:r>
              <a:rPr lang="en-GB" dirty="0"/>
              <a:t>output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76120" y="4581128"/>
            <a:ext cx="1069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actual</a:t>
            </a:r>
          </a:p>
          <a:p>
            <a:r>
              <a:rPr lang="en-GB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930158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 Motivation Example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1844824"/>
            <a:ext cx="7728092" cy="4464496"/>
          </a:xfrm>
        </p:spPr>
        <p:txBody>
          <a:bodyPr/>
          <a:lstStyle/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endParaRPr lang="en-GB" sz="2000" dirty="0">
              <a:latin typeface="Courier New"/>
              <a:cs typeface="Courier New"/>
            </a:endParaRP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19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C3873E-FBAF-4BCF-AFAD-3FB43601D61B}"/>
              </a:ext>
            </a:extLst>
          </p:cNvPr>
          <p:cNvSpPr/>
          <p:nvPr/>
        </p:nvSpPr>
        <p:spPr>
          <a:xfrm>
            <a:off x="1150938" y="1897559"/>
            <a:ext cx="27171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price1 = 23.789 </a:t>
            </a:r>
          </a:p>
          <a:p>
            <a:r>
              <a:rPr lang="en-GB" dirty="0"/>
              <a:t>price2 = 0.039 </a:t>
            </a:r>
          </a:p>
          <a:p>
            <a:r>
              <a:rPr lang="en-GB" dirty="0"/>
              <a:t>price3 = 199.8 </a:t>
            </a:r>
          </a:p>
          <a:p>
            <a:r>
              <a:rPr lang="en-GB" dirty="0"/>
              <a:t>price4 = 23</a:t>
            </a:r>
          </a:p>
          <a:p>
            <a:r>
              <a:rPr lang="en-GB" dirty="0"/>
              <a:t>price5 = 2324.17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A2FF92-CC8A-4984-9124-8BA72C1CA804}"/>
              </a:ext>
            </a:extLst>
          </p:cNvPr>
          <p:cNvSpPr txBox="1"/>
          <p:nvPr/>
        </p:nvSpPr>
        <p:spPr>
          <a:xfrm>
            <a:off x="4427984" y="1895198"/>
            <a:ext cx="391504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formatPrice</a:t>
            </a:r>
            <a:r>
              <a:rPr lang="en-GB" dirty="0"/>
              <a:t> = "%</a:t>
            </a:r>
            <a:r>
              <a:rPr lang="en-US" altLang="zh-CN" dirty="0">
                <a:solidFill>
                  <a:srgbClr val="FF0000"/>
                </a:solidFill>
              </a:rPr>
              <a:t>6</a:t>
            </a:r>
            <a:r>
              <a:rPr lang="en-GB" dirty="0"/>
              <a:t>.2f"</a:t>
            </a:r>
          </a:p>
          <a:p>
            <a:endParaRPr lang="en-GB" dirty="0"/>
          </a:p>
          <a:p>
            <a:r>
              <a:rPr lang="en-GB" dirty="0"/>
              <a:t>print(</a:t>
            </a:r>
            <a:r>
              <a:rPr lang="en-GB" dirty="0" err="1"/>
              <a:t>formatPrice</a:t>
            </a:r>
            <a:r>
              <a:rPr lang="en-GB" dirty="0"/>
              <a:t> % price1)</a:t>
            </a:r>
          </a:p>
          <a:p>
            <a:r>
              <a:rPr lang="en-GB" dirty="0"/>
              <a:t>print(</a:t>
            </a:r>
            <a:r>
              <a:rPr lang="en-GB" dirty="0" err="1"/>
              <a:t>formatPrice</a:t>
            </a:r>
            <a:r>
              <a:rPr lang="en-GB" dirty="0"/>
              <a:t> % price2)</a:t>
            </a:r>
          </a:p>
          <a:p>
            <a:r>
              <a:rPr lang="en-GB" dirty="0"/>
              <a:t>print(</a:t>
            </a:r>
            <a:r>
              <a:rPr lang="en-GB" dirty="0" err="1"/>
              <a:t>formatPrice</a:t>
            </a:r>
            <a:r>
              <a:rPr lang="en-GB" dirty="0"/>
              <a:t> % price3)</a:t>
            </a:r>
          </a:p>
          <a:p>
            <a:r>
              <a:rPr lang="en-GB" dirty="0"/>
              <a:t>print(</a:t>
            </a:r>
            <a:r>
              <a:rPr lang="en-GB" dirty="0" err="1"/>
              <a:t>formatPrice</a:t>
            </a:r>
            <a:r>
              <a:rPr lang="en-GB" dirty="0"/>
              <a:t> % price4)</a:t>
            </a:r>
          </a:p>
          <a:p>
            <a:r>
              <a:rPr lang="en-GB" dirty="0"/>
              <a:t>print(</a:t>
            </a:r>
            <a:r>
              <a:rPr lang="en-GB" dirty="0" err="1"/>
              <a:t>formatPrice</a:t>
            </a:r>
            <a:r>
              <a:rPr lang="en-GB" dirty="0"/>
              <a:t> % price5)</a:t>
            </a:r>
          </a:p>
          <a:p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DB27E0-C82D-4F40-B012-844C896E7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306" y="4203441"/>
            <a:ext cx="1637094" cy="219016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8210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/>
              <a:t>Example 1 </a:t>
            </a:r>
            <a:r>
              <a:rPr lang="en-GB" dirty="0"/>
              <a:t>of</a:t>
            </a:r>
            <a:r>
              <a:rPr lang="en-GB" sz="4000" dirty="0"/>
              <a:t> a Function Call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1988840"/>
            <a:ext cx="8104115" cy="3672408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urier New"/>
                <a:cs typeface="Courier New"/>
              </a:rPr>
              <a:t>first = </a:t>
            </a: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input</a:t>
            </a:r>
            <a:r>
              <a:rPr lang="en-GB" sz="2000" dirty="0">
                <a:latin typeface="Courier New"/>
                <a:cs typeface="Courier New"/>
              </a:rPr>
              <a:t>("Enter your first name: ")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Name of the function: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sz="1600" dirty="0"/>
              <a:t>input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Argument: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sz="1600" dirty="0"/>
              <a:t>the string "Enter your first name: "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Returned value: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sz="1600" dirty="0"/>
              <a:t>a </a:t>
            </a:r>
            <a:r>
              <a:rPr lang="en-GB" sz="1600" dirty="0">
                <a:solidFill>
                  <a:srgbClr val="FF0000"/>
                </a:solidFill>
              </a:rPr>
              <a:t>string</a:t>
            </a:r>
            <a:r>
              <a:rPr lang="en-GB" sz="1600" dirty="0"/>
              <a:t> entered at the keyboard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The returned value becomes the value of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The detailed actions of input are hidden. The calling program has knowledge only of the argument and the returned value.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PFE Section 2.2.4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41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 Motivation Example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1844824"/>
            <a:ext cx="7728092" cy="4464496"/>
          </a:xfrm>
        </p:spPr>
        <p:txBody>
          <a:bodyPr/>
          <a:lstStyle/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endParaRPr lang="en-GB" sz="2000" dirty="0">
              <a:latin typeface="Courier New"/>
              <a:cs typeface="Courier New"/>
            </a:endParaRP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20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C3873E-FBAF-4BCF-AFAD-3FB43601D61B}"/>
              </a:ext>
            </a:extLst>
          </p:cNvPr>
          <p:cNvSpPr/>
          <p:nvPr/>
        </p:nvSpPr>
        <p:spPr>
          <a:xfrm>
            <a:off x="1150938" y="1897559"/>
            <a:ext cx="27171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price1 = 23.789 </a:t>
            </a:r>
          </a:p>
          <a:p>
            <a:r>
              <a:rPr lang="en-GB" dirty="0"/>
              <a:t>price2 = 0.039 </a:t>
            </a:r>
          </a:p>
          <a:p>
            <a:r>
              <a:rPr lang="en-GB" dirty="0"/>
              <a:t>price3 = 199.8 </a:t>
            </a:r>
          </a:p>
          <a:p>
            <a:r>
              <a:rPr lang="en-GB" dirty="0"/>
              <a:t>price4 = 23</a:t>
            </a:r>
          </a:p>
          <a:p>
            <a:r>
              <a:rPr lang="en-GB" dirty="0"/>
              <a:t>price5 = 2324.17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A2FF92-CC8A-4984-9124-8BA72C1CA804}"/>
              </a:ext>
            </a:extLst>
          </p:cNvPr>
          <p:cNvSpPr txBox="1"/>
          <p:nvPr/>
        </p:nvSpPr>
        <p:spPr>
          <a:xfrm>
            <a:off x="4427984" y="1895198"/>
            <a:ext cx="391504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formatPrice</a:t>
            </a:r>
            <a:r>
              <a:rPr lang="en-GB" dirty="0"/>
              <a:t> = "%</a:t>
            </a:r>
            <a:r>
              <a:rPr lang="en-US" altLang="zh-CN" dirty="0">
                <a:solidFill>
                  <a:srgbClr val="FF0000"/>
                </a:solidFill>
              </a:rPr>
              <a:t>8</a:t>
            </a:r>
            <a:r>
              <a:rPr lang="en-GB" dirty="0"/>
              <a:t>.2f"</a:t>
            </a:r>
          </a:p>
          <a:p>
            <a:endParaRPr lang="en-GB" dirty="0"/>
          </a:p>
          <a:p>
            <a:r>
              <a:rPr lang="en-GB" dirty="0"/>
              <a:t>print(</a:t>
            </a:r>
            <a:r>
              <a:rPr lang="en-GB" dirty="0" err="1"/>
              <a:t>formatPrice</a:t>
            </a:r>
            <a:r>
              <a:rPr lang="en-GB" dirty="0"/>
              <a:t> % price1)</a:t>
            </a:r>
          </a:p>
          <a:p>
            <a:r>
              <a:rPr lang="en-GB" dirty="0"/>
              <a:t>print(</a:t>
            </a:r>
            <a:r>
              <a:rPr lang="en-GB" dirty="0" err="1"/>
              <a:t>formatPrice</a:t>
            </a:r>
            <a:r>
              <a:rPr lang="en-GB" dirty="0"/>
              <a:t> % price2)</a:t>
            </a:r>
          </a:p>
          <a:p>
            <a:r>
              <a:rPr lang="en-GB" dirty="0"/>
              <a:t>print(</a:t>
            </a:r>
            <a:r>
              <a:rPr lang="en-GB" dirty="0" err="1"/>
              <a:t>formatPrice</a:t>
            </a:r>
            <a:r>
              <a:rPr lang="en-GB" dirty="0"/>
              <a:t> % price3)</a:t>
            </a:r>
          </a:p>
          <a:p>
            <a:r>
              <a:rPr lang="en-GB" dirty="0"/>
              <a:t>print(</a:t>
            </a:r>
            <a:r>
              <a:rPr lang="en-GB" dirty="0" err="1"/>
              <a:t>formatPrice</a:t>
            </a:r>
            <a:r>
              <a:rPr lang="en-GB" dirty="0"/>
              <a:t> % price4)</a:t>
            </a:r>
          </a:p>
          <a:p>
            <a:r>
              <a:rPr lang="en-GB" dirty="0"/>
              <a:t>print(</a:t>
            </a:r>
            <a:r>
              <a:rPr lang="en-GB" dirty="0" err="1"/>
              <a:t>formatPrice</a:t>
            </a:r>
            <a:r>
              <a:rPr lang="en-GB" dirty="0"/>
              <a:t> % price5)</a:t>
            </a:r>
          </a:p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57B8F7-9148-4603-89E5-323E8D3AA2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938" y="4253547"/>
            <a:ext cx="1728716" cy="19117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44299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Integers and Strings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1916832"/>
            <a:ext cx="7728092" cy="3312368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For </a:t>
            </a:r>
            <a:r>
              <a:rPr lang="en-GB" sz="2000" dirty="0">
                <a:solidFill>
                  <a:srgbClr val="FF0000"/>
                </a:solidFill>
              </a:rPr>
              <a:t>integers</a:t>
            </a:r>
            <a:r>
              <a:rPr lang="en-GB" sz="2000" dirty="0"/>
              <a:t> use </a:t>
            </a:r>
            <a:r>
              <a:rPr lang="en-GB" sz="2000" dirty="0">
                <a:solidFill>
                  <a:srgbClr val="FF0000"/>
                </a:solidFill>
              </a:rPr>
              <a:t>%d</a:t>
            </a:r>
            <a:r>
              <a:rPr lang="en-GB" sz="2000" dirty="0"/>
              <a:t> or </a:t>
            </a:r>
            <a:r>
              <a:rPr lang="en-GB" sz="2000" dirty="0">
                <a:solidFill>
                  <a:srgbClr val="FF0000"/>
                </a:solidFill>
              </a:rPr>
              <a:t>%</a:t>
            </a:r>
            <a:r>
              <a:rPr lang="en-GB" sz="2000" dirty="0" err="1">
                <a:solidFill>
                  <a:srgbClr val="FF0000"/>
                </a:solidFill>
              </a:rPr>
              <a:t>nd</a:t>
            </a:r>
            <a:r>
              <a:rPr lang="en-GB" sz="2000" dirty="0"/>
              <a:t>, for example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price = 105</a:t>
            </a:r>
          </a:p>
          <a:p>
            <a:pPr marL="0" indent="0">
              <a:buSzPct val="120000"/>
              <a:buNone/>
            </a:pPr>
            <a:endParaRPr lang="en-GB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string1 = "%5d" % price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result "  105"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string2 = "%2d" % price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result "105"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For </a:t>
            </a:r>
            <a:r>
              <a:rPr lang="en-GB" sz="2000" dirty="0">
                <a:solidFill>
                  <a:srgbClr val="00B050"/>
                </a:solidFill>
              </a:rPr>
              <a:t>strings</a:t>
            </a:r>
            <a:r>
              <a:rPr lang="en-GB" sz="2000" dirty="0"/>
              <a:t> use </a:t>
            </a:r>
            <a:r>
              <a:rPr lang="en-GB" sz="2000" dirty="0">
                <a:solidFill>
                  <a:srgbClr val="00B050"/>
                </a:solidFill>
              </a:rPr>
              <a:t>%s</a:t>
            </a:r>
            <a:r>
              <a:rPr lang="en-GB" sz="2000" dirty="0"/>
              <a:t> or </a:t>
            </a:r>
            <a:r>
              <a:rPr lang="en-GB" sz="2000" dirty="0">
                <a:solidFill>
                  <a:srgbClr val="00B050"/>
                </a:solidFill>
              </a:rPr>
              <a:t>%ns</a:t>
            </a:r>
            <a:r>
              <a:rPr lang="en-GB" sz="2000" dirty="0"/>
              <a:t>, for example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string3 = "%7s" % "Hello"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result "  Hello"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39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More Examples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22</a:t>
            </a:fld>
            <a:endParaRPr lang="en-GB" altLang="en-US">
              <a:solidFill>
                <a:srgbClr val="00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685937"/>
              </p:ext>
            </p:extLst>
          </p:nvPr>
        </p:nvGraphicFramePr>
        <p:xfrm>
          <a:off x="827584" y="2060848"/>
          <a:ext cx="7740567" cy="4174749"/>
        </p:xfrm>
        <a:graphic>
          <a:graphicData uri="http://schemas.openxmlformats.org/drawingml/2006/table">
            <a:tbl>
              <a:tblPr firstRow="1" firstCol="1" bandRow="1"/>
              <a:tblGrid>
                <a:gridCol w="1519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6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4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Format String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output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 is a space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"%d"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d with an integer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"%5d"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~~~24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Spaces</a:t>
                      </a:r>
                      <a:r>
                        <a:rPr lang="en-GB" sz="1600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are added so that the field width is 5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"%05d"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00024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you add 0 before the field width, zeroes are added instead of spaces.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"Quantity:</a:t>
                      </a:r>
                      <a:r>
                        <a:rPr lang="en-GB" sz="1600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%5d"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Quantity:~~~24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Characters inside a format string but outside the format specifier appear in the output.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“%.f"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1.21997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f with a floating point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"%.2f"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1.22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Prints two digits after the decimal point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"%7.2f"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~~~1.22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Spaces are added so that the field width</a:t>
                      </a:r>
                      <a:r>
                        <a:rPr lang="en-GB" sz="1600" baseline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7</a:t>
                      </a:r>
                      <a:endParaRPr lang="en-GB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"%s"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Hello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s with a string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“%9s"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~~~~Hello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Strings are right-justified</a:t>
                      </a:r>
                      <a:r>
                        <a:rPr lang="en-GB" sz="1600" baseline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by default</a:t>
                      </a:r>
                      <a:endParaRPr lang="en-GB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"%-9s"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Hello~~~~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negative field width to left-justify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"%d %.2f"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24~1.22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can format multiple values at once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3725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"%d%%"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add a percentage sign to the output, use %%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325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Multiple Format Specifiers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1916832"/>
            <a:ext cx="8856984" cy="4407768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Syntax for the string format operator</a:t>
            </a:r>
          </a:p>
          <a:p>
            <a:pPr marL="0" indent="0" algn="ctr">
              <a:buSzPct val="120000"/>
              <a:buNone/>
            </a:pPr>
            <a:r>
              <a:rPr lang="en-GB" sz="2000" dirty="0" err="1">
                <a:latin typeface="Courier New"/>
                <a:cs typeface="Courier New"/>
              </a:rPr>
              <a:t>formatString</a:t>
            </a:r>
            <a:r>
              <a:rPr lang="en-GB" sz="2000" dirty="0">
                <a:latin typeface="Courier New"/>
                <a:cs typeface="Courier New"/>
              </a:rPr>
              <a:t> % (value_1, value_2, .., </a:t>
            </a:r>
            <a:r>
              <a:rPr lang="en-GB" sz="2000" dirty="0" err="1">
                <a:latin typeface="Courier New"/>
                <a:cs typeface="Courier New"/>
              </a:rPr>
              <a:t>value_</a:t>
            </a:r>
            <a:r>
              <a:rPr lang="en-GB" sz="2000" dirty="0" err="1">
                <a:solidFill>
                  <a:srgbClr val="FF0000"/>
                </a:solidFill>
                <a:latin typeface="Courier New"/>
                <a:cs typeface="Courier New"/>
              </a:rPr>
              <a:t>n</a:t>
            </a:r>
            <a:r>
              <a:rPr lang="en-GB" sz="2000" dirty="0">
                <a:latin typeface="Courier New"/>
                <a:cs typeface="Courier New"/>
              </a:rPr>
              <a:t>)</a:t>
            </a:r>
          </a:p>
          <a:p>
            <a:pPr marL="0" indent="0" algn="ctr">
              <a:buSzPct val="120000"/>
              <a:buNone/>
            </a:pPr>
            <a:endParaRPr lang="en-GB" sz="800" dirty="0">
              <a:latin typeface="Courier New"/>
              <a:cs typeface="Courier New"/>
            </a:endParaRP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The format string must contain </a:t>
            </a:r>
            <a:r>
              <a:rPr lang="en-GB" sz="2000" dirty="0">
                <a:solidFill>
                  <a:srgbClr val="FF0000"/>
                </a:solidFill>
              </a:rPr>
              <a:t>n</a:t>
            </a:r>
            <a:r>
              <a:rPr lang="en-GB" sz="2000" dirty="0"/>
              <a:t> format specifiers, one for each value.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If there is only one value then the brackets can be omitted,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  <a:r>
              <a:rPr lang="en-GB" sz="2000" dirty="0" err="1">
                <a:latin typeface="Courier New"/>
                <a:cs typeface="Courier New"/>
              </a:rPr>
              <a:t>formatString</a:t>
            </a:r>
            <a:r>
              <a:rPr lang="en-GB" sz="2000" dirty="0">
                <a:latin typeface="Courier New"/>
                <a:cs typeface="Courier New"/>
              </a:rPr>
              <a:t> % value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Example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/>
                <a:cs typeface="Courier New"/>
              </a:rPr>
              <a:t>quantity = 100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/>
                <a:cs typeface="Courier New"/>
              </a:rPr>
              <a:t>total = 509.371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/>
                <a:cs typeface="Courier New"/>
              </a:rPr>
              <a:t>print(</a:t>
            </a: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"Quantity: %d Total: %10.2f" 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%</a:t>
            </a:r>
            <a:r>
              <a:rPr lang="en-GB" sz="2000" dirty="0">
                <a:latin typeface="Courier New"/>
                <a:cs typeface="Courier New"/>
              </a:rPr>
              <a:t> </a:t>
            </a:r>
            <a:r>
              <a:rPr lang="en-GB" sz="2000" dirty="0">
                <a:solidFill>
                  <a:srgbClr val="008000"/>
                </a:solidFill>
                <a:latin typeface="Courier New"/>
                <a:cs typeface="Courier New"/>
              </a:rPr>
              <a:t>(quantity, total)</a:t>
            </a:r>
            <a:r>
              <a:rPr lang="en-GB" sz="2000" dirty="0">
                <a:latin typeface="Courier New"/>
                <a:cs typeface="Courier New"/>
              </a:rPr>
              <a:t>)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prints "Quantity: 100 Total:    509.37"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23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Example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50938" y="2132856"/>
            <a:ext cx="7728092" cy="2448272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000" dirty="0"/>
              <a:t>title = "Quantity"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print("</a:t>
            </a:r>
            <a:r>
              <a:rPr lang="en-GB" sz="2000" dirty="0">
                <a:solidFill>
                  <a:srgbClr val="0070C0"/>
                </a:solidFill>
              </a:rPr>
              <a:t>%10s </a:t>
            </a:r>
            <a:r>
              <a:rPr lang="en-GB" sz="2000" dirty="0">
                <a:solidFill>
                  <a:srgbClr val="FF0000"/>
                </a:solidFill>
              </a:rPr>
              <a:t>%8d</a:t>
            </a:r>
            <a:r>
              <a:rPr lang="en-GB" sz="2000" dirty="0"/>
              <a:t>"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% (</a:t>
            </a:r>
            <a:r>
              <a:rPr lang="en-GB" sz="2000" dirty="0">
                <a:solidFill>
                  <a:srgbClr val="0070C0"/>
                </a:solidFill>
              </a:rPr>
              <a:t>title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B050"/>
                </a:solidFill>
              </a:rPr>
              <a:t> </a:t>
            </a:r>
            <a:r>
              <a:rPr lang="en-GB" sz="2000" dirty="0">
                <a:solidFill>
                  <a:srgbClr val="FF0000"/>
                </a:solidFill>
              </a:rPr>
              <a:t>24</a:t>
            </a:r>
            <a:r>
              <a:rPr lang="en-GB" sz="2000" dirty="0"/>
              <a:t>))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 “~~Quantity~~~~~~24“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print ("</a:t>
            </a:r>
            <a:r>
              <a:rPr lang="en-GB" sz="2000" dirty="0">
                <a:solidFill>
                  <a:srgbClr val="0070C0"/>
                </a:solidFill>
              </a:rPr>
              <a:t>%-10s </a:t>
            </a:r>
            <a:r>
              <a:rPr lang="en-GB" sz="2000" dirty="0">
                <a:solidFill>
                  <a:srgbClr val="FF0000"/>
                </a:solidFill>
              </a:rPr>
              <a:t>%8d</a:t>
            </a:r>
            <a:r>
              <a:rPr lang="en-GB" sz="2000" dirty="0"/>
              <a:t>"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% (</a:t>
            </a:r>
            <a:r>
              <a:rPr lang="en-GB" sz="2000" dirty="0">
                <a:solidFill>
                  <a:srgbClr val="0070C0"/>
                </a:solidFill>
              </a:rPr>
              <a:t>title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B050"/>
                </a:solidFill>
              </a:rPr>
              <a:t> </a:t>
            </a:r>
            <a:r>
              <a:rPr lang="en-GB" sz="2000" dirty="0">
                <a:solidFill>
                  <a:srgbClr val="FF0000"/>
                </a:solidFill>
              </a:rPr>
              <a:t>24</a:t>
            </a:r>
            <a:r>
              <a:rPr lang="en-GB" sz="2000" dirty="0"/>
              <a:t>))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"Quantity~~~~~~~~24“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Note that ~ represents a space.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24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B4866D67-E9AA-4A60-90D1-23CEF793D807}"/>
              </a:ext>
            </a:extLst>
          </p:cNvPr>
          <p:cNvSpPr/>
          <p:nvPr/>
        </p:nvSpPr>
        <p:spPr bwMode="auto">
          <a:xfrm rot="16200000">
            <a:off x="2216358" y="3057737"/>
            <a:ext cx="219491" cy="1296144"/>
          </a:xfrm>
          <a:prstGeom prst="leftBrace">
            <a:avLst>
              <a:gd name="adj1" fmla="val 8333"/>
              <a:gd name="adj2" fmla="val 50000"/>
            </a:avLst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13343F82-1C6D-43EE-B3F9-FDA35C918523}"/>
              </a:ext>
            </a:extLst>
          </p:cNvPr>
          <p:cNvSpPr/>
          <p:nvPr/>
        </p:nvSpPr>
        <p:spPr bwMode="auto">
          <a:xfrm rot="16200000">
            <a:off x="3598157" y="2974755"/>
            <a:ext cx="219493" cy="1440160"/>
          </a:xfrm>
          <a:prstGeom prst="leftBrace">
            <a:avLst>
              <a:gd name="adj1" fmla="val 8333"/>
              <a:gd name="adj2" fmla="val 5000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77FCEDD6-521F-4FF0-BED3-774001449EAA}"/>
              </a:ext>
            </a:extLst>
          </p:cNvPr>
          <p:cNvSpPr/>
          <p:nvPr/>
        </p:nvSpPr>
        <p:spPr bwMode="auto">
          <a:xfrm rot="16200000">
            <a:off x="2157999" y="4520344"/>
            <a:ext cx="219491" cy="1296144"/>
          </a:xfrm>
          <a:prstGeom prst="leftBrace">
            <a:avLst>
              <a:gd name="adj1" fmla="val 8333"/>
              <a:gd name="adj2" fmla="val 50000"/>
            </a:avLst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43A19F7B-F115-4E16-BC9E-20262FD72379}"/>
              </a:ext>
            </a:extLst>
          </p:cNvPr>
          <p:cNvSpPr/>
          <p:nvPr/>
        </p:nvSpPr>
        <p:spPr bwMode="auto">
          <a:xfrm rot="16200000">
            <a:off x="3488730" y="4510517"/>
            <a:ext cx="216092" cy="1296147"/>
          </a:xfrm>
          <a:prstGeom prst="leftBrace">
            <a:avLst>
              <a:gd name="adj1" fmla="val 8333"/>
              <a:gd name="adj2" fmla="val 5000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9414AF-8F02-49AF-B432-A3EABA6A43FE}"/>
              </a:ext>
            </a:extLst>
          </p:cNvPr>
          <p:cNvSpPr txBox="1"/>
          <p:nvPr/>
        </p:nvSpPr>
        <p:spPr>
          <a:xfrm>
            <a:off x="1711292" y="3851243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>
                <a:solidFill>
                  <a:srgbClr val="0070C0"/>
                </a:solidFill>
              </a:rPr>
              <a:t>10 </a:t>
            </a:r>
            <a:r>
              <a:rPr lang="en-GB" altLang="zh-CN" sz="1800" dirty="0">
                <a:solidFill>
                  <a:srgbClr val="0070C0"/>
                </a:solidFill>
              </a:rPr>
              <a:t>widths</a:t>
            </a:r>
            <a:endParaRPr lang="en-GB" sz="1800" dirty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C4CE0D-54B0-4E64-BFEA-1B4DF42AEBF5}"/>
              </a:ext>
            </a:extLst>
          </p:cNvPr>
          <p:cNvSpPr txBox="1"/>
          <p:nvPr/>
        </p:nvSpPr>
        <p:spPr>
          <a:xfrm>
            <a:off x="1693806" y="5283011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>
                <a:solidFill>
                  <a:srgbClr val="0070C0"/>
                </a:solidFill>
              </a:rPr>
              <a:t>10 </a:t>
            </a:r>
            <a:r>
              <a:rPr lang="en-GB" altLang="zh-CN" sz="1800" dirty="0">
                <a:solidFill>
                  <a:srgbClr val="0070C0"/>
                </a:solidFill>
              </a:rPr>
              <a:t>widths</a:t>
            </a:r>
            <a:endParaRPr lang="en-GB" sz="18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DE3D08-C760-4954-85F6-C745177688E0}"/>
              </a:ext>
            </a:extLst>
          </p:cNvPr>
          <p:cNvSpPr txBox="1"/>
          <p:nvPr/>
        </p:nvSpPr>
        <p:spPr>
          <a:xfrm>
            <a:off x="3122646" y="3866122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</a:rPr>
              <a:t>8 </a:t>
            </a:r>
            <a:r>
              <a:rPr lang="en-GB" altLang="zh-CN" sz="1800" dirty="0">
                <a:solidFill>
                  <a:srgbClr val="FF0000"/>
                </a:solidFill>
              </a:rPr>
              <a:t>widths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79123D-FAFA-4137-B41A-DE8D2E21C45C}"/>
              </a:ext>
            </a:extLst>
          </p:cNvPr>
          <p:cNvSpPr txBox="1"/>
          <p:nvPr/>
        </p:nvSpPr>
        <p:spPr>
          <a:xfrm>
            <a:off x="3074838" y="5300852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</a:rPr>
              <a:t>8 </a:t>
            </a:r>
            <a:r>
              <a:rPr lang="en-GB" altLang="zh-CN" sz="1800" dirty="0">
                <a:solidFill>
                  <a:srgbClr val="FF0000"/>
                </a:solidFill>
              </a:rPr>
              <a:t>widths</a:t>
            </a:r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275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 Motivation Example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1844824"/>
            <a:ext cx="7728092" cy="4464496"/>
          </a:xfrm>
        </p:spPr>
        <p:txBody>
          <a:bodyPr/>
          <a:lstStyle/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endParaRPr lang="en-GB" sz="2000" dirty="0">
              <a:latin typeface="Courier New"/>
              <a:cs typeface="Courier New"/>
            </a:endParaRP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C3873E-FBAF-4BCF-AFAD-3FB43601D61B}"/>
              </a:ext>
            </a:extLst>
          </p:cNvPr>
          <p:cNvSpPr/>
          <p:nvPr/>
        </p:nvSpPr>
        <p:spPr>
          <a:xfrm>
            <a:off x="846728" y="1922071"/>
            <a:ext cx="27171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price1 = 23.789 </a:t>
            </a:r>
          </a:p>
          <a:p>
            <a:r>
              <a:rPr lang="en-GB" dirty="0"/>
              <a:t>price2 = 0.039 </a:t>
            </a:r>
          </a:p>
          <a:p>
            <a:r>
              <a:rPr lang="en-GB" dirty="0"/>
              <a:t>price3 = 199.8 </a:t>
            </a:r>
          </a:p>
          <a:p>
            <a:r>
              <a:rPr lang="en-GB" dirty="0"/>
              <a:t>price4 = 23</a:t>
            </a:r>
          </a:p>
          <a:p>
            <a:r>
              <a:rPr lang="en-GB" dirty="0"/>
              <a:t>price5 = 2324.17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B57A08-F6C7-47E3-A906-1E1B38CAD69B}"/>
              </a:ext>
            </a:extLst>
          </p:cNvPr>
          <p:cNvSpPr txBox="1"/>
          <p:nvPr/>
        </p:nvSpPr>
        <p:spPr>
          <a:xfrm>
            <a:off x="828767" y="4089970"/>
            <a:ext cx="282218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print(item1, price1)</a:t>
            </a:r>
          </a:p>
          <a:p>
            <a:r>
              <a:rPr lang="en-GB" dirty="0"/>
              <a:t>print(item2, price2)</a:t>
            </a:r>
          </a:p>
          <a:p>
            <a:r>
              <a:rPr lang="en-GB" dirty="0"/>
              <a:t>print(item3, price3)</a:t>
            </a:r>
          </a:p>
          <a:p>
            <a:r>
              <a:rPr lang="en-GB" dirty="0"/>
              <a:t>print(item4, price4)</a:t>
            </a:r>
          </a:p>
          <a:p>
            <a:r>
              <a:rPr lang="en-GB" dirty="0"/>
              <a:t>print(item5, price5)</a:t>
            </a:r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5990D4-8BCF-4286-9B85-69125120E238}"/>
              </a:ext>
            </a:extLst>
          </p:cNvPr>
          <p:cNvSpPr txBox="1"/>
          <p:nvPr/>
        </p:nvSpPr>
        <p:spPr>
          <a:xfrm>
            <a:off x="4320340" y="1932375"/>
            <a:ext cx="38561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item1 = "Teddy"</a:t>
            </a:r>
          </a:p>
          <a:p>
            <a:r>
              <a:rPr lang="en-US" dirty="0"/>
              <a:t>item2 = "</a:t>
            </a:r>
            <a:r>
              <a:rPr lang="en-US" dirty="0" err="1"/>
              <a:t>GingerBreadMan</a:t>
            </a:r>
            <a:r>
              <a:rPr lang="en-US" dirty="0"/>
              <a:t>"</a:t>
            </a:r>
          </a:p>
          <a:p>
            <a:r>
              <a:rPr lang="en-US" dirty="0"/>
              <a:t>item3 = "Mickey"</a:t>
            </a:r>
          </a:p>
          <a:p>
            <a:r>
              <a:rPr lang="en-US" dirty="0"/>
              <a:t>item4 = "Pony"</a:t>
            </a:r>
          </a:p>
          <a:p>
            <a:r>
              <a:rPr lang="en-US" dirty="0"/>
              <a:t>item5 = "Sam"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347CF2-4360-45CE-91B9-F86C40DD8F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067" y="4221088"/>
            <a:ext cx="3483110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20947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 Motivation Example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26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C3873E-FBAF-4BCF-AFAD-3FB43601D61B}"/>
              </a:ext>
            </a:extLst>
          </p:cNvPr>
          <p:cNvSpPr/>
          <p:nvPr/>
        </p:nvSpPr>
        <p:spPr>
          <a:xfrm>
            <a:off x="6861155" y="1844824"/>
            <a:ext cx="27171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price1 = 23.789 </a:t>
            </a:r>
          </a:p>
          <a:p>
            <a:r>
              <a:rPr lang="en-GB" sz="1400" dirty="0"/>
              <a:t>price2 = 0.039 </a:t>
            </a:r>
          </a:p>
          <a:p>
            <a:r>
              <a:rPr lang="en-GB" sz="1400" dirty="0"/>
              <a:t>price3 = 199.8 </a:t>
            </a:r>
          </a:p>
          <a:p>
            <a:r>
              <a:rPr lang="en-GB" sz="1400" dirty="0"/>
              <a:t>price4 = 23</a:t>
            </a:r>
          </a:p>
          <a:p>
            <a:r>
              <a:rPr lang="en-GB" sz="1400" dirty="0"/>
              <a:t>price5 = 2324.17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B57A08-F6C7-47E3-A906-1E1B38CAD69B}"/>
              </a:ext>
            </a:extLst>
          </p:cNvPr>
          <p:cNvSpPr txBox="1"/>
          <p:nvPr/>
        </p:nvSpPr>
        <p:spPr>
          <a:xfrm>
            <a:off x="402643" y="1988840"/>
            <a:ext cx="577485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</a:rPr>
              <a:t>formatItemPrice = "%14s %8.2f"</a:t>
            </a:r>
          </a:p>
          <a:p>
            <a:endParaRPr lang="pt-BR" sz="2000" dirty="0"/>
          </a:p>
          <a:p>
            <a:r>
              <a:rPr lang="pt-BR" sz="2000" dirty="0"/>
              <a:t>#or alternatively,</a:t>
            </a:r>
          </a:p>
          <a:p>
            <a:r>
              <a:rPr lang="pt-BR" sz="2000" dirty="0"/>
              <a:t>#formatItem = "%14s"</a:t>
            </a:r>
          </a:p>
          <a:p>
            <a:r>
              <a:rPr lang="pt-BR" sz="2000" dirty="0"/>
              <a:t>#formatPrice = "%8.2f"</a:t>
            </a:r>
          </a:p>
          <a:p>
            <a:r>
              <a:rPr lang="pt-BR" sz="2000" dirty="0"/>
              <a:t>#</a:t>
            </a:r>
            <a:r>
              <a:rPr lang="pt-BR" sz="2000" dirty="0">
                <a:solidFill>
                  <a:srgbClr val="FF0000"/>
                </a:solidFill>
              </a:rPr>
              <a:t>formatItemPrice</a:t>
            </a:r>
            <a:r>
              <a:rPr lang="pt-BR" sz="2000" dirty="0"/>
              <a:t> = formatItem+" "+formatPrice</a:t>
            </a:r>
          </a:p>
          <a:p>
            <a:endParaRPr lang="pt-BR" sz="2000" dirty="0"/>
          </a:p>
          <a:p>
            <a:r>
              <a:rPr lang="en-GB" sz="2000" dirty="0"/>
              <a:t>print(</a:t>
            </a:r>
            <a:r>
              <a:rPr lang="en-GB" sz="2000" dirty="0" err="1">
                <a:solidFill>
                  <a:srgbClr val="FF0000"/>
                </a:solidFill>
              </a:rPr>
              <a:t>formatItemPrice</a:t>
            </a:r>
            <a:r>
              <a:rPr lang="en-GB" sz="2000" dirty="0"/>
              <a:t> % (item1, price1))</a:t>
            </a:r>
          </a:p>
          <a:p>
            <a:r>
              <a:rPr lang="en-GB" sz="2000" dirty="0"/>
              <a:t>print(</a:t>
            </a:r>
            <a:r>
              <a:rPr lang="en-GB" sz="2000" dirty="0" err="1">
                <a:solidFill>
                  <a:srgbClr val="FF0000"/>
                </a:solidFill>
              </a:rPr>
              <a:t>formatItemPrice</a:t>
            </a:r>
            <a:r>
              <a:rPr lang="en-GB" sz="2000" dirty="0"/>
              <a:t> % (item2, price2))</a:t>
            </a:r>
          </a:p>
          <a:p>
            <a:r>
              <a:rPr lang="en-GB" sz="2000" dirty="0"/>
              <a:t>print(</a:t>
            </a:r>
            <a:r>
              <a:rPr lang="en-GB" sz="2000" dirty="0" err="1">
                <a:solidFill>
                  <a:srgbClr val="FF0000"/>
                </a:solidFill>
              </a:rPr>
              <a:t>formatItemPrice</a:t>
            </a:r>
            <a:r>
              <a:rPr lang="en-GB" sz="2000" dirty="0"/>
              <a:t> % (item3, price3))</a:t>
            </a:r>
          </a:p>
          <a:p>
            <a:r>
              <a:rPr lang="en-GB" sz="2000" dirty="0"/>
              <a:t>print(</a:t>
            </a:r>
            <a:r>
              <a:rPr lang="en-GB" sz="2000" dirty="0" err="1">
                <a:solidFill>
                  <a:srgbClr val="FF0000"/>
                </a:solidFill>
              </a:rPr>
              <a:t>formatItemPrice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% (item4, price4))</a:t>
            </a:r>
          </a:p>
          <a:p>
            <a:r>
              <a:rPr lang="en-GB" sz="2000" dirty="0"/>
              <a:t>print(</a:t>
            </a:r>
            <a:r>
              <a:rPr lang="en-GB" sz="2000" dirty="0" err="1">
                <a:solidFill>
                  <a:srgbClr val="FF0000"/>
                </a:solidFill>
              </a:rPr>
              <a:t>formatItemPrice</a:t>
            </a:r>
            <a:r>
              <a:rPr lang="en-GB" sz="2000" dirty="0"/>
              <a:t> % (item5, price5))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5990D4-8BCF-4286-9B85-69125120E238}"/>
              </a:ext>
            </a:extLst>
          </p:cNvPr>
          <p:cNvSpPr txBox="1"/>
          <p:nvPr/>
        </p:nvSpPr>
        <p:spPr>
          <a:xfrm>
            <a:off x="6837963" y="3014375"/>
            <a:ext cx="232499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item1 = "Teddy"</a:t>
            </a:r>
          </a:p>
          <a:p>
            <a:r>
              <a:rPr lang="en-US" sz="1400" dirty="0"/>
              <a:t>item2 = "</a:t>
            </a:r>
            <a:r>
              <a:rPr lang="en-US" sz="1400" dirty="0" err="1"/>
              <a:t>GingerBreadMan</a:t>
            </a:r>
            <a:r>
              <a:rPr lang="en-US" sz="1400" dirty="0"/>
              <a:t>"</a:t>
            </a:r>
          </a:p>
          <a:p>
            <a:r>
              <a:rPr lang="en-US" sz="1400" dirty="0"/>
              <a:t>item3 = "Mickey"</a:t>
            </a:r>
          </a:p>
          <a:p>
            <a:r>
              <a:rPr lang="en-US" sz="1400" dirty="0"/>
              <a:t>item4 = "Pony"</a:t>
            </a:r>
          </a:p>
          <a:p>
            <a:r>
              <a:rPr lang="en-US" sz="1400" dirty="0"/>
              <a:t>item5 = "Sam"</a:t>
            </a:r>
            <a:endParaRPr lang="en-GB" sz="1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7726700-0D88-4D9E-A99F-74F2A82716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3" y="4408224"/>
            <a:ext cx="3290195" cy="136626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2037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 Motivation Example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C3873E-FBAF-4BCF-AFAD-3FB43601D61B}"/>
              </a:ext>
            </a:extLst>
          </p:cNvPr>
          <p:cNvSpPr/>
          <p:nvPr/>
        </p:nvSpPr>
        <p:spPr>
          <a:xfrm>
            <a:off x="6861155" y="1844824"/>
            <a:ext cx="27171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price1 = 23.789 </a:t>
            </a:r>
          </a:p>
          <a:p>
            <a:r>
              <a:rPr lang="en-GB" sz="1400" dirty="0"/>
              <a:t>price2 = 0.039 </a:t>
            </a:r>
          </a:p>
          <a:p>
            <a:r>
              <a:rPr lang="en-GB" sz="1400" dirty="0"/>
              <a:t>price3 = 199.8 </a:t>
            </a:r>
          </a:p>
          <a:p>
            <a:r>
              <a:rPr lang="en-GB" sz="1400" dirty="0"/>
              <a:t>price4 = 23</a:t>
            </a:r>
          </a:p>
          <a:p>
            <a:r>
              <a:rPr lang="en-GB" sz="1400" dirty="0"/>
              <a:t>price5 = 2324.17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B57A08-F6C7-47E3-A906-1E1B38CAD69B}"/>
              </a:ext>
            </a:extLst>
          </p:cNvPr>
          <p:cNvSpPr txBox="1"/>
          <p:nvPr/>
        </p:nvSpPr>
        <p:spPr>
          <a:xfrm>
            <a:off x="402643" y="1988840"/>
            <a:ext cx="577485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formatItemPrice = "%</a:t>
            </a:r>
            <a:r>
              <a:rPr lang="pt-BR" sz="2000" dirty="0">
                <a:solidFill>
                  <a:srgbClr val="FF0000"/>
                </a:solidFill>
              </a:rPr>
              <a:t>-</a:t>
            </a:r>
            <a:r>
              <a:rPr lang="pt-BR" sz="2000" dirty="0"/>
              <a:t>14s %8.2f"</a:t>
            </a:r>
          </a:p>
          <a:p>
            <a:endParaRPr lang="pt-BR" sz="2000" dirty="0"/>
          </a:p>
          <a:p>
            <a:r>
              <a:rPr lang="pt-BR" sz="2000" dirty="0"/>
              <a:t>#or alternatively,</a:t>
            </a:r>
          </a:p>
          <a:p>
            <a:r>
              <a:rPr lang="pt-BR" sz="2000" dirty="0"/>
              <a:t>#formatItem = "%</a:t>
            </a:r>
            <a:r>
              <a:rPr lang="pt-BR" sz="2000" dirty="0">
                <a:solidFill>
                  <a:srgbClr val="FF0000"/>
                </a:solidFill>
              </a:rPr>
              <a:t>-</a:t>
            </a:r>
            <a:r>
              <a:rPr lang="pt-BR" sz="2000" dirty="0"/>
              <a:t>14s"</a:t>
            </a:r>
          </a:p>
          <a:p>
            <a:r>
              <a:rPr lang="pt-BR" sz="2000" dirty="0"/>
              <a:t>#formatPrice = "%8.2f"</a:t>
            </a:r>
          </a:p>
          <a:p>
            <a:r>
              <a:rPr lang="pt-BR" sz="2000" dirty="0"/>
              <a:t>#formatItemPrice = formatItem+" "+formatPrice</a:t>
            </a:r>
          </a:p>
          <a:p>
            <a:endParaRPr lang="pt-BR" sz="2000" dirty="0"/>
          </a:p>
          <a:p>
            <a:r>
              <a:rPr lang="en-GB" sz="2000" dirty="0"/>
              <a:t>print(</a:t>
            </a:r>
            <a:r>
              <a:rPr lang="en-GB" sz="2000" dirty="0" err="1"/>
              <a:t>formatItemPrice</a:t>
            </a:r>
            <a:r>
              <a:rPr lang="en-GB" sz="2000" dirty="0"/>
              <a:t> % (item1, price1))</a:t>
            </a:r>
          </a:p>
          <a:p>
            <a:r>
              <a:rPr lang="en-GB" sz="2000" dirty="0"/>
              <a:t>print(</a:t>
            </a:r>
            <a:r>
              <a:rPr lang="en-GB" sz="2000" dirty="0" err="1"/>
              <a:t>formatItemPrice</a:t>
            </a:r>
            <a:r>
              <a:rPr lang="en-GB" sz="2000" dirty="0"/>
              <a:t> % (item2, price2))</a:t>
            </a:r>
          </a:p>
          <a:p>
            <a:r>
              <a:rPr lang="en-GB" sz="2000" dirty="0"/>
              <a:t>print(</a:t>
            </a:r>
            <a:r>
              <a:rPr lang="en-GB" sz="2000" dirty="0" err="1"/>
              <a:t>formatItemPrice</a:t>
            </a:r>
            <a:r>
              <a:rPr lang="en-GB" sz="2000" dirty="0"/>
              <a:t> % (item3, price3))</a:t>
            </a:r>
          </a:p>
          <a:p>
            <a:r>
              <a:rPr lang="en-GB" sz="2000" dirty="0"/>
              <a:t>print(</a:t>
            </a:r>
            <a:r>
              <a:rPr lang="en-GB" sz="2000" dirty="0" err="1"/>
              <a:t>formatItemPrice</a:t>
            </a:r>
            <a:r>
              <a:rPr lang="en-GB" sz="2000" dirty="0"/>
              <a:t> % (item4, price4))</a:t>
            </a:r>
          </a:p>
          <a:p>
            <a:r>
              <a:rPr lang="en-GB" sz="2000" dirty="0"/>
              <a:t>print(</a:t>
            </a:r>
            <a:r>
              <a:rPr lang="en-GB" sz="2000" dirty="0" err="1"/>
              <a:t>formatItemPrice</a:t>
            </a:r>
            <a:r>
              <a:rPr lang="en-GB" sz="2000" dirty="0"/>
              <a:t> % (item5, price5))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5990D4-8BCF-4286-9B85-69125120E238}"/>
              </a:ext>
            </a:extLst>
          </p:cNvPr>
          <p:cNvSpPr txBox="1"/>
          <p:nvPr/>
        </p:nvSpPr>
        <p:spPr>
          <a:xfrm>
            <a:off x="6837963" y="3014375"/>
            <a:ext cx="232499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item1 = "Teddy"</a:t>
            </a:r>
          </a:p>
          <a:p>
            <a:r>
              <a:rPr lang="en-US" sz="1400" dirty="0"/>
              <a:t>item2 = "</a:t>
            </a:r>
            <a:r>
              <a:rPr lang="en-US" sz="1400" dirty="0" err="1"/>
              <a:t>GingerBreadMan</a:t>
            </a:r>
            <a:r>
              <a:rPr lang="en-US" sz="1400" dirty="0"/>
              <a:t>"</a:t>
            </a:r>
          </a:p>
          <a:p>
            <a:r>
              <a:rPr lang="en-US" sz="1400" dirty="0"/>
              <a:t>item3 = "Mickey"</a:t>
            </a:r>
          </a:p>
          <a:p>
            <a:r>
              <a:rPr lang="en-US" sz="1400" dirty="0"/>
              <a:t>item4 = "Pony"</a:t>
            </a:r>
          </a:p>
          <a:p>
            <a:r>
              <a:rPr lang="en-US" sz="1400" dirty="0"/>
              <a:t>item5 = "Sam"</a:t>
            </a:r>
            <a:endParaRPr lang="en-GB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19FF07-4895-4F57-833F-40BCB3DB1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5" y="4379518"/>
            <a:ext cx="3292137" cy="13949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6707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 Motivation Example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28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C3873E-FBAF-4BCF-AFAD-3FB43601D61B}"/>
              </a:ext>
            </a:extLst>
          </p:cNvPr>
          <p:cNvSpPr/>
          <p:nvPr/>
        </p:nvSpPr>
        <p:spPr>
          <a:xfrm>
            <a:off x="6861155" y="1844824"/>
            <a:ext cx="27171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price1 = 23.789 </a:t>
            </a:r>
          </a:p>
          <a:p>
            <a:r>
              <a:rPr lang="en-GB" sz="1400" dirty="0"/>
              <a:t>price2 = 0.039 </a:t>
            </a:r>
          </a:p>
          <a:p>
            <a:r>
              <a:rPr lang="en-GB" sz="1400" dirty="0"/>
              <a:t>price3 = 199.8 </a:t>
            </a:r>
          </a:p>
          <a:p>
            <a:r>
              <a:rPr lang="en-GB" sz="1400" dirty="0"/>
              <a:t>price4 = 23</a:t>
            </a:r>
          </a:p>
          <a:p>
            <a:r>
              <a:rPr lang="en-GB" sz="1400" dirty="0"/>
              <a:t>price5 = 2324.17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B57A08-F6C7-47E3-A906-1E1B38CAD69B}"/>
              </a:ext>
            </a:extLst>
          </p:cNvPr>
          <p:cNvSpPr txBox="1"/>
          <p:nvPr/>
        </p:nvSpPr>
        <p:spPr>
          <a:xfrm>
            <a:off x="402643" y="1988840"/>
            <a:ext cx="586622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formatItemPrice = "%-14s</a:t>
            </a:r>
            <a:r>
              <a:rPr lang="pt-BR" sz="2000" b="1" dirty="0">
                <a:solidFill>
                  <a:srgbClr val="FF0000"/>
                </a:solidFill>
              </a:rPr>
              <a:t>:</a:t>
            </a:r>
            <a:r>
              <a:rPr lang="pt-BR" sz="2000" dirty="0"/>
              <a:t> %8.2f"</a:t>
            </a:r>
          </a:p>
          <a:p>
            <a:endParaRPr lang="pt-BR" sz="2000" dirty="0"/>
          </a:p>
          <a:p>
            <a:r>
              <a:rPr lang="pt-BR" sz="2000" dirty="0"/>
              <a:t>#or alternatively,</a:t>
            </a:r>
          </a:p>
          <a:p>
            <a:r>
              <a:rPr lang="pt-BR" sz="2000" dirty="0"/>
              <a:t>#formatItem = "%-14s"</a:t>
            </a:r>
          </a:p>
          <a:p>
            <a:r>
              <a:rPr lang="pt-BR" sz="2000" dirty="0"/>
              <a:t>#formatPrice = "%8.2f"</a:t>
            </a:r>
          </a:p>
          <a:p>
            <a:r>
              <a:rPr lang="pt-BR" sz="2000" dirty="0"/>
              <a:t>#formatItemPrice = formatItem+“</a:t>
            </a:r>
            <a:r>
              <a:rPr lang="pt-BR" sz="2000" b="1" dirty="0">
                <a:solidFill>
                  <a:srgbClr val="FF0000"/>
                </a:solidFill>
              </a:rPr>
              <a:t>:</a:t>
            </a:r>
            <a:r>
              <a:rPr lang="pt-BR" sz="2000" dirty="0"/>
              <a:t> "+formatPrice</a:t>
            </a:r>
          </a:p>
          <a:p>
            <a:endParaRPr lang="pt-BR" sz="2000" dirty="0"/>
          </a:p>
          <a:p>
            <a:r>
              <a:rPr lang="en-GB" sz="2000" dirty="0"/>
              <a:t>print(</a:t>
            </a:r>
            <a:r>
              <a:rPr lang="en-GB" sz="2000" dirty="0" err="1"/>
              <a:t>formatItemPrice</a:t>
            </a:r>
            <a:r>
              <a:rPr lang="en-GB" sz="2000" dirty="0"/>
              <a:t> % (item1, price1))</a:t>
            </a:r>
          </a:p>
          <a:p>
            <a:r>
              <a:rPr lang="en-GB" sz="2000" dirty="0"/>
              <a:t>print(</a:t>
            </a:r>
            <a:r>
              <a:rPr lang="en-GB" sz="2000" dirty="0" err="1"/>
              <a:t>formatItemPrice</a:t>
            </a:r>
            <a:r>
              <a:rPr lang="en-GB" sz="2000" dirty="0"/>
              <a:t> % (item2, price2))</a:t>
            </a:r>
          </a:p>
          <a:p>
            <a:r>
              <a:rPr lang="en-GB" sz="2000" dirty="0"/>
              <a:t>print(</a:t>
            </a:r>
            <a:r>
              <a:rPr lang="en-GB" sz="2000" dirty="0" err="1"/>
              <a:t>formatItemPrice</a:t>
            </a:r>
            <a:r>
              <a:rPr lang="en-GB" sz="2000" dirty="0"/>
              <a:t> % (item3, price3))</a:t>
            </a:r>
          </a:p>
          <a:p>
            <a:r>
              <a:rPr lang="en-GB" sz="2000" dirty="0"/>
              <a:t>print(</a:t>
            </a:r>
            <a:r>
              <a:rPr lang="en-GB" sz="2000" dirty="0" err="1"/>
              <a:t>formatItemPrice</a:t>
            </a:r>
            <a:r>
              <a:rPr lang="en-GB" sz="2000" dirty="0"/>
              <a:t> % (item4, price4))</a:t>
            </a:r>
          </a:p>
          <a:p>
            <a:r>
              <a:rPr lang="en-GB" sz="2000" dirty="0"/>
              <a:t>print(</a:t>
            </a:r>
            <a:r>
              <a:rPr lang="en-GB" sz="2000" dirty="0" err="1"/>
              <a:t>formatItemPrice</a:t>
            </a:r>
            <a:r>
              <a:rPr lang="en-GB" sz="2000" dirty="0"/>
              <a:t> % (item5, price5))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5990D4-8BCF-4286-9B85-69125120E238}"/>
              </a:ext>
            </a:extLst>
          </p:cNvPr>
          <p:cNvSpPr txBox="1"/>
          <p:nvPr/>
        </p:nvSpPr>
        <p:spPr>
          <a:xfrm>
            <a:off x="6837963" y="3014375"/>
            <a:ext cx="232499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item1 = "Teddy"</a:t>
            </a:r>
          </a:p>
          <a:p>
            <a:r>
              <a:rPr lang="en-US" sz="1400" dirty="0"/>
              <a:t>item2 = "</a:t>
            </a:r>
            <a:r>
              <a:rPr lang="en-US" sz="1400" dirty="0" err="1"/>
              <a:t>GingerBreadMan</a:t>
            </a:r>
            <a:r>
              <a:rPr lang="en-US" sz="1400" dirty="0"/>
              <a:t>"</a:t>
            </a:r>
          </a:p>
          <a:p>
            <a:r>
              <a:rPr lang="en-US" sz="1400" dirty="0"/>
              <a:t>item3 = "Mickey"</a:t>
            </a:r>
          </a:p>
          <a:p>
            <a:r>
              <a:rPr lang="en-US" sz="1400" dirty="0"/>
              <a:t>item4 = "Pony"</a:t>
            </a:r>
          </a:p>
          <a:p>
            <a:r>
              <a:rPr lang="en-US" sz="1400" dirty="0"/>
              <a:t>item5 = "Sam"</a:t>
            </a:r>
            <a:endParaRPr lang="en-GB" sz="1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22B14B-BAA6-4DBC-BFD0-4A4117DA57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091" y="4378444"/>
            <a:ext cx="3511273" cy="13960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505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120ABAAC-073E-4A1B-B43C-1E54F66E54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ＭＳ Ｐゴシック" panose="020B0600070205080204" pitchFamily="34" charset="-128"/>
              </a:rPr>
              <a:t>Format</a:t>
            </a:r>
            <a:r>
              <a:rPr lang="en-GB" altLang="zh-CN" dirty="0">
                <a:ea typeface="ＭＳ Ｐゴシック" panose="020B0600070205080204" pitchFamily="34" charset="-128"/>
              </a:rPr>
              <a:t> Specifier Summary</a:t>
            </a:r>
            <a:endParaRPr lang="en-GB" altLang="en-US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37F26CE-7D0F-4DD9-850E-51861DEB5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370254"/>
              </p:ext>
            </p:extLst>
          </p:nvPr>
        </p:nvGraphicFramePr>
        <p:xfrm>
          <a:off x="1043608" y="2609542"/>
          <a:ext cx="7486600" cy="3857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667">
                  <a:extLst>
                    <a:ext uri="{9D8B030D-6E8A-4147-A177-3AD203B41FA5}">
                      <a16:colId xmlns:a16="http://schemas.microsoft.com/office/drawing/2014/main" val="183260994"/>
                    </a:ext>
                  </a:extLst>
                </a:gridCol>
                <a:gridCol w="1715020">
                  <a:extLst>
                    <a:ext uri="{9D8B030D-6E8A-4147-A177-3AD203B41FA5}">
                      <a16:colId xmlns:a16="http://schemas.microsoft.com/office/drawing/2014/main" val="995621086"/>
                    </a:ext>
                  </a:extLst>
                </a:gridCol>
                <a:gridCol w="1856273">
                  <a:extLst>
                    <a:ext uri="{9D8B030D-6E8A-4147-A177-3AD203B41FA5}">
                      <a16:colId xmlns:a16="http://schemas.microsoft.com/office/drawing/2014/main" val="3252345634"/>
                    </a:ext>
                  </a:extLst>
                </a:gridCol>
                <a:gridCol w="1497320">
                  <a:extLst>
                    <a:ext uri="{9D8B030D-6E8A-4147-A177-3AD203B41FA5}">
                      <a16:colId xmlns:a16="http://schemas.microsoft.com/office/drawing/2014/main" val="1986677066"/>
                    </a:ext>
                  </a:extLst>
                </a:gridCol>
                <a:gridCol w="1497320">
                  <a:extLst>
                    <a:ext uri="{9D8B030D-6E8A-4147-A177-3AD203B41FA5}">
                      <a16:colId xmlns:a16="http://schemas.microsoft.com/office/drawing/2014/main" val="143283461"/>
                    </a:ext>
                  </a:extLst>
                </a:gridCol>
              </a:tblGrid>
              <a:tr h="321486">
                <a:tc rowSpan="2" grid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 err="1"/>
                        <a:t>formatString</a:t>
                      </a:r>
                      <a:endParaRPr lang="en-GB" sz="1400" dirty="0"/>
                    </a:p>
                  </a:txBody>
                  <a:tcPr marT="45709" marB="45709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value</a:t>
                      </a:r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093270"/>
                  </a:ext>
                </a:extLst>
              </a:tr>
              <a:tr h="321486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(f</a:t>
                      </a:r>
                      <a:r>
                        <a:rPr lang="en-GB" sz="1400" dirty="0" err="1">
                          <a:solidFill>
                            <a:srgbClr val="FF0000"/>
                          </a:solidFill>
                        </a:rPr>
                        <a:t>loat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35.678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(int)  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-5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(string)  “hello”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21102434"/>
                  </a:ext>
                </a:extLst>
              </a:tr>
              <a:tr h="321486">
                <a:tc rowSpan="4">
                  <a:txBody>
                    <a:bodyPr/>
                    <a:lstStyle/>
                    <a:p>
                      <a:endParaRPr lang="en-GB" sz="1400" dirty="0"/>
                    </a:p>
                    <a:p>
                      <a:r>
                        <a:rPr lang="en-GB" sz="1400" dirty="0"/>
                        <a:t>float</a:t>
                      </a:r>
                    </a:p>
                    <a:p>
                      <a:r>
                        <a:rPr lang="en-GB" sz="1400" dirty="0"/>
                        <a:t>(round)</a:t>
                      </a:r>
                    </a:p>
                  </a:txBody>
                  <a:tcPr marT="45709" marB="4570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7030A0"/>
                          </a:solidFill>
                        </a:rPr>
                        <a:t>“%.f</a:t>
                      </a:r>
                      <a:r>
                        <a:rPr lang="zh-CN" altLang="en-US" sz="1400" dirty="0">
                          <a:solidFill>
                            <a:srgbClr val="7030A0"/>
                          </a:solidFill>
                        </a:rPr>
                        <a:t>”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 marT="45709" marB="4570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“36”</a:t>
                      </a:r>
                    </a:p>
                  </a:txBody>
                  <a:tcPr marT="45709" marB="4570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“-5”</a:t>
                      </a:r>
                    </a:p>
                  </a:txBody>
                  <a:tcPr marT="45709" marB="4570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error</a:t>
                      </a:r>
                    </a:p>
                  </a:txBody>
                  <a:tcPr marT="45709" marB="4570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36562"/>
                  </a:ext>
                </a:extLst>
              </a:tr>
              <a:tr h="3214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</a:rPr>
                        <a:t>“%.2f</a:t>
                      </a:r>
                      <a:r>
                        <a:rPr lang="zh-CN" altLang="en-US" sz="1400" dirty="0">
                          <a:solidFill>
                            <a:srgbClr val="7030A0"/>
                          </a:solidFill>
                        </a:rPr>
                        <a:t>”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 marT="45709" marB="4570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“35.68”</a:t>
                      </a:r>
                    </a:p>
                  </a:txBody>
                  <a:tcPr marT="45709" marB="4570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“-5.00”</a:t>
                      </a:r>
                    </a:p>
                  </a:txBody>
                  <a:tcPr marT="45709" marB="4570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04056"/>
                  </a:ext>
                </a:extLst>
              </a:tr>
              <a:tr h="3214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</a:rPr>
                        <a:t>“%6.1f</a:t>
                      </a:r>
                      <a:r>
                        <a:rPr lang="zh-CN" altLang="en-US" sz="1400" dirty="0">
                          <a:solidFill>
                            <a:srgbClr val="7030A0"/>
                          </a:solidFill>
                        </a:rPr>
                        <a:t>”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 marT="45709" marB="4570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“~~35.7”</a:t>
                      </a:r>
                    </a:p>
                  </a:txBody>
                  <a:tcPr marT="45709" marB="4570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“~~-5.0”</a:t>
                      </a:r>
                    </a:p>
                  </a:txBody>
                  <a:tcPr marT="45709" marB="4570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244074"/>
                  </a:ext>
                </a:extLst>
              </a:tr>
              <a:tr h="32148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</a:rPr>
                        <a:t>“%07.2f</a:t>
                      </a:r>
                      <a:r>
                        <a:rPr lang="zh-CN" altLang="en-US" sz="1400" dirty="0">
                          <a:solidFill>
                            <a:srgbClr val="7030A0"/>
                          </a:solidFill>
                        </a:rPr>
                        <a:t>”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 marT="45709" marB="4570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“0035.68”</a:t>
                      </a:r>
                    </a:p>
                  </a:txBody>
                  <a:tcPr marT="45709" marB="4570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“-005.00”</a:t>
                      </a:r>
                    </a:p>
                  </a:txBody>
                  <a:tcPr marT="45709" marB="4570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63101"/>
                  </a:ext>
                </a:extLst>
              </a:tr>
              <a:tr h="321486">
                <a:tc rowSpan="3">
                  <a:txBody>
                    <a:bodyPr/>
                    <a:lstStyle/>
                    <a:p>
                      <a:endParaRPr lang="en-GB" sz="1400" dirty="0"/>
                    </a:p>
                    <a:p>
                      <a:r>
                        <a:rPr lang="en-GB" sz="1400" dirty="0"/>
                        <a:t>int</a:t>
                      </a:r>
                    </a:p>
                    <a:p>
                      <a:r>
                        <a:rPr lang="en-GB" sz="1400" dirty="0"/>
                        <a:t>(</a:t>
                      </a:r>
                      <a:r>
                        <a:rPr lang="en-GB" sz="1400" dirty="0" err="1"/>
                        <a:t>trunc</a:t>
                      </a:r>
                      <a:r>
                        <a:rPr lang="en-GB" sz="1400" dirty="0"/>
                        <a:t>)</a:t>
                      </a:r>
                    </a:p>
                  </a:txBody>
                  <a:tcPr marT="45709" marB="45709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7030A0"/>
                          </a:solidFill>
                        </a:rPr>
                        <a:t>“%d”</a:t>
                      </a:r>
                    </a:p>
                  </a:txBody>
                  <a:tcPr marT="45709" marB="45709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“35”</a:t>
                      </a:r>
                    </a:p>
                  </a:txBody>
                  <a:tcPr marT="45709" marB="45709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“-5”</a:t>
                      </a:r>
                    </a:p>
                  </a:txBody>
                  <a:tcPr marT="45709" marB="45709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sz="1400" dirty="0"/>
                    </a:p>
                    <a:p>
                      <a:r>
                        <a:rPr lang="en-GB" sz="1400" dirty="0"/>
                        <a:t>error</a:t>
                      </a:r>
                    </a:p>
                  </a:txBody>
                  <a:tcPr marT="45709" marB="45709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797830"/>
                  </a:ext>
                </a:extLst>
              </a:tr>
              <a:tr h="3214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7030A0"/>
                          </a:solidFill>
                        </a:rPr>
                        <a:t>“%5d”</a:t>
                      </a:r>
                    </a:p>
                  </a:txBody>
                  <a:tcPr marT="45709" marB="45709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“~~~35”</a:t>
                      </a:r>
                    </a:p>
                  </a:txBody>
                  <a:tcPr marT="45709" marB="45709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“~~~-5”</a:t>
                      </a:r>
                    </a:p>
                  </a:txBody>
                  <a:tcPr marT="45709" marB="45709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665078"/>
                  </a:ext>
                </a:extLst>
              </a:tr>
              <a:tr h="321486"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45709" marB="45709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</a:rPr>
                        <a:t>“%-5d”</a:t>
                      </a:r>
                    </a:p>
                  </a:txBody>
                  <a:tcPr marT="45709" marB="45709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“35~~~”</a:t>
                      </a:r>
                    </a:p>
                  </a:txBody>
                  <a:tcPr marT="45709" marB="45709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“-5~~~”</a:t>
                      </a:r>
                    </a:p>
                  </a:txBody>
                  <a:tcPr marT="45709" marB="45709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45709" marB="45709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30526"/>
                  </a:ext>
                </a:extLst>
              </a:tr>
              <a:tr h="321486">
                <a:tc rowSpan="3">
                  <a:txBody>
                    <a:bodyPr/>
                    <a:lstStyle/>
                    <a:p>
                      <a:endParaRPr lang="en-GB" sz="1400" dirty="0"/>
                    </a:p>
                    <a:p>
                      <a:r>
                        <a:rPr lang="en-GB" sz="1400" dirty="0"/>
                        <a:t>string</a:t>
                      </a:r>
                    </a:p>
                  </a:txBody>
                  <a:tcPr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7030A0"/>
                          </a:solidFill>
                        </a:rPr>
                        <a:t>“%s”</a:t>
                      </a:r>
                    </a:p>
                  </a:txBody>
                  <a:tcPr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“35.678”</a:t>
                      </a:r>
                    </a:p>
                  </a:txBody>
                  <a:tcPr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“-5”</a:t>
                      </a:r>
                    </a:p>
                  </a:txBody>
                  <a:tcPr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“hello”</a:t>
                      </a:r>
                    </a:p>
                  </a:txBody>
                  <a:tcPr marT="45709" marB="4570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711706"/>
                  </a:ext>
                </a:extLst>
              </a:tr>
              <a:tr h="3214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</a:rPr>
                        <a:t>“%7s”</a:t>
                      </a:r>
                    </a:p>
                  </a:txBody>
                  <a:tcPr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~35.678”</a:t>
                      </a:r>
                    </a:p>
                  </a:txBody>
                  <a:tcPr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“~~~~~-5”</a:t>
                      </a:r>
                    </a:p>
                  </a:txBody>
                  <a:tcPr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“~~hello”</a:t>
                      </a:r>
                    </a:p>
                  </a:txBody>
                  <a:tcPr marT="45709" marB="4570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521612"/>
                  </a:ext>
                </a:extLst>
              </a:tr>
              <a:tr h="3214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</a:rPr>
                        <a:t>“%3s”</a:t>
                      </a:r>
                    </a:p>
                  </a:txBody>
                  <a:tcPr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“35.678”</a:t>
                      </a:r>
                    </a:p>
                  </a:txBody>
                  <a:tcPr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“~-5”</a:t>
                      </a:r>
                    </a:p>
                  </a:txBody>
                  <a:tcPr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“hello”</a:t>
                      </a:r>
                    </a:p>
                  </a:txBody>
                  <a:tcPr marT="45709" marB="4570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693468"/>
                  </a:ext>
                </a:extLst>
              </a:tr>
            </a:tbl>
          </a:graphicData>
        </a:graphic>
      </p:graphicFrame>
      <p:sp>
        <p:nvSpPr>
          <p:cNvPr id="20545" name="Slide Number Placeholder 5">
            <a:extLst>
              <a:ext uri="{FF2B5EF4-FFF2-40B4-BE49-F238E27FC236}">
                <a16:creationId xmlns:a16="http://schemas.microsoft.com/office/drawing/2014/main" id="{6E5A6057-7127-4D78-B4DE-EF92D11820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3125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D5C122-9D12-46C9-9AFB-BDAB6002B108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GB" altLang="en-US" sz="1400"/>
          </a:p>
        </p:txBody>
      </p:sp>
      <p:sp>
        <p:nvSpPr>
          <p:cNvPr id="20546" name="TextBox 7">
            <a:extLst>
              <a:ext uri="{FF2B5EF4-FFF2-40B4-BE49-F238E27FC236}">
                <a16:creationId xmlns:a16="http://schemas.microsoft.com/office/drawing/2014/main" id="{1AA9C9BD-B4D8-477F-A010-FD01B7210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1844715"/>
            <a:ext cx="3082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 err="1">
                <a:solidFill>
                  <a:srgbClr val="7030A0"/>
                </a:solidFill>
              </a:rPr>
              <a:t>formatString</a:t>
            </a:r>
            <a:r>
              <a:rPr lang="en-GB" altLang="en-US" sz="2400" dirty="0"/>
              <a:t> % </a:t>
            </a:r>
            <a:r>
              <a:rPr lang="en-GB" altLang="en-US" sz="2400" dirty="0">
                <a:solidFill>
                  <a:srgbClr val="FF0000"/>
                </a:solidFill>
              </a:rPr>
              <a:t>value</a:t>
            </a:r>
          </a:p>
        </p:txBody>
      </p:sp>
      <p:sp>
        <p:nvSpPr>
          <p:cNvPr id="20547" name="TextBox 1">
            <a:extLst>
              <a:ext uri="{FF2B5EF4-FFF2-40B4-BE49-F238E27FC236}">
                <a16:creationId xmlns:a16="http://schemas.microsoft.com/office/drawing/2014/main" id="{4A771348-9C91-4D75-8605-C8307A58F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2200327"/>
            <a:ext cx="76624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1800" dirty="0"/>
              <a:t>e.g., print(“%.f” % 35.678),  print(“%d” % -5), or print(“%s” % “hello”)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9EF43D-4503-4F63-91AB-BA916F780D4D}"/>
              </a:ext>
            </a:extLst>
          </p:cNvPr>
          <p:cNvSpPr txBox="1"/>
          <p:nvPr/>
        </p:nvSpPr>
        <p:spPr>
          <a:xfrm>
            <a:off x="6895954" y="1915376"/>
            <a:ext cx="2094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~ represents a space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Example</a:t>
            </a:r>
            <a:r>
              <a:rPr lang="en-GB" sz="4000" dirty="0"/>
              <a:t> 2 of a Function Call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2492896"/>
            <a:ext cx="7560840" cy="3312368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(1, 5, 8, 6.2)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Name of the function: min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Arguments: the numbers 1, 5, 8, 6.2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Returned value: 1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The returned value becomes the value of </a:t>
            </a:r>
            <a:r>
              <a:rPr lang="en-GB" sz="2000" dirty="0" err="1"/>
              <a:t>mn</a:t>
            </a: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min is unusual in that it can have any number of arguments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2.2.4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3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2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Programming Exercises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2204864"/>
            <a:ext cx="7728092" cy="288032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R2.15. Write pseudocode for a program that computes the first and last digit of a number. For example, if the input is 23456 the program should print 2 and 6.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R2.21.How do you get the first character of a string? The last character? The middle character (if the length is odd)? The middle two characters (if the length is even)?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Review questions, </a:t>
            </a:r>
            <a:r>
              <a:rPr lang="en-GB" dirty="0" err="1">
                <a:solidFill>
                  <a:srgbClr val="000000"/>
                </a:solidFill>
              </a:rPr>
              <a:t>Ch</a:t>
            </a:r>
            <a:r>
              <a:rPr lang="en-GB" dirty="0">
                <a:solidFill>
                  <a:srgbClr val="000000"/>
                </a:solidFill>
              </a:rPr>
              <a:t>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30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88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Programming Exercise 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7584" y="2217143"/>
            <a:ext cx="7728092" cy="288032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R2.15. Write pseudocode for a program that computes the first and last digit of a number. 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For example, if the input is 23456 the program should print 2 and 6. 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Use % and log(x, 10).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Review questions, </a:t>
            </a:r>
            <a:r>
              <a:rPr lang="en-GB" dirty="0" err="1">
                <a:solidFill>
                  <a:srgbClr val="000000"/>
                </a:solidFill>
              </a:rPr>
              <a:t>Ch</a:t>
            </a:r>
            <a:r>
              <a:rPr lang="en-GB" dirty="0">
                <a:solidFill>
                  <a:srgbClr val="000000"/>
                </a:solidFill>
              </a:rPr>
              <a:t>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31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921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Programming Exercise 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2348880"/>
            <a:ext cx="7728092" cy="288032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R2.15. Write pseudocode for a program that computes the first and last digit of a number. For example, if the input is 23456 the program should print 2 and 6. Use % and log(x, 10).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number = </a:t>
            </a:r>
            <a:r>
              <a:rPr lang="en-GB" sz="2000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GB" sz="2000" smtClean="0">
                <a:solidFill>
                  <a:srgbClr val="0000FF"/>
                </a:solidFill>
                <a:latin typeface="Courier New"/>
                <a:cs typeface="Courier New"/>
              </a:rPr>
              <a:t>(input("Please 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enter a </a:t>
            </a:r>
            <a:r>
              <a:rPr lang="en-GB" sz="2000">
                <a:solidFill>
                  <a:srgbClr val="0000FF"/>
                </a:solidFill>
                <a:latin typeface="Courier New"/>
                <a:cs typeface="Courier New"/>
              </a:rPr>
              <a:t>number</a:t>
            </a:r>
            <a:r>
              <a:rPr lang="en-GB" sz="2000" smtClean="0">
                <a:solidFill>
                  <a:srgbClr val="0000FF"/>
                </a:solidFill>
                <a:latin typeface="Courier New"/>
                <a:cs typeface="Courier New"/>
              </a:rPr>
              <a:t>:"))</a:t>
            </a:r>
            <a:endParaRPr lang="en-GB" sz="2000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digits = int(log(number, 10))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0000FF"/>
                </a:solidFill>
              </a:rPr>
              <a:t>#digits is the (number of digits of the number – 1)</a:t>
            </a:r>
          </a:p>
          <a:p>
            <a:pPr marL="0" indent="0">
              <a:buSzPct val="120000"/>
              <a:buNone/>
            </a:pPr>
            <a:endParaRPr lang="en-GB" sz="2000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firstDigit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 = int(number//10**digits)</a:t>
            </a:r>
          </a:p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lastDigit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 = number%10  # if number is an integer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Review questions, </a:t>
            </a:r>
            <a:r>
              <a:rPr lang="en-GB" dirty="0" err="1">
                <a:solidFill>
                  <a:srgbClr val="000000"/>
                </a:solidFill>
              </a:rPr>
              <a:t>Ch</a:t>
            </a:r>
            <a:r>
              <a:rPr lang="en-GB" dirty="0">
                <a:solidFill>
                  <a:srgbClr val="000000"/>
                </a:solidFill>
              </a:rPr>
              <a:t>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32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9660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Programming Exercise 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2348880"/>
            <a:ext cx="7728092" cy="288032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R2.15. Write pseudocode for a program that computes the first and last digit of a number. For example, if the input is 23456 the program should print 2 and 6. Use % and log(x, 10).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numberStr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 = input(Please enter a number:)</a:t>
            </a:r>
          </a:p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firstDigit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=</a:t>
            </a: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numberStr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[0])</a:t>
            </a:r>
          </a:p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lastDigit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= </a:t>
            </a: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numberStr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[-1])</a:t>
            </a:r>
          </a:p>
          <a:p>
            <a:pPr marL="0" indent="0">
              <a:buSzPct val="120000"/>
              <a:buNone/>
            </a:pPr>
            <a:endParaRPr lang="en-GB" sz="2000" dirty="0">
              <a:latin typeface="+mj-lt"/>
              <a:cs typeface="Courier New"/>
            </a:endParaRPr>
          </a:p>
          <a:p>
            <a:pPr marL="0" indent="0">
              <a:buSzPct val="120000"/>
              <a:buNone/>
            </a:pPr>
            <a:r>
              <a:rPr lang="en-GB" sz="2000" dirty="0">
                <a:latin typeface="+mj-lt"/>
                <a:cs typeface="Courier New"/>
              </a:rPr>
              <a:t>The program is valid for positive numbers only. It can be a floating point number.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Review questions, </a:t>
            </a:r>
            <a:r>
              <a:rPr lang="en-GB" dirty="0" err="1">
                <a:solidFill>
                  <a:srgbClr val="000000"/>
                </a:solidFill>
              </a:rPr>
              <a:t>Ch</a:t>
            </a:r>
            <a:r>
              <a:rPr lang="en-GB" dirty="0">
                <a:solidFill>
                  <a:srgbClr val="000000"/>
                </a:solidFill>
              </a:rPr>
              <a:t>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33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9855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Programming Exercise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7584" y="1844824"/>
            <a:ext cx="7728092" cy="2880320"/>
          </a:xfrm>
        </p:spPr>
        <p:txBody>
          <a:bodyPr/>
          <a:lstStyle/>
          <a:p>
            <a:pPr marL="0" indent="0">
              <a:buSzPct val="120000"/>
              <a:buNone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R2.21.How do you get the first character of a string? 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The last character? 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The middle character (if the length is odd)? 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The middle two characters (if the length is even)?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Harry: middle r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Potter: middle </a:t>
            </a:r>
            <a:r>
              <a:rPr lang="en-GB" sz="2000" dirty="0" err="1"/>
              <a:t>tt</a:t>
            </a: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Review questions, </a:t>
            </a:r>
            <a:r>
              <a:rPr lang="en-GB" dirty="0" err="1">
                <a:solidFill>
                  <a:srgbClr val="000000"/>
                </a:solidFill>
              </a:rPr>
              <a:t>Ch</a:t>
            </a:r>
            <a:r>
              <a:rPr lang="en-GB" dirty="0">
                <a:solidFill>
                  <a:srgbClr val="000000"/>
                </a:solidFill>
              </a:rPr>
              <a:t>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34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6178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Programming Exercise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9552" y="1628800"/>
            <a:ext cx="8352928" cy="2880320"/>
          </a:xfrm>
        </p:spPr>
        <p:txBody>
          <a:bodyPr/>
          <a:lstStyle/>
          <a:p>
            <a:pPr marL="0" indent="0">
              <a:buSzPct val="120000"/>
              <a:buNone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R2.21.How do you get the first character of a string? The last character? The middle character (if the length is odd)? The middle two characters (if the length is even)?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inputStr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 = input("Please input a string:)</a:t>
            </a:r>
          </a:p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firstChar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 = </a:t>
            </a: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inputStr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[0]</a:t>
            </a:r>
          </a:p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lastChar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 = </a:t>
            </a: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inputStr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[-1]</a:t>
            </a:r>
          </a:p>
          <a:p>
            <a:pPr marL="0" indent="0">
              <a:buSzPct val="120000"/>
              <a:buNone/>
            </a:pPr>
            <a:endParaRPr lang="en-GB" sz="800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midChar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 = </a:t>
            </a: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inputStr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[(</a:t>
            </a: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len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inputStr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)-1</a:t>
            </a:r>
            <a:r>
              <a:rPr lang="en-GB" sz="2000" dirty="0" smtClean="0">
                <a:solidFill>
                  <a:srgbClr val="0000FF"/>
                </a:solidFill>
                <a:latin typeface="Courier New"/>
                <a:cs typeface="Courier New"/>
              </a:rPr>
              <a:t>)//2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]</a:t>
            </a:r>
            <a:r>
              <a:rPr lang="en-GB" sz="2000" dirty="0">
                <a:solidFill>
                  <a:srgbClr val="0000FF"/>
                </a:solidFill>
                <a:latin typeface="+mj-lt"/>
                <a:cs typeface="Courier New"/>
              </a:rPr>
              <a:t># if length is odd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midChar1 = </a:t>
            </a: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inputStr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[</a:t>
            </a: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len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inputStr</a:t>
            </a:r>
            <a:r>
              <a:rPr lang="en-GB" sz="2000" dirty="0" smtClean="0">
                <a:solidFill>
                  <a:srgbClr val="0000FF"/>
                </a:solidFill>
                <a:latin typeface="Courier New"/>
                <a:cs typeface="Courier New"/>
              </a:rPr>
              <a:t>)//2-1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] </a:t>
            </a:r>
            <a:r>
              <a:rPr lang="en-GB" sz="2000" dirty="0">
                <a:solidFill>
                  <a:srgbClr val="0000FF"/>
                </a:solidFill>
                <a:latin typeface="+mj-lt"/>
                <a:cs typeface="Courier New"/>
              </a:rPr>
              <a:t># if length is even</a:t>
            </a:r>
          </a:p>
          <a:p>
            <a:pPr marL="0" indent="0">
              <a:buSzPct val="120000"/>
              <a:buNone/>
            </a:pPr>
            <a:endParaRPr lang="en-GB" sz="800" dirty="0">
              <a:solidFill>
                <a:srgbClr val="0000FF"/>
              </a:solidFill>
              <a:latin typeface="+mj-lt"/>
              <a:cs typeface="Courier New"/>
            </a:endParaRP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midChar2 = </a:t>
            </a: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inputStr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[</a:t>
            </a: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len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GB" sz="2000" dirty="0" err="1">
                <a:solidFill>
                  <a:srgbClr val="0000FF"/>
                </a:solidFill>
                <a:latin typeface="Courier New"/>
                <a:cs typeface="Courier New"/>
              </a:rPr>
              <a:t>inputStr</a:t>
            </a:r>
            <a:r>
              <a:rPr lang="en-GB" sz="2000" dirty="0" smtClean="0">
                <a:solidFill>
                  <a:srgbClr val="0000FF"/>
                </a:solidFill>
                <a:latin typeface="Courier New"/>
                <a:cs typeface="Courier New"/>
              </a:rPr>
              <a:t>)//</a:t>
            </a:r>
            <a:r>
              <a:rPr lang="en-GB" sz="2000" dirty="0">
                <a:solidFill>
                  <a:srgbClr val="0000FF"/>
                </a:solidFill>
                <a:latin typeface="Courier New"/>
                <a:cs typeface="Courier New"/>
              </a:rPr>
              <a:t>2]</a:t>
            </a:r>
          </a:p>
          <a:p>
            <a:pPr marL="0" indent="0">
              <a:buSzPct val="120000"/>
              <a:buNone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Review questions, </a:t>
            </a:r>
            <a:r>
              <a:rPr lang="en-GB" dirty="0" err="1">
                <a:solidFill>
                  <a:srgbClr val="000000"/>
                </a:solidFill>
              </a:rPr>
              <a:t>Ch</a:t>
            </a:r>
            <a:r>
              <a:rPr lang="en-GB" dirty="0">
                <a:solidFill>
                  <a:srgbClr val="000000"/>
                </a:solidFill>
              </a:rPr>
              <a:t>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35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966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/>
              <a:t>Revision: </a:t>
            </a:r>
            <a:r>
              <a:rPr lang="en-GB" sz="4000" dirty="0" err="1"/>
              <a:t>int</a:t>
            </a:r>
            <a:r>
              <a:rPr lang="en-GB" sz="4000" dirty="0"/>
              <a:t> </a:t>
            </a:r>
            <a:r>
              <a:rPr lang="en-GB" dirty="0"/>
              <a:t>and</a:t>
            </a:r>
            <a:r>
              <a:rPr lang="en-GB" sz="4000" dirty="0"/>
              <a:t> float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2060848"/>
            <a:ext cx="3081536" cy="4104456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kern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kern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("5")     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returns the integer 5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kern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kern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(5.999)  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returns the integer 5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kern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kern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(-5.999) 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returns the integer -5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kern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kern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("5.672")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error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2.4.3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4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4644008" y="1700808"/>
            <a:ext cx="3672408" cy="462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SzPct val="120000"/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float("5.67")  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returns 5.67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float(5.67)     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returns 5.67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float("3E2")    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returns 300.0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float("3")    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returns 3.0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float("5.2*6.7")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error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4652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/>
              <a:t>Strings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331640" y="2132856"/>
            <a:ext cx="6816960" cy="3456384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A string is a sequence of characters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greeting = "Hello" 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"Hello" is a string with 5 characters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0" indent="0">
              <a:buSzPct val="120000"/>
              <a:buNone/>
            </a:pPr>
            <a:r>
              <a:rPr lang="en-GB" sz="2400" dirty="0"/>
              <a:t># "Hello" is the value of the variable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greeting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"Hello" is a string literal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PFE Section 2.4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177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Alternative Notation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628800"/>
            <a:ext cx="7776864" cy="396044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'Hello' is the same string as "Hello"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print('He said "Hello" today')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The double quotes " are characters in the string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00B050"/>
                </a:solidFill>
              </a:rPr>
              <a:t>Result: He said "Hello" today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print("He said 'Hello' today")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The single quotes ' are characters in the string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00B050"/>
                </a:solidFill>
              </a:rPr>
              <a:t>Result: He said 'Hello' today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/>
                <a:cs typeface="Courier New"/>
              </a:rPr>
              <a:t>print("He said \"Hello\" and 'Goodbye' today")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The single quotes ' are characters in the string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00B050"/>
                </a:solidFill>
              </a:rPr>
              <a:t>Result: He said "Hello" and 'Goodbye' today</a:t>
            </a:r>
          </a:p>
          <a:p>
            <a:pPr marL="0" indent="0">
              <a:buSzPct val="120000"/>
              <a:buNone/>
            </a:pPr>
            <a:endParaRPr lang="en-GB" sz="2400" dirty="0"/>
          </a:p>
          <a:p>
            <a:pPr marL="0" indent="0">
              <a:buSzPct val="120000"/>
              <a:buNone/>
            </a:pPr>
            <a:endParaRPr lang="en-GB" sz="2400" dirty="0"/>
          </a:p>
          <a:p>
            <a:pPr marL="0" indent="0">
              <a:buSzPct val="120000"/>
              <a:buNone/>
            </a:pP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PFE Section 2.4.1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63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Length of a String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2132856"/>
            <a:ext cx="7104729" cy="396044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The length of string is the number of characters in the string.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The function </a:t>
            </a:r>
            <a:r>
              <a:rPr lang="en-GB" sz="2400" dirty="0" err="1">
                <a:latin typeface="Courier New"/>
                <a:cs typeface="Courier New"/>
              </a:rPr>
              <a:t>len</a:t>
            </a:r>
            <a:r>
              <a:rPr lang="en-GB" sz="2400" dirty="0"/>
              <a:t> takes a string as an argument and returns the length of the string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400" dirty="0">
                <a:solidFill>
                  <a:srgbClr val="FF0000"/>
                </a:solidFill>
                <a:latin typeface="Courier New"/>
                <a:cs typeface="Courier New"/>
              </a:rPr>
              <a:t>length1 = </a:t>
            </a:r>
            <a:r>
              <a:rPr lang="en-GB" sz="2400" dirty="0" err="1">
                <a:solidFill>
                  <a:srgbClr val="FF0000"/>
                </a:solidFill>
                <a:latin typeface="Courier New"/>
                <a:cs typeface="Courier New"/>
              </a:rPr>
              <a:t>len</a:t>
            </a:r>
            <a:r>
              <a:rPr lang="en-GB" sz="2400" dirty="0">
                <a:solidFill>
                  <a:srgbClr val="FF0000"/>
                </a:solidFill>
                <a:latin typeface="Courier New"/>
                <a:cs typeface="Courier New"/>
              </a:rPr>
              <a:t>("World")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the variable length1 is assigned the value 5</a:t>
            </a:r>
          </a:p>
          <a:p>
            <a:pPr marL="0" indent="0">
              <a:buSzPct val="120000"/>
              <a:buNone/>
            </a:pPr>
            <a:r>
              <a:rPr lang="en-GB" sz="2400" dirty="0">
                <a:solidFill>
                  <a:srgbClr val="FF0000"/>
                </a:solidFill>
                <a:latin typeface="Courier New"/>
                <a:cs typeface="Courier New"/>
              </a:rPr>
              <a:t>length2 = </a:t>
            </a:r>
            <a:r>
              <a:rPr lang="en-GB" sz="2400" dirty="0" err="1">
                <a:solidFill>
                  <a:srgbClr val="FF0000"/>
                </a:solidFill>
                <a:latin typeface="Courier New"/>
                <a:cs typeface="Courier New"/>
              </a:rPr>
              <a:t>len</a:t>
            </a:r>
            <a:r>
              <a:rPr lang="en-GB" sz="2400" dirty="0">
                <a:solidFill>
                  <a:srgbClr val="FF0000"/>
                </a:solidFill>
                <a:latin typeface="Courier New"/>
                <a:cs typeface="Courier New"/>
              </a:rPr>
              <a:t>("") 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"" is the empty string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the variable length2 is assigned the value 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2.4.1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7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7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Concatenation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71600" y="2060848"/>
            <a:ext cx="7104729" cy="468052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The + operator concatenates strings</a:t>
            </a:r>
          </a:p>
          <a:p>
            <a:pPr marL="0" indent="0">
              <a:buSzPct val="120000"/>
              <a:buNone/>
            </a:pPr>
            <a:r>
              <a:rPr lang="en-GB" sz="2000" dirty="0" err="1">
                <a:latin typeface="Courier New"/>
                <a:cs typeface="Courier New"/>
              </a:rPr>
              <a:t>firstName</a:t>
            </a:r>
            <a:r>
              <a:rPr lang="en-GB" sz="2000" dirty="0">
                <a:latin typeface="Courier New"/>
                <a:cs typeface="Courier New"/>
              </a:rPr>
              <a:t> = "Harry"</a:t>
            </a:r>
          </a:p>
          <a:p>
            <a:pPr marL="0" indent="0">
              <a:buSzPct val="120000"/>
              <a:buNone/>
            </a:pPr>
            <a:r>
              <a:rPr lang="en-GB" sz="2000" dirty="0" err="1">
                <a:latin typeface="Courier New"/>
                <a:cs typeface="Courier New"/>
              </a:rPr>
              <a:t>lastName</a:t>
            </a:r>
            <a:r>
              <a:rPr lang="en-GB" sz="2000" dirty="0">
                <a:latin typeface="Courier New"/>
                <a:cs typeface="Courier New"/>
              </a:rPr>
              <a:t> = "Morgan"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/>
                <a:cs typeface="Courier New"/>
              </a:rPr>
              <a:t>name = </a:t>
            </a:r>
            <a:r>
              <a:rPr lang="en-GB" sz="2000" dirty="0" err="1">
                <a:latin typeface="Courier New"/>
                <a:cs typeface="Courier New"/>
              </a:rPr>
              <a:t>firstName+lastName</a:t>
            </a:r>
            <a:endParaRPr lang="en-GB" sz="2000" dirty="0">
              <a:latin typeface="Courier New"/>
              <a:cs typeface="Courier New"/>
            </a:endParaRPr>
          </a:p>
          <a:p>
            <a:pPr marL="0" indent="0">
              <a:buSzPct val="120000"/>
              <a:buNone/>
            </a:pPr>
            <a:r>
              <a:rPr lang="en-GB" sz="2000" dirty="0"/>
              <a:t># name has the value "</a:t>
            </a:r>
            <a:r>
              <a:rPr lang="en-GB" sz="2000" dirty="0" err="1"/>
              <a:t>HarryMorgan</a:t>
            </a:r>
            <a:r>
              <a:rPr lang="en-GB" sz="2000" dirty="0"/>
              <a:t>"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/>
              <a:t>How to have "Harry Morgan" as the value of name?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/>
                <a:cs typeface="Courier New"/>
              </a:rPr>
              <a:t>name = </a:t>
            </a:r>
            <a:r>
              <a:rPr lang="en-GB" sz="2000" dirty="0" err="1">
                <a:latin typeface="Courier New"/>
                <a:cs typeface="Courier New"/>
              </a:rPr>
              <a:t>firstName</a:t>
            </a:r>
            <a:r>
              <a:rPr lang="en-GB" sz="2000" dirty="0">
                <a:latin typeface="Courier New"/>
                <a:cs typeface="Courier New"/>
              </a:rPr>
              <a:t>+" "+</a:t>
            </a:r>
            <a:r>
              <a:rPr lang="en-GB" sz="2000" dirty="0" err="1">
                <a:latin typeface="Courier New"/>
                <a:cs typeface="Courier New"/>
              </a:rPr>
              <a:t>lastName</a:t>
            </a:r>
            <a:endParaRPr lang="en-GB" sz="2000" dirty="0">
              <a:latin typeface="Courier New"/>
              <a:cs typeface="Courier New"/>
            </a:endParaRPr>
          </a:p>
          <a:p>
            <a:pPr marL="0" indent="0">
              <a:buSzPct val="120000"/>
              <a:buNone/>
            </a:pPr>
            <a:endParaRPr lang="en-GB" sz="24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FF0000"/>
                </a:solidFill>
              </a:rPr>
              <a:t>It is not possible to mix strings and numbers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/>
                <a:cs typeface="Courier New"/>
              </a:rPr>
              <a:t>test = "Harry"+5   </a:t>
            </a:r>
            <a:r>
              <a:rPr lang="en-GB" sz="2000" dirty="0"/>
              <a:t># error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/>
                <a:cs typeface="Courier New"/>
              </a:rPr>
              <a:t>test = "Harry"+"5"</a:t>
            </a: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</a:t>
            </a:r>
            <a:r>
              <a:rPr lang="en-GB">
                <a:solidFill>
                  <a:srgbClr val="000000"/>
                </a:solidFill>
              </a:rPr>
              <a:t>Section 2.4.2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8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8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Concatenation and Repetition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7584" y="1844824"/>
            <a:ext cx="7560840" cy="3784700"/>
          </a:xfrm>
        </p:spPr>
        <p:txBody>
          <a:bodyPr/>
          <a:lstStyle/>
          <a:p>
            <a:pPr marL="0" indent="0">
              <a:buSzPct val="120000"/>
              <a:buNone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The * operator can be used to repeat strings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/>
                <a:cs typeface="Courier New"/>
              </a:rPr>
              <a:t>dashes = "-" * 10   </a:t>
            </a:r>
            <a:r>
              <a:rPr lang="en-GB" sz="2000" dirty="0"/>
              <a:t># dashes has the value "----------"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/>
                <a:cs typeface="Courier New"/>
              </a:rPr>
              <a:t>dashes = 10 * "-"   </a:t>
            </a:r>
            <a:r>
              <a:rPr lang="en-GB" sz="2000" dirty="0"/>
              <a:t># also possible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/>
              <a:t>What are the results?</a:t>
            </a:r>
          </a:p>
          <a:p>
            <a:pPr marL="0" indent="0">
              <a:buSzPct val="120000"/>
              <a:buNone/>
            </a:pPr>
            <a:r>
              <a:rPr lang="it-IT" sz="2000" dirty="0">
                <a:latin typeface="Courier New"/>
                <a:cs typeface="Courier New"/>
              </a:rPr>
              <a:t>separator1 = "_" * 5 + "&amp;" * 10 + "#" * 5</a:t>
            </a:r>
          </a:p>
          <a:p>
            <a:pPr marL="0" indent="0">
              <a:buSzPct val="120000"/>
              <a:buNone/>
            </a:pPr>
            <a:r>
              <a:rPr lang="it-IT" sz="1800" dirty="0">
                <a:solidFill>
                  <a:srgbClr val="FF0000"/>
                </a:solidFill>
                <a:cs typeface="Courier New"/>
              </a:rPr>
              <a:t>Result: '_____&amp;&amp;&amp;&amp;&amp;&amp;&amp;&amp;&amp;&amp;#####'</a:t>
            </a:r>
          </a:p>
          <a:p>
            <a:pPr marL="0" indent="0">
              <a:buSzPct val="120000"/>
              <a:buNone/>
            </a:pPr>
            <a:endParaRPr lang="it-IT" sz="800" dirty="0">
              <a:solidFill>
                <a:srgbClr val="FF0000"/>
              </a:solidFill>
              <a:cs typeface="Courier New"/>
            </a:endParaRPr>
          </a:p>
          <a:p>
            <a:pPr marL="0" indent="0">
              <a:buSzPct val="120000"/>
              <a:buNone/>
            </a:pPr>
            <a:r>
              <a:rPr lang="tr-TR" sz="2000" dirty="0">
                <a:latin typeface="Courier New"/>
                <a:cs typeface="Courier New"/>
              </a:rPr>
              <a:t>separator2 = </a:t>
            </a:r>
            <a:r>
              <a:rPr lang="en-GB" sz="2000" dirty="0">
                <a:latin typeface="Courier New"/>
                <a:cs typeface="Courier New"/>
              </a:rPr>
              <a:t>3</a:t>
            </a:r>
            <a:r>
              <a:rPr lang="tr-TR" sz="2000" dirty="0">
                <a:latin typeface="Courier New"/>
                <a:cs typeface="Courier New"/>
              </a:rPr>
              <a:t> * "@" + 2 * "</a:t>
            </a:r>
            <a:r>
              <a:rPr lang="en-GB" sz="2000" dirty="0">
                <a:latin typeface="Courier New"/>
                <a:cs typeface="Courier New"/>
              </a:rPr>
              <a:t>w</a:t>
            </a:r>
            <a:r>
              <a:rPr lang="tr-TR" sz="2000" dirty="0">
                <a:latin typeface="Courier New"/>
                <a:cs typeface="Courier New"/>
              </a:rPr>
              <a:t>" *</a:t>
            </a:r>
            <a:r>
              <a:rPr lang="en-GB" sz="2000" dirty="0">
                <a:latin typeface="Courier New"/>
                <a:cs typeface="Courier New"/>
              </a:rPr>
              <a:t> 5</a:t>
            </a:r>
            <a:r>
              <a:rPr lang="tr-TR" sz="2000" dirty="0">
                <a:latin typeface="Courier New"/>
                <a:cs typeface="Courier New"/>
              </a:rPr>
              <a:t> + "</a:t>
            </a:r>
            <a:r>
              <a:rPr lang="en-GB" sz="2000" dirty="0">
                <a:latin typeface="Courier New"/>
                <a:cs typeface="Courier New"/>
              </a:rPr>
              <a:t>9</a:t>
            </a:r>
            <a:r>
              <a:rPr lang="tr-TR" sz="2000" dirty="0">
                <a:latin typeface="Courier New"/>
                <a:cs typeface="Courier New"/>
              </a:rPr>
              <a:t>" * </a:t>
            </a:r>
            <a:r>
              <a:rPr lang="en-GB" sz="2000" dirty="0">
                <a:latin typeface="Courier New"/>
                <a:cs typeface="Courier New"/>
              </a:rPr>
              <a:t>4</a:t>
            </a:r>
          </a:p>
          <a:p>
            <a:pPr marL="0" indent="0">
              <a:buSzPct val="120000"/>
              <a:buNone/>
            </a:pPr>
            <a:r>
              <a:rPr lang="it-IT" sz="1800" dirty="0">
                <a:solidFill>
                  <a:srgbClr val="FF0000"/>
                </a:solidFill>
                <a:cs typeface="Courier New"/>
              </a:rPr>
              <a:t>Result: </a:t>
            </a:r>
            <a:r>
              <a:rPr lang="tr-TR" sz="1800" dirty="0">
                <a:solidFill>
                  <a:srgbClr val="FF0000"/>
                </a:solidFill>
                <a:cs typeface="Courier New"/>
              </a:rPr>
              <a:t>'@@@wwwwwwwwww9999'</a:t>
            </a:r>
            <a:endParaRPr lang="en-GB" sz="1800" dirty="0">
              <a:solidFill>
                <a:srgbClr val="FF0000"/>
              </a:solidFill>
              <a:cs typeface="Courier New"/>
            </a:endParaRPr>
          </a:p>
          <a:p>
            <a:pPr marL="0" indent="0">
              <a:buSzPct val="120000"/>
              <a:buNone/>
            </a:pPr>
            <a:endParaRPr lang="tr-TR" sz="800" dirty="0">
              <a:solidFill>
                <a:srgbClr val="FF0000"/>
              </a:solidFill>
              <a:cs typeface="Courier New"/>
            </a:endParaRPr>
          </a:p>
          <a:p>
            <a:pPr marL="0" indent="0">
              <a:buSzPct val="120000"/>
              <a:buNone/>
            </a:pPr>
            <a:r>
              <a:rPr lang="tr-TR" sz="2000" dirty="0">
                <a:latin typeface="Courier New"/>
                <a:cs typeface="Courier New"/>
              </a:rPr>
              <a:t>separator3 = </a:t>
            </a:r>
            <a:r>
              <a:rPr lang="en-GB" sz="2000" dirty="0">
                <a:latin typeface="Courier New"/>
                <a:cs typeface="Courier New"/>
              </a:rPr>
              <a:t>1</a:t>
            </a:r>
            <a:r>
              <a:rPr lang="tr-TR" sz="2000" dirty="0">
                <a:latin typeface="Courier New"/>
                <a:cs typeface="Courier New"/>
              </a:rPr>
              <a:t>0.0 * '&amp;'</a:t>
            </a:r>
            <a:endParaRPr lang="en-GB" sz="2000" dirty="0">
              <a:latin typeface="Courier New"/>
              <a:cs typeface="Courier New"/>
            </a:endParaRPr>
          </a:p>
          <a:p>
            <a:pPr marL="0" indent="0">
              <a:buSzPct val="120000"/>
              <a:buNone/>
            </a:pPr>
            <a:r>
              <a:rPr lang="it-IT" sz="1800" dirty="0">
                <a:solidFill>
                  <a:srgbClr val="FF0000"/>
                </a:solidFill>
                <a:cs typeface="Courier New"/>
              </a:rPr>
              <a:t>Result: </a:t>
            </a:r>
            <a:r>
              <a:rPr lang="en-GB" sz="1800" dirty="0">
                <a:solidFill>
                  <a:srgbClr val="FF0000"/>
                </a:solidFill>
                <a:cs typeface="Courier New"/>
              </a:rPr>
              <a:t>error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</a:t>
            </a:r>
            <a:r>
              <a:rPr lang="en-GB">
                <a:solidFill>
                  <a:srgbClr val="000000"/>
                </a:solidFill>
              </a:rPr>
              <a:t>Section 2.4.2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9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46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11482</TotalTime>
  <Words>2953</Words>
  <Application>Microsoft Office PowerPoint</Application>
  <PresentationFormat>On-screen Show (4:3)</PresentationFormat>
  <Paragraphs>712</Paragraphs>
  <Slides>35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ＭＳ Ｐゴシック</vt:lpstr>
      <vt:lpstr>Arial</vt:lpstr>
      <vt:lpstr>Calibri</vt:lpstr>
      <vt:lpstr>Courier New</vt:lpstr>
      <vt:lpstr>Tahoma</vt:lpstr>
      <vt:lpstr>Times New Roman</vt:lpstr>
      <vt:lpstr>Wingdings</vt:lpstr>
      <vt:lpstr>Blends</vt:lpstr>
      <vt:lpstr>Introduction to Programming</vt:lpstr>
      <vt:lpstr>Example 1 of a Function Call</vt:lpstr>
      <vt:lpstr>Example 2 of a Function Call</vt:lpstr>
      <vt:lpstr>Revision: int and float</vt:lpstr>
      <vt:lpstr>Strings</vt:lpstr>
      <vt:lpstr>Alternative Notation</vt:lpstr>
      <vt:lpstr>Length of a String</vt:lpstr>
      <vt:lpstr>Concatenation</vt:lpstr>
      <vt:lpstr>Concatenation and Repetition</vt:lpstr>
      <vt:lpstr>Convert Numbers to Strings</vt:lpstr>
      <vt:lpstr>String Indexing</vt:lpstr>
      <vt:lpstr>String Operations</vt:lpstr>
      <vt:lpstr>Escape Sequences \", \n, \\</vt:lpstr>
      <vt:lpstr>A Motivation Example</vt:lpstr>
      <vt:lpstr>String Format Operator %</vt:lpstr>
      <vt:lpstr>Vocabulary</vt:lpstr>
      <vt:lpstr>Examples</vt:lpstr>
      <vt:lpstr>A Motivation Example</vt:lpstr>
      <vt:lpstr>A Motivation Example</vt:lpstr>
      <vt:lpstr>A Motivation Example</vt:lpstr>
      <vt:lpstr>Integers and Strings</vt:lpstr>
      <vt:lpstr>More Examples</vt:lpstr>
      <vt:lpstr>Multiple Format Specifiers</vt:lpstr>
      <vt:lpstr>Example</vt:lpstr>
      <vt:lpstr>A Motivation Example</vt:lpstr>
      <vt:lpstr>A Motivation Example</vt:lpstr>
      <vt:lpstr>A Motivation Example</vt:lpstr>
      <vt:lpstr>A Motivation Example</vt:lpstr>
      <vt:lpstr>Format Specifier Summary</vt:lpstr>
      <vt:lpstr>Programming Exercises</vt:lpstr>
      <vt:lpstr>Programming Exercise 1</vt:lpstr>
      <vt:lpstr>Programming Exercise 1</vt:lpstr>
      <vt:lpstr>Programming Exercise 1</vt:lpstr>
      <vt:lpstr>Programming Exercise 2</vt:lpstr>
      <vt:lpstr>Programming Exercise 2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creator>sjmaybank</dc:creator>
  <cp:lastModifiedBy>Steve Maybank</cp:lastModifiedBy>
  <cp:revision>335</cp:revision>
  <cp:lastPrinted>2015-01-19T12:36:20Z</cp:lastPrinted>
  <dcterms:created xsi:type="dcterms:W3CDTF">2004-01-12T10:17:52Z</dcterms:created>
  <dcterms:modified xsi:type="dcterms:W3CDTF">2019-10-29T19:42:33Z</dcterms:modified>
</cp:coreProperties>
</file>