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99" r:id="rId2"/>
    <p:sldId id="348" r:id="rId3"/>
    <p:sldId id="362" r:id="rId4"/>
    <p:sldId id="363" r:id="rId5"/>
    <p:sldId id="364" r:id="rId6"/>
    <p:sldId id="383" r:id="rId7"/>
    <p:sldId id="365" r:id="rId8"/>
    <p:sldId id="366" r:id="rId9"/>
    <p:sldId id="367" r:id="rId10"/>
    <p:sldId id="368" r:id="rId11"/>
    <p:sldId id="369" r:id="rId12"/>
    <p:sldId id="370" r:id="rId13"/>
    <p:sldId id="384" r:id="rId14"/>
    <p:sldId id="371" r:id="rId15"/>
    <p:sldId id="395" r:id="rId16"/>
    <p:sldId id="372" r:id="rId17"/>
    <p:sldId id="385" r:id="rId18"/>
    <p:sldId id="389" r:id="rId19"/>
    <p:sldId id="378" r:id="rId20"/>
    <p:sldId id="397" r:id="rId21"/>
    <p:sldId id="390" r:id="rId22"/>
    <p:sldId id="374" r:id="rId23"/>
    <p:sldId id="375" r:id="rId24"/>
    <p:sldId id="386" r:id="rId25"/>
    <p:sldId id="396" r:id="rId26"/>
    <p:sldId id="387" r:id="rId27"/>
    <p:sldId id="398" r:id="rId28"/>
    <p:sldId id="377" r:id="rId29"/>
    <p:sldId id="388" r:id="rId30"/>
    <p:sldId id="380" r:id="rId31"/>
    <p:sldId id="381" r:id="rId32"/>
    <p:sldId id="382" r:id="rId33"/>
    <p:sldId id="392" r:id="rId34"/>
    <p:sldId id="394" r:id="rId35"/>
  </p:sldIdLst>
  <p:sldSz cx="9144000" cy="6858000" type="screen4x3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0" autoAdjust="0"/>
    <p:restoredTop sz="94694" autoAdjust="0"/>
  </p:normalViewPr>
  <p:slideViewPr>
    <p:cSldViewPr>
      <p:cViewPr varScale="1">
        <p:scale>
          <a:sx n="108" d="100"/>
          <a:sy n="108" d="100"/>
        </p:scale>
        <p:origin x="12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4237AF-E785-473A-800B-D15299AAA0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60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A6307B-9362-42CD-AD50-407BE4AC0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2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49169-9F9A-4CBB-81A6-5FB194655623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ct val="120000"/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quantity = 0</a:t>
            </a:r>
          </a:p>
          <a:p>
            <a:pPr marL="0" indent="0">
              <a:buSzPct val="120000"/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bargain = (quantity == 0 or price/quantity &lt; 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376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About 540 people were killed and close 8000 injured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190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Richter = 9.2, 7.5, 3.0, 4.7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87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48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82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F8A7-4309-42B5-B033-B7F54AFBFA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881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BD5B4-4B7D-49C1-9A22-4DC4378228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3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E77DA-E9A8-4806-97C9-32DFE40BF7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02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323C1-1E3E-4917-B7BA-DDB773FE47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68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AB15-D2E3-4BD9-B08E-6EF0F1587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5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931A-D4CC-428E-8A0F-A468A75AD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36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1CFCA-1219-42E1-A978-BED6585EB6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0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ED595-A6A1-43F6-BBEE-CC37F0818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3F03-1488-4A06-9799-5229FD07E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07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01BAA-D9B0-449D-BB0A-C9868FF5D3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16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8A012B-82C6-4B72-90A7-4D78DB4340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E45229-A491-4DCD-99AF-9121FC32E977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Introduction to Programming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7528"/>
            <a:ext cx="7772400" cy="3856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Lecturers: </a:t>
            </a:r>
            <a:r>
              <a:rPr lang="en-GB" altLang="en-US" sz="2000" dirty="0" err="1"/>
              <a:t>Tingting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Han and Steve Maybank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>
                <a:hlinkClick r:id="rId3"/>
              </a:rPr>
              <a:t>sjmaybank@dcs.bbk.ac.uk</a:t>
            </a:r>
            <a:endParaRPr lang="en-GB" altLang="en-US" sz="20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Autumn </a:t>
            </a:r>
            <a:r>
              <a:rPr lang="en-GB" altLang="en-US" sz="2000" dirty="0"/>
              <a:t>2019 and Spring 2020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Week 7: if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Parts of an if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7" y="2525974"/>
            <a:ext cx="8620447" cy="2986831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floor &gt; 13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:     </a:t>
            </a:r>
            <a:r>
              <a:rPr lang="en-GB" sz="2000" dirty="0"/>
              <a:t># The </a:t>
            </a:r>
            <a:r>
              <a:rPr lang="en-GB" sz="2000" dirty="0">
                <a:solidFill>
                  <a:srgbClr val="FF0000"/>
                </a:solidFill>
              </a:rPr>
              <a:t>condition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floor &gt; 13 </a:t>
            </a:r>
            <a:r>
              <a:rPr lang="en-GB" sz="2000" dirty="0"/>
              <a:t>is True or False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  <a:r>
              <a:rPr lang="en-GB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GB" sz="2000" dirty="0"/>
              <a:t> # execute only if the condition is True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</a:t>
            </a:r>
            <a:r>
              <a:rPr lang="en-GB" sz="2000" dirty="0"/>
              <a:t>    # execute only if the condition is False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# </a:t>
            </a:r>
            <a:r>
              <a:rPr lang="en-GB" sz="2000" dirty="0">
                <a:solidFill>
                  <a:srgbClr val="0000FF"/>
                </a:solidFill>
              </a:rPr>
              <a:t>Align</a:t>
            </a:r>
            <a:r>
              <a:rPr lang="en-GB" sz="2000" dirty="0"/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sz="2000" dirty="0"/>
              <a:t> and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</a:t>
            </a:r>
            <a:r>
              <a:rPr lang="en-GB" sz="2000" dirty="0">
                <a:solidFill>
                  <a:srgbClr val="008000"/>
                </a:solidFill>
              </a:rPr>
              <a:t>Indent</a:t>
            </a:r>
            <a:r>
              <a:rPr lang="en-GB" sz="2000" dirty="0"/>
              <a:t> the statements in each branch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10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Syntax of if Statements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2150460"/>
            <a:ext cx="7917879" cy="367240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/>
              <a:t>Version 1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/>
              <a:t>Version 2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statements_1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statements_2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# </a:t>
            </a:r>
            <a:r>
              <a:rPr lang="en-GB" sz="2000" dirty="0">
                <a:solidFill>
                  <a:srgbClr val="FF0000"/>
                </a:solidFill>
              </a:rPr>
              <a:t>The colon </a:t>
            </a:r>
            <a:r>
              <a:rPr lang="en-GB" sz="2000" dirty="0"/>
              <a:t>indicates the start of a </a:t>
            </a:r>
            <a:r>
              <a:rPr lang="en-GB" sz="2000" dirty="0">
                <a:solidFill>
                  <a:srgbClr val="FF0000"/>
                </a:solidFill>
              </a:rPr>
              <a:t>compound statement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11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Compound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9856" y="2204864"/>
            <a:ext cx="8496944" cy="355404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 compound statement contains a </a:t>
            </a:r>
            <a:r>
              <a:rPr lang="en-GB" sz="2000" dirty="0">
                <a:solidFill>
                  <a:srgbClr val="FF0000"/>
                </a:solidFill>
              </a:rPr>
              <a:t>header</a:t>
            </a:r>
            <a:r>
              <a:rPr lang="en-GB" sz="2000" dirty="0"/>
              <a:t> followed by a </a:t>
            </a:r>
            <a:r>
              <a:rPr lang="en-GB" sz="2000" dirty="0">
                <a:solidFill>
                  <a:srgbClr val="0000FF"/>
                </a:solidFill>
              </a:rPr>
              <a:t>statement block</a:t>
            </a:r>
            <a:r>
              <a:rPr lang="en-GB" sz="2000" dirty="0"/>
              <a:t>. Example: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100.0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  </a:t>
            </a:r>
            <a:r>
              <a:rPr lang="en-GB" sz="2000" dirty="0"/>
              <a:t># Colon indicates the header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discount = </a:t>
            </a:r>
            <a:r>
              <a:rPr lang="en-GB" sz="2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0.05 </a:t>
            </a:r>
            <a:r>
              <a:rPr lang="en-GB" sz="2000" dirty="0">
                <a:solidFill>
                  <a:srgbClr val="0000FF"/>
                </a:solidFill>
              </a:rPr>
              <a:t>   </a:t>
            </a:r>
            <a:r>
              <a:rPr lang="en-GB" sz="2000" dirty="0"/>
              <a:t># Block of statements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discount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print("You received a discount of", discount)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8000"/>
                </a:solidFill>
              </a:rPr>
              <a:t>    # All the statements in the block have the same indentation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 if Statement Example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2132856"/>
            <a:ext cx="7917879" cy="4248472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1600" dirty="0"/>
              <a:t>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floor &gt;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print("Actual floor:",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print("Actual floor:",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Where could the code be improved?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13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Avoid Duplication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08584" y="1916832"/>
            <a:ext cx="7917879" cy="424847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2"/>
                </a:solidFill>
              </a:rPr>
              <a:t>Avoid</a:t>
            </a:r>
          </a:p>
          <a:p>
            <a:pPr marL="0" indent="0">
              <a:buSzPct val="120000"/>
              <a:buNone/>
            </a:pPr>
            <a:r>
              <a:rPr lang="en-GB" sz="1600" dirty="0"/>
              <a:t>	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floor &gt; 13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print("Actual floor:",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print("Actual floor:",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2"/>
                </a:solidFill>
              </a:rPr>
              <a:t>and prefer</a:t>
            </a:r>
          </a:p>
          <a:p>
            <a:pPr marL="0" indent="0">
              <a:buSzPct val="120000"/>
              <a:buNone/>
            </a:pPr>
            <a:r>
              <a:rPr lang="en-GB" sz="1600" dirty="0"/>
              <a:t>	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floor &gt; 13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print("Actual floor:",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14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What’s the difference?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08584" y="1916832"/>
            <a:ext cx="7917879" cy="424847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2"/>
                </a:solidFill>
              </a:rPr>
              <a:t>Program 1</a:t>
            </a:r>
          </a:p>
          <a:p>
            <a:pPr marL="0" indent="0">
              <a:buSzPct val="120000"/>
              <a:buNone/>
            </a:pPr>
            <a:r>
              <a:rPr lang="en-GB" sz="1600" dirty="0"/>
              <a:t>	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floor &gt; 13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print("Actual floor:",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2"/>
                </a:solidFill>
              </a:rPr>
              <a:t>Program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2</a:t>
            </a:r>
          </a:p>
          <a:p>
            <a:pPr marL="0" indent="0">
              <a:buSzPct val="120000"/>
              <a:buNone/>
            </a:pPr>
            <a:r>
              <a:rPr lang="en-GB" sz="1600" dirty="0"/>
              <a:t>	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floor &gt; 13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print("Actual floor:",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16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15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E63170-CD62-4F73-AD19-28A71D4B3BEC}"/>
              </a:ext>
            </a:extLst>
          </p:cNvPr>
          <p:cNvSpPr txBox="1"/>
          <p:nvPr/>
        </p:nvSpPr>
        <p:spPr>
          <a:xfrm>
            <a:off x="7041340" y="3429000"/>
            <a:ext cx="2053233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Indentation plays an important role!</a:t>
            </a:r>
          </a:p>
        </p:txBody>
      </p:sp>
    </p:spTree>
    <p:extLst>
      <p:ext uri="{BB962C8B-B14F-4D97-AF65-F5344CB8AC3E}">
        <p14:creationId xmlns:p14="http://schemas.microsoft.com/office/powerpoint/2010/main" val="242834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36377" y="2204864"/>
            <a:ext cx="7071245" cy="244827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university bookstore has a </a:t>
            </a:r>
            <a:r>
              <a:rPr lang="en-GB" sz="2000" b="1" dirty="0"/>
              <a:t>Kilobyte Day </a:t>
            </a:r>
            <a:r>
              <a:rPr lang="en-GB" sz="2000" dirty="0"/>
              <a:t>sale every October 24, </a:t>
            </a:r>
            <a:r>
              <a:rPr lang="en-GB" sz="2000" dirty="0">
                <a:solidFill>
                  <a:srgbClr val="FF0000"/>
                </a:solidFill>
              </a:rPr>
              <a:t>giving an 8% discount on all computer accessory purchases if the price is less than $128, </a:t>
            </a:r>
            <a:r>
              <a:rPr lang="en-GB" sz="2000" dirty="0">
                <a:solidFill>
                  <a:srgbClr val="0070C0"/>
                </a:solidFill>
              </a:rPr>
              <a:t>and a 16% discount if the price is at least $128</a:t>
            </a:r>
            <a:r>
              <a:rPr lang="en-GB" sz="2000" dirty="0"/>
              <a:t>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Write a program that asks the cashier for the original price and then prints the discounted price.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16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 1 -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4704" y="2492896"/>
            <a:ext cx="7632848" cy="2592288"/>
          </a:xfrm>
        </p:spPr>
        <p:txBody>
          <a:bodyPr/>
          <a:lstStyle/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 err="1"/>
              <a:t>originalPrice</a:t>
            </a:r>
            <a:r>
              <a:rPr lang="en-GB" sz="2000" dirty="0"/>
              <a:t> = float(input("Please input the original price:"))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if </a:t>
            </a:r>
            <a:r>
              <a:rPr lang="en-GB" sz="2000" dirty="0" err="1"/>
              <a:t>originalPrice</a:t>
            </a:r>
            <a:r>
              <a:rPr lang="en-GB" sz="2000" dirty="0"/>
              <a:t> &lt; </a:t>
            </a:r>
            <a:r>
              <a:rPr lang="en-GB" sz="2000" dirty="0">
                <a:solidFill>
                  <a:srgbClr val="FF0000"/>
                </a:solidFill>
              </a:rPr>
              <a:t>128.0</a:t>
            </a:r>
            <a:r>
              <a:rPr lang="en-GB" sz="2000" dirty="0"/>
              <a:t>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/>
              <a:t>discountedPrice</a:t>
            </a:r>
            <a:r>
              <a:rPr lang="en-GB" sz="2000" dirty="0"/>
              <a:t> = </a:t>
            </a:r>
            <a:r>
              <a:rPr lang="en-GB" sz="2000" dirty="0" err="1"/>
              <a:t>originalPrice</a:t>
            </a:r>
            <a:r>
              <a:rPr lang="en-GB" sz="2000" dirty="0"/>
              <a:t> * (1 – </a:t>
            </a:r>
            <a:r>
              <a:rPr lang="en-GB" sz="2000" dirty="0">
                <a:solidFill>
                  <a:srgbClr val="FF0000"/>
                </a:solidFill>
              </a:rPr>
              <a:t>0.08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else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/>
              <a:t>discountedPrice</a:t>
            </a:r>
            <a:r>
              <a:rPr lang="en-GB" sz="2000" dirty="0"/>
              <a:t> = </a:t>
            </a:r>
            <a:r>
              <a:rPr lang="en-GB" sz="2000" dirty="0" err="1"/>
              <a:t>originalPrice</a:t>
            </a:r>
            <a:r>
              <a:rPr lang="en-GB" sz="2000" dirty="0"/>
              <a:t> * (1 – </a:t>
            </a:r>
            <a:r>
              <a:rPr lang="en-GB" sz="2000" dirty="0">
                <a:solidFill>
                  <a:srgbClr val="FF0000"/>
                </a:solidFill>
              </a:rPr>
              <a:t>0.16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print("The discounted price is", </a:t>
            </a:r>
            <a:r>
              <a:rPr lang="en-GB" sz="2000" dirty="0" err="1"/>
              <a:t>discountedPrice</a:t>
            </a:r>
            <a:r>
              <a:rPr lang="en-GB" sz="2000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3832" y="1987635"/>
            <a:ext cx="7614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20000"/>
            </a:pPr>
            <a:r>
              <a:rPr lang="en-GB" sz="1600" dirty="0" smtClean="0">
                <a:solidFill>
                  <a:srgbClr val="FF0000"/>
                </a:solidFill>
              </a:rPr>
              <a:t>Giving </a:t>
            </a:r>
            <a:r>
              <a:rPr lang="en-GB" sz="1600" dirty="0">
                <a:solidFill>
                  <a:srgbClr val="FF0000"/>
                </a:solidFill>
              </a:rPr>
              <a:t>an 8% discount on all computer accessory purchases if the price is less than $128, </a:t>
            </a:r>
            <a:r>
              <a:rPr lang="en-GB" sz="1600" dirty="0">
                <a:solidFill>
                  <a:srgbClr val="0070C0"/>
                </a:solidFill>
              </a:rPr>
              <a:t>and a 16% discount if the price is at least $128</a:t>
            </a:r>
            <a:r>
              <a:rPr lang="en-GB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Avoid "Hard-Wiring"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916832"/>
            <a:ext cx="7632848" cy="2592288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</a:rPr>
              <a:t>highPriceThreshold</a:t>
            </a:r>
            <a:r>
              <a:rPr lang="en-GB" sz="2000" dirty="0">
                <a:solidFill>
                  <a:srgbClr val="FF0000"/>
                </a:solidFill>
              </a:rPr>
              <a:t> = 128.0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70C0"/>
                </a:solidFill>
              </a:rPr>
              <a:t>lowDiscountRate</a:t>
            </a:r>
            <a:r>
              <a:rPr lang="en-GB" sz="2000" dirty="0">
                <a:solidFill>
                  <a:srgbClr val="0070C0"/>
                </a:solidFill>
              </a:rPr>
              <a:t> = 0.08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B050"/>
                </a:solidFill>
              </a:rPr>
              <a:t>highDiscountRate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  <a:r>
              <a:rPr lang="en-GB" sz="2000" dirty="0"/>
              <a:t>= 0.16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 err="1"/>
              <a:t>originalPrice</a:t>
            </a:r>
            <a:r>
              <a:rPr lang="en-GB" sz="2000" dirty="0"/>
              <a:t> = float(input("Please input the original price:"))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if </a:t>
            </a:r>
            <a:r>
              <a:rPr lang="en-GB" sz="2000" dirty="0" err="1"/>
              <a:t>originalPrice</a:t>
            </a:r>
            <a:r>
              <a:rPr lang="en-GB" sz="2000" dirty="0"/>
              <a:t> &lt; </a:t>
            </a:r>
            <a:r>
              <a:rPr lang="en-GB" sz="2000" dirty="0" err="1">
                <a:solidFill>
                  <a:srgbClr val="FF0000"/>
                </a:solidFill>
              </a:rPr>
              <a:t>highPriceThreshold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/>
              <a:t>discountedPrice</a:t>
            </a:r>
            <a:r>
              <a:rPr lang="en-GB" sz="2000" dirty="0"/>
              <a:t> = </a:t>
            </a:r>
            <a:r>
              <a:rPr lang="en-GB" sz="2000" dirty="0" err="1"/>
              <a:t>originalPrice</a:t>
            </a:r>
            <a:r>
              <a:rPr lang="en-GB" sz="2000" dirty="0"/>
              <a:t> * (1 – </a:t>
            </a:r>
            <a:r>
              <a:rPr lang="en-GB" sz="2000" dirty="0" err="1">
                <a:solidFill>
                  <a:srgbClr val="0070C0"/>
                </a:solidFill>
              </a:rPr>
              <a:t>lowDiscountRate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else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/>
              <a:t>discountedPrice</a:t>
            </a:r>
            <a:r>
              <a:rPr lang="en-GB" sz="2000" dirty="0"/>
              <a:t> = </a:t>
            </a:r>
            <a:r>
              <a:rPr lang="en-GB" sz="2000" dirty="0" err="1"/>
              <a:t>originalPrice</a:t>
            </a:r>
            <a:r>
              <a:rPr lang="en-GB" sz="2000" dirty="0"/>
              <a:t> * (1 – </a:t>
            </a:r>
            <a:r>
              <a:rPr lang="en-GB" sz="2000" dirty="0" err="1">
                <a:solidFill>
                  <a:srgbClr val="00B050"/>
                </a:solidFill>
              </a:rPr>
              <a:t>highDiscountRate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print("The discounted price is", </a:t>
            </a:r>
            <a:r>
              <a:rPr lang="en-GB" sz="2000" dirty="0" err="1"/>
              <a:t>discountedPrice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18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Shipping Costs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060848"/>
            <a:ext cx="8401508" cy="3392735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Shipping costs are $5 inside the USA except that to Hawaii and Alaska they are $10. International shipping costs are $10.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u="sng" dirty="0"/>
              <a:t>First design</a:t>
            </a:r>
            <a:r>
              <a:rPr lang="en-GB" sz="2000" dirty="0"/>
              <a:t>: use a </a:t>
            </a:r>
            <a:r>
              <a:rPr lang="en-GB" sz="2000" dirty="0">
                <a:solidFill>
                  <a:srgbClr val="FF0000"/>
                </a:solidFill>
              </a:rPr>
              <a:t>single if statement </a:t>
            </a:r>
            <a:r>
              <a:rPr lang="en-GB" sz="2000" dirty="0"/>
              <a:t>to distinguish between the $5 cost and the $10 cost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0" indent="0">
              <a:buSzPct val="120000"/>
              <a:buNone/>
            </a:pPr>
            <a:r>
              <a:rPr lang="en-GB" sz="1800" dirty="0"/>
              <a:t>if(country!="USA" or (country=="USA" and (state == "AK" or state == "HI")))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</a:t>
            </a:r>
            <a:r>
              <a:rPr lang="en-GB" sz="1800" dirty="0" err="1"/>
              <a:t>ShippingCost</a:t>
            </a:r>
            <a:r>
              <a:rPr lang="en-GB" sz="1800" dirty="0"/>
              <a:t> = 10</a:t>
            </a:r>
          </a:p>
          <a:p>
            <a:pPr marL="0" indent="0">
              <a:buSzPct val="120000"/>
              <a:buNone/>
            </a:pPr>
            <a:r>
              <a:rPr lang="en-GB" sz="1800" dirty="0"/>
              <a:t>else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</a:t>
            </a:r>
            <a:r>
              <a:rPr lang="en-GB" sz="1800" dirty="0" err="1"/>
              <a:t>ShippingCost</a:t>
            </a:r>
            <a:r>
              <a:rPr lang="en-GB" sz="1800" dirty="0"/>
              <a:t> = 5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Revision: Relational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2132856"/>
            <a:ext cx="3608484" cy="295232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&gt; 4             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True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GB" sz="2400" dirty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GB" sz="2400" dirty="0"/>
              <a:t>           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False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"9032" &lt; "0AB"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False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724100" y="2132856"/>
            <a:ext cx="46004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"ABC" &lt;= "AB"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False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48 == 30+18 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True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"AB" != "ABC" 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41041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Second Design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2148" y="1918333"/>
            <a:ext cx="8136904" cy="424847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1800" dirty="0"/>
              <a:t>Shipping costs are $5 inside the USA except that to Hawaii and Alaska they are $10. International shipping costs are $10.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1800" dirty="0"/>
              <a:t>Separate the three branches: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400" dirty="0" err="1"/>
              <a:t>i</a:t>
            </a:r>
            <a:r>
              <a:rPr lang="en-GB" sz="1400" dirty="0"/>
              <a:t>) </a:t>
            </a:r>
            <a:r>
              <a:rPr lang="en-GB" sz="1400" dirty="0">
                <a:solidFill>
                  <a:srgbClr val="FF0000"/>
                </a:solidFill>
              </a:rPr>
              <a:t>inside the USA and in Hawaii or Alaska;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400" dirty="0"/>
              <a:t>ii) </a:t>
            </a:r>
            <a:r>
              <a:rPr lang="en-GB" sz="1400" dirty="0">
                <a:solidFill>
                  <a:srgbClr val="0070C0"/>
                </a:solidFill>
              </a:rPr>
              <a:t>inside the USA and not in Hawaii or Alaska;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1400" dirty="0"/>
              <a:t>iii) </a:t>
            </a:r>
            <a:r>
              <a:rPr lang="en-GB" sz="1400" dirty="0">
                <a:solidFill>
                  <a:srgbClr val="00B050"/>
                </a:solidFill>
              </a:rPr>
              <a:t>outside the USA</a:t>
            </a:r>
            <a:r>
              <a:rPr lang="en-GB" sz="1400" dirty="0"/>
              <a:t>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1800" dirty="0"/>
              <a:t>if country == "USA"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FF0000"/>
                </a:solidFill>
              </a:rPr>
              <a:t>if state == "AK" or state == "HI" :</a:t>
            </a:r>
          </a:p>
          <a:p>
            <a:pPr marL="0" indent="0">
              <a:buSzPct val="120000"/>
              <a:buNone/>
            </a:pPr>
            <a:r>
              <a:rPr lang="en-GB" sz="1800" dirty="0">
                <a:solidFill>
                  <a:srgbClr val="FF0000"/>
                </a:solidFill>
              </a:rPr>
              <a:t>		</a:t>
            </a:r>
            <a:r>
              <a:rPr lang="en-GB" sz="1800" dirty="0" err="1">
                <a:solidFill>
                  <a:srgbClr val="FF0000"/>
                </a:solidFill>
              </a:rPr>
              <a:t>shippingCost</a:t>
            </a:r>
            <a:r>
              <a:rPr lang="en-GB" sz="1800" dirty="0">
                <a:solidFill>
                  <a:srgbClr val="FF0000"/>
                </a:solidFill>
              </a:rPr>
              <a:t> = 10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0070C0"/>
                </a:solidFill>
              </a:rPr>
              <a:t>else :</a:t>
            </a:r>
          </a:p>
          <a:p>
            <a:pPr marL="0" indent="0">
              <a:buSzPct val="120000"/>
              <a:buNone/>
            </a:pPr>
            <a:r>
              <a:rPr lang="en-GB" sz="1800" dirty="0">
                <a:solidFill>
                  <a:srgbClr val="0070C0"/>
                </a:solidFill>
              </a:rPr>
              <a:t>		</a:t>
            </a:r>
            <a:r>
              <a:rPr lang="en-GB" sz="1800" dirty="0" err="1">
                <a:solidFill>
                  <a:srgbClr val="0070C0"/>
                </a:solidFill>
              </a:rPr>
              <a:t>shippingCost</a:t>
            </a:r>
            <a:r>
              <a:rPr lang="en-GB" sz="1800" dirty="0">
                <a:solidFill>
                  <a:srgbClr val="0070C0"/>
                </a:solidFill>
              </a:rPr>
              <a:t> = 5</a:t>
            </a:r>
          </a:p>
          <a:p>
            <a:pPr marL="0" indent="0">
              <a:buSzPct val="120000"/>
              <a:buNone/>
            </a:pPr>
            <a:r>
              <a:rPr lang="en-GB" sz="1800" dirty="0"/>
              <a:t>else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</a:t>
            </a:r>
            <a:r>
              <a:rPr lang="en-GB" sz="1800" dirty="0" err="1">
                <a:solidFill>
                  <a:srgbClr val="00B050"/>
                </a:solidFill>
              </a:rPr>
              <a:t>shippingCost</a:t>
            </a:r>
            <a:r>
              <a:rPr lang="en-GB" sz="1800" dirty="0">
                <a:solidFill>
                  <a:srgbClr val="00B050"/>
                </a:solidFill>
              </a:rPr>
              <a:t> = 10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20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749256-153B-ED44-AA78-812C24041B16}"/>
              </a:ext>
            </a:extLst>
          </p:cNvPr>
          <p:cNvSpPr txBox="1"/>
          <p:nvPr/>
        </p:nvSpPr>
        <p:spPr>
          <a:xfrm>
            <a:off x="6343503" y="5550636"/>
            <a:ext cx="1355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nested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7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Richter Scale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21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30579"/>
            <a:ext cx="7416824" cy="502255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CA6F98-C835-9E4B-9DE5-ACD1CC5D7244}"/>
              </a:ext>
            </a:extLst>
          </p:cNvPr>
          <p:cNvCxnSpPr>
            <a:cxnSpLocks/>
          </p:cNvCxnSpPr>
          <p:nvPr/>
        </p:nvCxnSpPr>
        <p:spPr bwMode="auto">
          <a:xfrm>
            <a:off x="1150938" y="4653136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6884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Richter Scale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22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73098"/>
              </p:ext>
            </p:extLst>
          </p:nvPr>
        </p:nvGraphicFramePr>
        <p:xfrm>
          <a:off x="2123728" y="2309754"/>
          <a:ext cx="5328594" cy="2271374"/>
        </p:xfrm>
        <a:graphic>
          <a:graphicData uri="http://schemas.openxmlformats.org/drawingml/2006/table">
            <a:tbl>
              <a:tblPr firstRow="1" firstCol="1" bandRow="1"/>
              <a:tblGrid>
                <a:gridCol w="915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Effect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structures fall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destroyed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considerably damaged,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some collapse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 to poorly constructed buildings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1720" y="5108624"/>
            <a:ext cx="5325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a program to print out the </a:t>
            </a:r>
          </a:p>
          <a:p>
            <a:r>
              <a:rPr lang="en-US" dirty="0"/>
              <a:t>Richter scale using if/else statements.</a:t>
            </a:r>
          </a:p>
        </p:txBody>
      </p:sp>
    </p:spTree>
    <p:extLst>
      <p:ext uri="{BB962C8B-B14F-4D97-AF65-F5344CB8AC3E}">
        <p14:creationId xmlns:p14="http://schemas.microsoft.com/office/powerpoint/2010/main" val="34359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if-else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2060848"/>
            <a:ext cx="8928992" cy="3816424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1800" dirty="0"/>
              <a:t>if </a:t>
            </a:r>
            <a:r>
              <a:rPr lang="en-GB" sz="1800" dirty="0" err="1"/>
              <a:t>richter</a:t>
            </a:r>
            <a:r>
              <a:rPr lang="en-GB" sz="1800" dirty="0"/>
              <a:t> &gt;= 8.0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print("Most structures fall")</a:t>
            </a:r>
          </a:p>
          <a:p>
            <a:pPr marL="0" indent="0">
              <a:buSzPct val="120000"/>
              <a:buNone/>
            </a:pPr>
            <a:r>
              <a:rPr lang="en-GB" sz="1800" dirty="0"/>
              <a:t>else: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if </a:t>
            </a:r>
            <a:r>
              <a:rPr lang="en-GB" sz="1800" dirty="0" err="1"/>
              <a:t>richter</a:t>
            </a:r>
            <a:r>
              <a:rPr lang="en-GB" sz="1800" dirty="0"/>
              <a:t> &gt;= 7.0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print("Many buildings destroyed")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else: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if </a:t>
            </a:r>
            <a:r>
              <a:rPr lang="en-GB" sz="1800" dirty="0" err="1"/>
              <a:t>richter</a:t>
            </a:r>
            <a:r>
              <a:rPr lang="en-GB" sz="1800" dirty="0"/>
              <a:t> &gt;= 6.0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	print("Many buildings considerably damaged") 			else: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	if </a:t>
            </a:r>
            <a:r>
              <a:rPr lang="en-GB" sz="1800" dirty="0" err="1"/>
              <a:t>richter</a:t>
            </a:r>
            <a:r>
              <a:rPr lang="en-GB" sz="1800" dirty="0"/>
              <a:t> &gt;= 4.5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		print("Damage to poorly constructed buildings")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	else :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		print("No destruction of buildings")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23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43142"/>
              </p:ext>
            </p:extLst>
          </p:nvPr>
        </p:nvGraphicFramePr>
        <p:xfrm>
          <a:off x="5580112" y="2060848"/>
          <a:ext cx="3456384" cy="1767319"/>
        </p:xfrm>
        <a:graphic>
          <a:graphicData uri="http://schemas.openxmlformats.org/drawingml/2006/table">
            <a:tbl>
              <a:tblPr firstRow="1" firstCol="1" bandRow="1"/>
              <a:tblGrid>
                <a:gridCol w="653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Effect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structures fall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destroyed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considerably damaged,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some collapse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 to poorly constructed buildings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elif</a:t>
            </a:r>
            <a:r>
              <a:rPr lang="en-GB" dirty="0"/>
              <a:t>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2132856"/>
            <a:ext cx="8076703" cy="396044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8.0 </a:t>
            </a:r>
            <a:r>
              <a:rPr lang="en-GB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print("Most structures fall")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</a:rPr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7.0 </a:t>
            </a:r>
            <a:r>
              <a:rPr lang="en-GB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print("Many buildings destroyed")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</a:rPr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6.0 </a:t>
            </a:r>
            <a:r>
              <a:rPr lang="en-GB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print("Many buildings considerably damaged, some collapse")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</a:rPr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4.5 </a:t>
            </a:r>
            <a:r>
              <a:rPr lang="en-GB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print("Damage to poorly constructed buildings")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else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print("No destruction of buildings")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24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elif</a:t>
            </a:r>
            <a:r>
              <a:rPr lang="en-GB" dirty="0"/>
              <a:t> Statement Flowchart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25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ED2DAC2-0694-AB4C-BFB7-5E9F0629484D}"/>
              </a:ext>
            </a:extLst>
          </p:cNvPr>
          <p:cNvSpPr/>
          <p:nvPr/>
        </p:nvSpPr>
        <p:spPr bwMode="auto">
          <a:xfrm>
            <a:off x="1259632" y="2276872"/>
            <a:ext cx="1944216" cy="5653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E04672-1613-584C-8759-71E77EEC18D0}"/>
              </a:ext>
            </a:extLst>
          </p:cNvPr>
          <p:cNvSpPr txBox="1"/>
          <p:nvPr/>
        </p:nvSpPr>
        <p:spPr>
          <a:xfrm>
            <a:off x="1619672" y="2387196"/>
            <a:ext cx="141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richter</a:t>
            </a:r>
            <a:r>
              <a:rPr lang="en-US" sz="1600" dirty="0"/>
              <a:t> &gt;=8.0</a:t>
            </a: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854B5206-EB20-A243-BA32-8501AE91A580}"/>
              </a:ext>
            </a:extLst>
          </p:cNvPr>
          <p:cNvSpPr/>
          <p:nvPr/>
        </p:nvSpPr>
        <p:spPr bwMode="auto">
          <a:xfrm>
            <a:off x="1259632" y="3146339"/>
            <a:ext cx="1944216" cy="5653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3C20D-4E8F-EB49-843C-E0D1554426FC}"/>
              </a:ext>
            </a:extLst>
          </p:cNvPr>
          <p:cNvSpPr txBox="1"/>
          <p:nvPr/>
        </p:nvSpPr>
        <p:spPr>
          <a:xfrm>
            <a:off x="1619672" y="3256875"/>
            <a:ext cx="1397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richter</a:t>
            </a:r>
            <a:r>
              <a:rPr lang="en-US" sz="1600" dirty="0"/>
              <a:t> &gt;=7.0</a:t>
            </a:r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A2E95579-86E3-9841-99C9-4634E9F36AA2}"/>
              </a:ext>
            </a:extLst>
          </p:cNvPr>
          <p:cNvSpPr/>
          <p:nvPr/>
        </p:nvSpPr>
        <p:spPr bwMode="auto">
          <a:xfrm>
            <a:off x="1259632" y="4007210"/>
            <a:ext cx="1944216" cy="5653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F00ECA-A71F-694F-8256-EBDA58670E88}"/>
              </a:ext>
            </a:extLst>
          </p:cNvPr>
          <p:cNvSpPr txBox="1"/>
          <p:nvPr/>
        </p:nvSpPr>
        <p:spPr>
          <a:xfrm>
            <a:off x="1604668" y="4120593"/>
            <a:ext cx="141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richter</a:t>
            </a:r>
            <a:r>
              <a:rPr lang="en-US" sz="1600" dirty="0"/>
              <a:t> &gt;=6.0</a:t>
            </a:r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ECF7894F-E8F4-1948-83D4-CF9EC546B56E}"/>
              </a:ext>
            </a:extLst>
          </p:cNvPr>
          <p:cNvSpPr/>
          <p:nvPr/>
        </p:nvSpPr>
        <p:spPr bwMode="auto">
          <a:xfrm>
            <a:off x="1259632" y="4924411"/>
            <a:ext cx="1944216" cy="56532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B07F9-0B13-D94A-898D-72F842F43A16}"/>
              </a:ext>
            </a:extLst>
          </p:cNvPr>
          <p:cNvSpPr txBox="1"/>
          <p:nvPr/>
        </p:nvSpPr>
        <p:spPr>
          <a:xfrm>
            <a:off x="1604668" y="5014864"/>
            <a:ext cx="1410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richter</a:t>
            </a:r>
            <a:r>
              <a:rPr lang="en-US" sz="1600" dirty="0"/>
              <a:t> &gt;=4.5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F22FC0-B39F-E74D-AB8B-C8B770E5C4C7}"/>
              </a:ext>
            </a:extLst>
          </p:cNvPr>
          <p:cNvCxnSpPr>
            <a:cxnSpLocks/>
            <a:endCxn id="8" idx="0"/>
          </p:cNvCxnSpPr>
          <p:nvPr/>
        </p:nvCxnSpPr>
        <p:spPr bwMode="auto">
          <a:xfrm>
            <a:off x="2231740" y="1988840"/>
            <a:ext cx="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D4EC60-7E41-C349-9073-9B7F422F43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2231740" y="2842193"/>
            <a:ext cx="0" cy="3041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B534194-9455-F64F-BD9E-5E552F24C172}"/>
              </a:ext>
            </a:extLst>
          </p:cNvPr>
          <p:cNvCxnSpPr>
            <a:cxnSpLocks/>
          </p:cNvCxnSpPr>
          <p:nvPr/>
        </p:nvCxnSpPr>
        <p:spPr bwMode="auto">
          <a:xfrm>
            <a:off x="2231740" y="3711660"/>
            <a:ext cx="0" cy="295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821D27-123D-7C46-ACBE-39BF0D0CA544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>
            <a:off x="2231740" y="4593041"/>
            <a:ext cx="0" cy="3313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9A1B55D-7090-AE4A-B92D-2983BE84087D}"/>
              </a:ext>
            </a:extLst>
          </p:cNvPr>
          <p:cNvSpPr/>
          <p:nvPr/>
        </p:nvSpPr>
        <p:spPr bwMode="auto">
          <a:xfrm>
            <a:off x="3728756" y="4985594"/>
            <a:ext cx="3441968" cy="3713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4F6E22-DBA7-A84E-B834-6DD40C8E3B7B}"/>
              </a:ext>
            </a:extLst>
          </p:cNvPr>
          <p:cNvSpPr txBox="1"/>
          <p:nvPr/>
        </p:nvSpPr>
        <p:spPr>
          <a:xfrm>
            <a:off x="3694262" y="5046837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print("</a:t>
            </a:r>
            <a:r>
              <a:rPr lang="en-GB" sz="1400" dirty="0"/>
              <a:t>Damage to poorly constructed ..."</a:t>
            </a:r>
            <a:r>
              <a:rPr lang="en-US" sz="1400" dirty="0"/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BFD265-B1F4-FE47-93B5-9905A1D4CCD5}"/>
              </a:ext>
            </a:extLst>
          </p:cNvPr>
          <p:cNvSpPr/>
          <p:nvPr/>
        </p:nvSpPr>
        <p:spPr bwMode="auto">
          <a:xfrm>
            <a:off x="4139952" y="4076446"/>
            <a:ext cx="3267561" cy="3713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AD4EE6-95B0-E14D-836B-ADD16F503233}"/>
              </a:ext>
            </a:extLst>
          </p:cNvPr>
          <p:cNvSpPr txBox="1"/>
          <p:nvPr/>
        </p:nvSpPr>
        <p:spPr>
          <a:xfrm>
            <a:off x="4139952" y="4139982"/>
            <a:ext cx="3267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print("</a:t>
            </a:r>
            <a:r>
              <a:rPr lang="en-GB" sz="1400" dirty="0"/>
              <a:t>Many buildings considerably ..."</a:t>
            </a:r>
            <a:r>
              <a:rPr lang="en-US" sz="1400" dirty="0"/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DA8DD0-F97D-784B-8698-7D3FE17A097E}"/>
              </a:ext>
            </a:extLst>
          </p:cNvPr>
          <p:cNvSpPr/>
          <p:nvPr/>
        </p:nvSpPr>
        <p:spPr bwMode="auto">
          <a:xfrm>
            <a:off x="5058887" y="3273711"/>
            <a:ext cx="2840906" cy="3713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9E5C94-F475-974E-9AE6-9A8701DDD51F}"/>
              </a:ext>
            </a:extLst>
          </p:cNvPr>
          <p:cNvSpPr txBox="1"/>
          <p:nvPr/>
        </p:nvSpPr>
        <p:spPr>
          <a:xfrm>
            <a:off x="5058886" y="3303264"/>
            <a:ext cx="2840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print("</a:t>
            </a:r>
            <a:r>
              <a:rPr lang="en-GB" sz="1400" dirty="0"/>
              <a:t>Many buildings destroyed"</a:t>
            </a:r>
            <a:r>
              <a:rPr lang="en-US" sz="1400" dirty="0"/>
              <a:t>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320BF3-B0EE-9744-98EB-4BD97BB42D4D}"/>
              </a:ext>
            </a:extLst>
          </p:cNvPr>
          <p:cNvSpPr/>
          <p:nvPr/>
        </p:nvSpPr>
        <p:spPr bwMode="auto">
          <a:xfrm>
            <a:off x="5926512" y="2377292"/>
            <a:ext cx="2334934" cy="3713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F0155A-7CFB-4245-B324-512FFD18D9DD}"/>
              </a:ext>
            </a:extLst>
          </p:cNvPr>
          <p:cNvSpPr txBox="1"/>
          <p:nvPr/>
        </p:nvSpPr>
        <p:spPr>
          <a:xfrm>
            <a:off x="5913534" y="2417950"/>
            <a:ext cx="233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print("</a:t>
            </a:r>
            <a:r>
              <a:rPr lang="en-GB" sz="1400" dirty="0"/>
              <a:t>Most structures fall"</a:t>
            </a:r>
            <a:r>
              <a:rPr lang="en-US" sz="1400" dirty="0"/>
              <a:t>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427360-33A6-794A-A3BB-BB34FDAB2098}"/>
              </a:ext>
            </a:extLst>
          </p:cNvPr>
          <p:cNvCxnSpPr>
            <a:cxnSpLocks/>
            <a:stCxn id="8" idx="3"/>
            <a:endCxn id="30" idx="1"/>
          </p:cNvCxnSpPr>
          <p:nvPr/>
        </p:nvCxnSpPr>
        <p:spPr bwMode="auto">
          <a:xfrm>
            <a:off x="3203848" y="2559533"/>
            <a:ext cx="2709686" cy="123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917714-D642-6844-B001-12CA8F841CD3}"/>
              </a:ext>
            </a:extLst>
          </p:cNvPr>
          <p:cNvCxnSpPr>
            <a:cxnSpLocks/>
            <a:stCxn id="10" idx="3"/>
            <a:endCxn id="28" idx="1"/>
          </p:cNvCxnSpPr>
          <p:nvPr/>
        </p:nvCxnSpPr>
        <p:spPr bwMode="auto">
          <a:xfrm>
            <a:off x="3203848" y="3429000"/>
            <a:ext cx="1855038" cy="28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34B3B0D-E920-4749-8E71-73DA421075A4}"/>
              </a:ext>
            </a:extLst>
          </p:cNvPr>
          <p:cNvCxnSpPr>
            <a:cxnSpLocks/>
          </p:cNvCxnSpPr>
          <p:nvPr/>
        </p:nvCxnSpPr>
        <p:spPr bwMode="auto">
          <a:xfrm>
            <a:off x="3203848" y="4290639"/>
            <a:ext cx="936104" cy="23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C80C6F-DF7C-CC43-9637-B446842956D3}"/>
              </a:ext>
            </a:extLst>
          </p:cNvPr>
          <p:cNvCxnSpPr>
            <a:cxnSpLocks/>
            <a:stCxn id="14" idx="3"/>
            <a:endCxn id="24" idx="1"/>
          </p:cNvCxnSpPr>
          <p:nvPr/>
        </p:nvCxnSpPr>
        <p:spPr bwMode="auto">
          <a:xfrm flipV="1">
            <a:off x="3203848" y="5200726"/>
            <a:ext cx="490414" cy="63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D36F39A-9DFB-7949-B78D-845DD394170B}"/>
              </a:ext>
            </a:extLst>
          </p:cNvPr>
          <p:cNvSpPr txBox="1"/>
          <p:nvPr/>
        </p:nvSpPr>
        <p:spPr>
          <a:xfrm>
            <a:off x="528996" y="2325640"/>
            <a:ext cx="353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57C985-2640-5042-A12F-271BFBE039A4}"/>
              </a:ext>
            </a:extLst>
          </p:cNvPr>
          <p:cNvSpPr txBox="1"/>
          <p:nvPr/>
        </p:nvSpPr>
        <p:spPr>
          <a:xfrm>
            <a:off x="412618" y="3195319"/>
            <a:ext cx="586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433D41C-157A-F044-A25B-80A2B0F9B302}"/>
              </a:ext>
            </a:extLst>
          </p:cNvPr>
          <p:cNvSpPr txBox="1"/>
          <p:nvPr/>
        </p:nvSpPr>
        <p:spPr>
          <a:xfrm>
            <a:off x="412618" y="4059037"/>
            <a:ext cx="586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3FAED9C-DC62-C14A-9995-19908C9DBA42}"/>
              </a:ext>
            </a:extLst>
          </p:cNvPr>
          <p:cNvSpPr txBox="1"/>
          <p:nvPr/>
        </p:nvSpPr>
        <p:spPr>
          <a:xfrm>
            <a:off x="402956" y="5014864"/>
            <a:ext cx="586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22BD2E-62E7-0D4D-93F7-C4A4BDD07C31}"/>
              </a:ext>
            </a:extLst>
          </p:cNvPr>
          <p:cNvSpPr/>
          <p:nvPr/>
        </p:nvSpPr>
        <p:spPr bwMode="auto">
          <a:xfrm>
            <a:off x="1259632" y="5856282"/>
            <a:ext cx="2112248" cy="3713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824A4AF-1C4B-C14B-A157-96864F1D40A0}"/>
              </a:ext>
            </a:extLst>
          </p:cNvPr>
          <p:cNvSpPr txBox="1"/>
          <p:nvPr/>
        </p:nvSpPr>
        <p:spPr>
          <a:xfrm>
            <a:off x="1225138" y="5917525"/>
            <a:ext cx="2146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print("</a:t>
            </a:r>
            <a:r>
              <a:rPr lang="en-GB" sz="1400" dirty="0"/>
              <a:t>No destruction..."</a:t>
            </a:r>
            <a:r>
              <a:rPr lang="en-US" sz="1400" dirty="0"/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A1682C-1644-9943-821E-278A98CC15B8}"/>
              </a:ext>
            </a:extLst>
          </p:cNvPr>
          <p:cNvSpPr txBox="1"/>
          <p:nvPr/>
        </p:nvSpPr>
        <p:spPr>
          <a:xfrm>
            <a:off x="328420" y="5840580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else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6B328F7-7797-4041-A646-222651F3FF60}"/>
              </a:ext>
            </a:extLst>
          </p:cNvPr>
          <p:cNvCxnSpPr>
            <a:cxnSpLocks/>
          </p:cNvCxnSpPr>
          <p:nvPr/>
        </p:nvCxnSpPr>
        <p:spPr bwMode="auto">
          <a:xfrm>
            <a:off x="2223554" y="5489732"/>
            <a:ext cx="0" cy="3508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EC0D1B9-7831-1C4F-B9A5-222D52909ADA}"/>
              </a:ext>
            </a:extLst>
          </p:cNvPr>
          <p:cNvCxnSpPr>
            <a:cxnSpLocks/>
          </p:cNvCxnSpPr>
          <p:nvPr/>
        </p:nvCxnSpPr>
        <p:spPr bwMode="auto">
          <a:xfrm>
            <a:off x="2223554" y="6225302"/>
            <a:ext cx="0" cy="3508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8F31B8B-D76F-6C43-A3D9-02FD4E7C256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43748" y="6411581"/>
            <a:ext cx="5784636" cy="45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8159D40-AABC-CF42-BEED-D27CC241EC56}"/>
              </a:ext>
            </a:extLst>
          </p:cNvPr>
          <p:cNvCxnSpPr>
            <a:cxnSpLocks/>
          </p:cNvCxnSpPr>
          <p:nvPr/>
        </p:nvCxnSpPr>
        <p:spPr bwMode="auto">
          <a:xfrm>
            <a:off x="8028384" y="2766385"/>
            <a:ext cx="8988" cy="3717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19C12D9-A71E-BD42-9DDC-BCC7C9F66C5B}"/>
              </a:ext>
            </a:extLst>
          </p:cNvPr>
          <p:cNvCxnSpPr>
            <a:cxnSpLocks/>
          </p:cNvCxnSpPr>
          <p:nvPr/>
        </p:nvCxnSpPr>
        <p:spPr bwMode="auto">
          <a:xfrm>
            <a:off x="7668344" y="3656984"/>
            <a:ext cx="0" cy="280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B7AC74F-3DE0-DA4F-BF1C-8414E0CF8A15}"/>
              </a:ext>
            </a:extLst>
          </p:cNvPr>
          <p:cNvCxnSpPr>
            <a:cxnSpLocks/>
          </p:cNvCxnSpPr>
          <p:nvPr/>
        </p:nvCxnSpPr>
        <p:spPr bwMode="auto">
          <a:xfrm>
            <a:off x="7308304" y="4459147"/>
            <a:ext cx="0" cy="1998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344F810-C825-C848-8762-7AD551B00AC2}"/>
              </a:ext>
            </a:extLst>
          </p:cNvPr>
          <p:cNvCxnSpPr>
            <a:cxnSpLocks/>
          </p:cNvCxnSpPr>
          <p:nvPr/>
        </p:nvCxnSpPr>
        <p:spPr bwMode="auto">
          <a:xfrm>
            <a:off x="6948264" y="5353418"/>
            <a:ext cx="0" cy="1081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8F1D48FA-30A1-3547-944E-F418C61F8D49}"/>
              </a:ext>
            </a:extLst>
          </p:cNvPr>
          <p:cNvSpPr txBox="1"/>
          <p:nvPr/>
        </p:nvSpPr>
        <p:spPr>
          <a:xfrm>
            <a:off x="1882125" y="17188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start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D681D5-F994-594C-99F6-2D563B219B05}"/>
              </a:ext>
            </a:extLst>
          </p:cNvPr>
          <p:cNvSpPr txBox="1"/>
          <p:nvPr/>
        </p:nvSpPr>
        <p:spPr>
          <a:xfrm>
            <a:off x="1826606" y="648381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finish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5B410C3-E1AA-7E4A-B058-9D8DBC84407D}"/>
              </a:ext>
            </a:extLst>
          </p:cNvPr>
          <p:cNvSpPr txBox="1"/>
          <p:nvPr/>
        </p:nvSpPr>
        <p:spPr>
          <a:xfrm>
            <a:off x="3255603" y="2177237"/>
            <a:ext cx="680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E66B1F3-FD45-BF46-8E50-2CDA124BEB35}"/>
              </a:ext>
            </a:extLst>
          </p:cNvPr>
          <p:cNvSpPr txBox="1"/>
          <p:nvPr/>
        </p:nvSpPr>
        <p:spPr>
          <a:xfrm>
            <a:off x="3302611" y="3084396"/>
            <a:ext cx="680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A26E7D5-6302-DB45-9F12-4EE49D8D80FF}"/>
              </a:ext>
            </a:extLst>
          </p:cNvPr>
          <p:cNvSpPr txBox="1"/>
          <p:nvPr/>
        </p:nvSpPr>
        <p:spPr>
          <a:xfrm>
            <a:off x="3050312" y="4852142"/>
            <a:ext cx="680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9C065C-EEF9-0B4C-971D-5BCB9F00F4F8}"/>
              </a:ext>
            </a:extLst>
          </p:cNvPr>
          <p:cNvSpPr txBox="1"/>
          <p:nvPr/>
        </p:nvSpPr>
        <p:spPr>
          <a:xfrm>
            <a:off x="3215788" y="3935287"/>
            <a:ext cx="680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D05317C-F93E-FE48-A575-4137F36EA14D}"/>
              </a:ext>
            </a:extLst>
          </p:cNvPr>
          <p:cNvSpPr txBox="1"/>
          <p:nvPr/>
        </p:nvSpPr>
        <p:spPr>
          <a:xfrm>
            <a:off x="2209349" y="2798650"/>
            <a:ext cx="74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A0CD631-AAA2-4D4F-BCD7-F7E51BDA25FF}"/>
              </a:ext>
            </a:extLst>
          </p:cNvPr>
          <p:cNvSpPr txBox="1"/>
          <p:nvPr/>
        </p:nvSpPr>
        <p:spPr>
          <a:xfrm>
            <a:off x="2210629" y="4537905"/>
            <a:ext cx="74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0429D89-85C2-1C43-BC14-DE410456BC87}"/>
              </a:ext>
            </a:extLst>
          </p:cNvPr>
          <p:cNvSpPr txBox="1"/>
          <p:nvPr/>
        </p:nvSpPr>
        <p:spPr>
          <a:xfrm>
            <a:off x="2234892" y="3660070"/>
            <a:ext cx="74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5B5EE0-5CC8-A442-8EF2-D386FF1028B3}"/>
              </a:ext>
            </a:extLst>
          </p:cNvPr>
          <p:cNvSpPr txBox="1"/>
          <p:nvPr/>
        </p:nvSpPr>
        <p:spPr>
          <a:xfrm>
            <a:off x="2237973" y="5439404"/>
            <a:ext cx="74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172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49713"/>
            <a:ext cx="8784976" cy="475252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What happens if the order of the tests is reversed</a:t>
            </a:r>
            <a:r>
              <a:rPr lang="en-GB" sz="2000" dirty="0" smtClean="0"/>
              <a:t>? Is this correct?</a:t>
            </a:r>
            <a:endParaRPr lang="en-GB" sz="2000" dirty="0"/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if </a:t>
            </a:r>
            <a:r>
              <a:rPr lang="en-GB" sz="2000" dirty="0" err="1"/>
              <a:t>richter</a:t>
            </a:r>
            <a:r>
              <a:rPr lang="en-GB" sz="2000" dirty="0"/>
              <a:t> &gt;= 4.5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print("Damage to poorly constructed buildings")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6.0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print("Many buildings considerably damaged, some collapse")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7.0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print("Many buildings destroyed")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&gt;= 8.0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print("Most structures fall")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else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print("No destruction of buildings")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26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76862"/>
              </p:ext>
            </p:extLst>
          </p:nvPr>
        </p:nvGraphicFramePr>
        <p:xfrm>
          <a:off x="5652120" y="4317346"/>
          <a:ext cx="3240360" cy="1767319"/>
        </p:xfrm>
        <a:graphic>
          <a:graphicData uri="http://schemas.openxmlformats.org/drawingml/2006/table">
            <a:tbl>
              <a:tblPr firstRow="1" firstCol="1" bandRow="1"/>
              <a:tblGrid>
                <a:gridCol w="66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Effect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structures fall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destroyed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considerably damaged,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some collapse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 to poorly constructed buildings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49713"/>
            <a:ext cx="8784976" cy="475252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/>
              <a:t>Change the order, change the comparison</a:t>
            </a:r>
            <a:endParaRPr lang="en-GB" sz="2000" dirty="0"/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if </a:t>
            </a:r>
            <a:r>
              <a:rPr lang="en-GB" sz="2000" dirty="0" err="1"/>
              <a:t>richter</a:t>
            </a:r>
            <a:r>
              <a:rPr lang="en-GB" sz="2000" dirty="0"/>
              <a:t> </a:t>
            </a:r>
            <a:r>
              <a:rPr lang="en-GB" sz="2000" dirty="0" smtClean="0"/>
              <a:t>&lt; 4.5 :</a:t>
            </a:r>
          </a:p>
          <a:p>
            <a:pPr marL="0" indent="0">
              <a:buSzPct val="120000"/>
              <a:buNone/>
            </a:pPr>
            <a:r>
              <a:rPr lang="en-GB" sz="2000" dirty="0" smtClean="0"/>
              <a:t>	print</a:t>
            </a:r>
            <a:r>
              <a:rPr lang="en-GB" sz="2000" dirty="0"/>
              <a:t>("No destruction of buildings")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&lt;</a:t>
            </a:r>
            <a:r>
              <a:rPr lang="en-GB" sz="2000" dirty="0" smtClean="0"/>
              <a:t> </a:t>
            </a:r>
            <a:r>
              <a:rPr lang="en-GB" sz="2000" dirty="0"/>
              <a:t>6.0 </a:t>
            </a:r>
            <a:r>
              <a:rPr lang="en-GB" sz="2000" dirty="0" smtClean="0"/>
              <a:t>: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print("Damage to poorly constructed buildings</a:t>
            </a:r>
            <a:r>
              <a:rPr lang="en-GB" sz="2000" dirty="0" smtClean="0"/>
              <a:t>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</a:t>
            </a:r>
            <a:r>
              <a:rPr lang="en-GB" sz="2000" dirty="0" smtClean="0"/>
              <a:t>&lt; </a:t>
            </a:r>
            <a:r>
              <a:rPr lang="en-GB" sz="2000" dirty="0"/>
              <a:t>7.0 </a:t>
            </a:r>
            <a:r>
              <a:rPr lang="en-GB" sz="2000" dirty="0" smtClean="0"/>
              <a:t>: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print("Many buildings considerably damaged, some collapse</a:t>
            </a:r>
            <a:r>
              <a:rPr lang="en-GB" sz="2000" dirty="0" smtClean="0"/>
              <a:t>")</a:t>
            </a:r>
          </a:p>
          <a:p>
            <a:pPr marL="0" indent="0">
              <a:buSzPct val="120000"/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richter</a:t>
            </a:r>
            <a:r>
              <a:rPr lang="en-GB" sz="2000" dirty="0"/>
              <a:t> </a:t>
            </a:r>
            <a:r>
              <a:rPr lang="en-GB" sz="2000" dirty="0" smtClean="0"/>
              <a:t>&lt; 8.0 :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print("Many buildings destroyed</a:t>
            </a:r>
            <a:r>
              <a:rPr lang="en-GB" sz="2000" dirty="0" smtClean="0"/>
              <a:t>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else </a:t>
            </a:r>
            <a:r>
              <a:rPr lang="en-GB" sz="2000" dirty="0" smtClean="0"/>
              <a:t>: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print("Most structures fall")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	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962439"/>
              </p:ext>
            </p:extLst>
          </p:nvPr>
        </p:nvGraphicFramePr>
        <p:xfrm>
          <a:off x="5796136" y="4725144"/>
          <a:ext cx="3240360" cy="1767319"/>
        </p:xfrm>
        <a:graphic>
          <a:graphicData uri="http://schemas.openxmlformats.org/drawingml/2006/table">
            <a:tbl>
              <a:tblPr firstRow="1" firstCol="1" bandRow="1"/>
              <a:tblGrid>
                <a:gridCol w="66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Effect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structures fall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destroyed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buildings considerably damaged,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some collapse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 to poorly constructed buildings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2492896"/>
            <a:ext cx="7560840" cy="331236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In a game program, the scores of players A and B are stored in variables </a:t>
            </a:r>
            <a:r>
              <a:rPr lang="en-GB" sz="2000" dirty="0" err="1"/>
              <a:t>scoreA</a:t>
            </a:r>
            <a:r>
              <a:rPr lang="en-GB" sz="2000" dirty="0"/>
              <a:t> and </a:t>
            </a:r>
            <a:r>
              <a:rPr lang="en-GB" sz="2000" dirty="0" err="1"/>
              <a:t>scoreB</a:t>
            </a:r>
            <a:r>
              <a:rPr lang="en-GB" sz="2000" dirty="0"/>
              <a:t>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Assuming that the player with the larger score wins.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Write an if/</a:t>
            </a:r>
            <a:r>
              <a:rPr lang="en-GB" sz="2000" dirty="0" err="1"/>
              <a:t>elif</a:t>
            </a:r>
            <a:r>
              <a:rPr lang="en-GB" sz="2000" dirty="0"/>
              <a:t> sequence that prints out "A won", "B won" or "Game tied".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28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1656184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(input(Please enter player A's score))</a:t>
            </a:r>
          </a:p>
          <a:p>
            <a:pPr marL="0" indent="0">
              <a:buSzPct val="120000"/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scoreB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(input(Please enter player B's score))</a:t>
            </a:r>
          </a:p>
          <a:p>
            <a:pPr marL="0" indent="0">
              <a:buSzPct val="120000"/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scoreB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print("A won")</a:t>
            </a:r>
          </a:p>
          <a:p>
            <a:pPr marL="0" indent="0">
              <a:buSzPct val="120000"/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scoreB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print("B won")</a:t>
            </a:r>
          </a:p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SzPct val="12000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print("Game tied")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Revision: Lexicographic Ordering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821071" y="2070990"/>
                <a:ext cx="7834064" cy="2161703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000" dirty="0"/>
                  <a:t>Given strings s1, s2 such that neither string is a prefix of the other, find the least non-negative value of i such that</a:t>
                </a:r>
              </a:p>
              <a:p>
                <a:pPr marL="0" indent="0">
                  <a:buSzPct val="120000"/>
                  <a:buNone/>
                </a:pPr>
                <a:r>
                  <a:rPr lang="en-GB" sz="2000" dirty="0"/>
                  <a:t>	s1[i]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sz="2000" dirty="0"/>
                  <a:t> s2[i]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000" dirty="0"/>
                  <a:t>The ordering of s1, s2 is the same as the ordering of s1[i], s2[i]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000" dirty="0"/>
                  <a:t>Example, i = 4 and "h" &lt; "n", therefore "alight"&lt; "aligned"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sz="28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071" y="2070990"/>
                <a:ext cx="7834064" cy="2161703"/>
              </a:xfrm>
              <a:blipFill rotWithShape="0">
                <a:blip r:embed="rId2"/>
                <a:stretch>
                  <a:fillRect l="-1089" t="-3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96492"/>
              </p:ext>
            </p:extLst>
          </p:nvPr>
        </p:nvGraphicFramePr>
        <p:xfrm>
          <a:off x="1619671" y="4098041"/>
          <a:ext cx="5725160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81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8095" y="5403674"/>
            <a:ext cx="4962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happens if one of the strings s1, s2</a:t>
            </a:r>
          </a:p>
          <a:p>
            <a:r>
              <a:rPr lang="en-GB" sz="2000" dirty="0"/>
              <a:t>is a prefix of the other?</a:t>
            </a:r>
          </a:p>
        </p:txBody>
      </p:sp>
    </p:spTree>
    <p:extLst>
      <p:ext uri="{BB962C8B-B14F-4D97-AF65-F5344CB8AC3E}">
        <p14:creationId xmlns:p14="http://schemas.microsoft.com/office/powerpoint/2010/main" val="3343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Input Validation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2420888"/>
            <a:ext cx="7272808" cy="352839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Check user supplied input to see if it has the correct form.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Example: in the elevator simulation let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be the largest floor number. The following inputs are illegal.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/>
              <a:t>i</a:t>
            </a:r>
            <a:r>
              <a:rPr lang="en-GB" sz="2000" dirty="0"/>
              <a:t>) 13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ii) 0 or a negative number (in the USA)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iii) any number &gt;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maxFloor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2000" dirty="0"/>
              <a:t>	iv) Any input not a sequence of digits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30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Error Messages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2204864"/>
            <a:ext cx="7906072" cy="3528392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floor = </a:t>
            </a:r>
            <a:r>
              <a:rPr lang="en-GB" sz="2000" dirty="0" err="1"/>
              <a:t>int</a:t>
            </a:r>
            <a:r>
              <a:rPr lang="en-GB" sz="2000" dirty="0"/>
              <a:t>(input("Floor: "))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if the input is </a:t>
            </a:r>
            <a:r>
              <a:rPr lang="en-GB" sz="2000" dirty="0">
                <a:solidFill>
                  <a:srgbClr val="FF0000"/>
                </a:solidFill>
              </a:rPr>
              <a:t>non digital </a:t>
            </a:r>
            <a:r>
              <a:rPr lang="en-GB" sz="2000" dirty="0"/>
              <a:t>then there is a </a:t>
            </a:r>
            <a:r>
              <a:rPr lang="en-GB" sz="2000" dirty="0">
                <a:solidFill>
                  <a:srgbClr val="FF0000"/>
                </a:solidFill>
              </a:rPr>
              <a:t>run time exception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and the program terminates.</a:t>
            </a:r>
          </a:p>
          <a:p>
            <a:pPr marL="0" indent="0">
              <a:buSzPct val="120000"/>
              <a:buNone/>
            </a:pPr>
            <a:endParaRPr lang="en-GB" sz="2000" dirty="0" smtClean="0"/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 smtClean="0"/>
              <a:t>if </a:t>
            </a:r>
            <a:r>
              <a:rPr lang="en-GB" sz="2000" dirty="0"/>
              <a:t>floor == 13 :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print("Error: there is no 13th floor")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if floor &lt;= 0 or floor &gt; </a:t>
            </a:r>
            <a:r>
              <a:rPr lang="en-GB" sz="2000" dirty="0" err="1" smtClean="0"/>
              <a:t>maxFloor</a:t>
            </a:r>
            <a:r>
              <a:rPr lang="en-GB" sz="2000" dirty="0" smtClean="0"/>
              <a:t> :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print("Error: the floor must be between 1 and", </a:t>
            </a:r>
            <a:r>
              <a:rPr lang="en-GB" sz="2000" dirty="0" err="1"/>
              <a:t>maxFloor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31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 Code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060848"/>
            <a:ext cx="7906072" cy="4176464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floor = </a:t>
            </a:r>
            <a:r>
              <a:rPr lang="en-GB" sz="2000" dirty="0" err="1"/>
              <a:t>int</a:t>
            </a:r>
            <a:r>
              <a:rPr lang="en-GB" sz="2000" dirty="0"/>
              <a:t>(input("Floor: "))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if floor ==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	print("Error: there is  no 13th floor")</a:t>
            </a:r>
          </a:p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FF0000"/>
                </a:solidFill>
              </a:rPr>
              <a:t>elif</a:t>
            </a:r>
            <a:r>
              <a:rPr lang="en-GB" sz="2000" dirty="0">
                <a:solidFill>
                  <a:srgbClr val="FF0000"/>
                </a:solidFill>
              </a:rPr>
              <a:t> floor &lt;= 0 or floor &gt; </a:t>
            </a:r>
            <a:r>
              <a:rPr lang="en-GB" sz="2000" dirty="0" err="1">
                <a:solidFill>
                  <a:srgbClr val="FF0000"/>
                </a:solidFill>
              </a:rPr>
              <a:t>maxFloor</a:t>
            </a:r>
            <a:r>
              <a:rPr lang="en-GB" sz="2000" dirty="0">
                <a:solidFill>
                  <a:srgbClr val="FF0000"/>
                </a:solidFill>
              </a:rPr>
              <a:t>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	print("Error: the floor must be between 0 and", </a:t>
            </a:r>
            <a:r>
              <a:rPr lang="en-GB" sz="2000" dirty="0" err="1">
                <a:solidFill>
                  <a:srgbClr val="FF0000"/>
                </a:solidFill>
              </a:rPr>
              <a:t>maxFloor</a:t>
            </a:r>
            <a:r>
              <a:rPr lang="en-GB" sz="20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else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	</a:t>
            </a:r>
            <a:r>
              <a:rPr lang="en-GB" sz="2000" dirty="0" err="1">
                <a:solidFill>
                  <a:srgbClr val="FF0000"/>
                </a:solidFill>
              </a:rPr>
              <a:t>actualFloor</a:t>
            </a:r>
            <a:r>
              <a:rPr lang="en-GB" sz="2000" dirty="0">
                <a:solidFill>
                  <a:srgbClr val="FF0000"/>
                </a:solidFill>
              </a:rPr>
              <a:t> = </a:t>
            </a:r>
            <a:r>
              <a:rPr lang="en-GB" sz="2000" dirty="0" smtClean="0">
                <a:solidFill>
                  <a:srgbClr val="FF0000"/>
                </a:solidFill>
              </a:rPr>
              <a:t>floor</a:t>
            </a: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 smtClean="0"/>
              <a:t>	</a:t>
            </a:r>
            <a:r>
              <a:rPr lang="en-GB" sz="2000" dirty="0" smtClean="0">
                <a:solidFill>
                  <a:srgbClr val="FF0000"/>
                </a:solidFill>
              </a:rPr>
              <a:t>if </a:t>
            </a:r>
            <a:r>
              <a:rPr lang="en-GB" sz="2000" dirty="0">
                <a:solidFill>
                  <a:srgbClr val="FF0000"/>
                </a:solidFill>
              </a:rPr>
              <a:t>floor &gt;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	</a:t>
            </a:r>
            <a:r>
              <a:rPr lang="en-GB" sz="2000" dirty="0" smtClean="0">
                <a:solidFill>
                  <a:srgbClr val="FF0000"/>
                </a:solidFill>
              </a:rPr>
              <a:t>	</a:t>
            </a:r>
            <a:r>
              <a:rPr lang="en-GB" sz="2000" dirty="0" err="1" smtClean="0">
                <a:solidFill>
                  <a:srgbClr val="FF0000"/>
                </a:solidFill>
              </a:rPr>
              <a:t>actualFloor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= </a:t>
            </a:r>
            <a:r>
              <a:rPr lang="en-GB" sz="2000" dirty="0" err="1">
                <a:solidFill>
                  <a:srgbClr val="FF0000"/>
                </a:solidFill>
              </a:rPr>
              <a:t>actualFloor</a:t>
            </a:r>
            <a:r>
              <a:rPr lang="en-GB" sz="2000" dirty="0">
                <a:solidFill>
                  <a:srgbClr val="FF0000"/>
                </a:solidFill>
              </a:rPr>
              <a:t> - 1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32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40F16-B30B-6347-A4EF-79EE665F486B}"/>
              </a:ext>
            </a:extLst>
          </p:cNvPr>
          <p:cNvSpPr txBox="1"/>
          <p:nvPr/>
        </p:nvSpPr>
        <p:spPr>
          <a:xfrm>
            <a:off x="6485106" y="2060848"/>
            <a:ext cx="10887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ym typeface="Wingdings" pitchFamily="2" charset="2"/>
              </a:rPr>
              <a:t> </a:t>
            </a:r>
            <a:r>
              <a:rPr lang="en-US" sz="2000" dirty="0"/>
              <a:t>input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BEAE9-7839-3043-99A5-560A4694CC71}"/>
              </a:ext>
            </a:extLst>
          </p:cNvPr>
          <p:cNvSpPr txBox="1"/>
          <p:nvPr/>
        </p:nvSpPr>
        <p:spPr>
          <a:xfrm>
            <a:off x="6485002" y="3198167"/>
            <a:ext cx="224952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ym typeface="Wingdings" pitchFamily="2" charset="2"/>
              </a:rPr>
              <a:t> </a:t>
            </a:r>
            <a:r>
              <a:rPr lang="en-US" sz="2000" dirty="0"/>
              <a:t>input validation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AF7F65-72A7-1949-A1B9-3939237F9F0C}"/>
              </a:ext>
            </a:extLst>
          </p:cNvPr>
          <p:cNvSpPr txBox="1"/>
          <p:nvPr/>
        </p:nvSpPr>
        <p:spPr>
          <a:xfrm>
            <a:off x="6277937" y="5916279"/>
            <a:ext cx="27201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ym typeface="Wingdings" pitchFamily="2" charset="2"/>
              </a:rPr>
              <a:t> </a:t>
            </a:r>
            <a:r>
              <a:rPr lang="en-US" sz="2000" dirty="0"/>
              <a:t>rest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3956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5169"/>
            <a:ext cx="410939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print("Buy pasta")</a:t>
            </a:r>
          </a:p>
          <a:p>
            <a:pPr marL="0" indent="0">
              <a:buNone/>
            </a:pPr>
            <a:r>
              <a:rPr lang="en-US" sz="2800" dirty="0"/>
              <a:t>if weather == "sunny":</a:t>
            </a:r>
            <a:endParaRPr lang="en-GB" sz="2800" dirty="0"/>
          </a:p>
          <a:p>
            <a:pPr marL="457200" lvl="1" indent="0">
              <a:buNone/>
            </a:pPr>
            <a:r>
              <a:rPr lang="en-US" dirty="0"/>
              <a:t>	 print("Buy salad")</a:t>
            </a:r>
            <a:endParaRPr lang="en-GB" dirty="0"/>
          </a:p>
          <a:p>
            <a:pPr marL="457200" lvl="1" indent="0">
              <a:buNone/>
            </a:pPr>
            <a:r>
              <a:rPr lang="en-US" dirty="0"/>
              <a:t>	 print("Buy olives")</a:t>
            </a:r>
            <a:endParaRPr lang="en-GB" dirty="0"/>
          </a:p>
          <a:p>
            <a:pPr marL="0" indent="0">
              <a:buNone/>
            </a:pPr>
            <a:r>
              <a:rPr lang="en-US" sz="2800" dirty="0"/>
              <a:t>print("Buy wine")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8A7-4309-42B5-B033-B7F54AFBFAEF}" type="slidenum">
              <a:rPr lang="en-GB" altLang="en-US" smtClean="0"/>
              <a:pPr/>
              <a:t>33</a:t>
            </a:fld>
            <a:endParaRPr lang="en-GB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7104" y="1985169"/>
            <a:ext cx="410939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000" kern="0" dirty="0"/>
              <a:t>What items will be bought if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kern="0" dirty="0"/>
              <a:t>1) it is cloudy?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kern="0" dirty="0"/>
              <a:t>2) it is sunny?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74352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program to do the following:</a:t>
            </a:r>
          </a:p>
          <a:p>
            <a:pPr marL="0" indent="0">
              <a:buNone/>
            </a:pPr>
            <a:r>
              <a:rPr lang="en-GB" sz="2400" dirty="0"/>
              <a:t>input a mark and print the corresponding grade</a:t>
            </a:r>
          </a:p>
          <a:p>
            <a:pPr marL="0" indent="0">
              <a:buNone/>
            </a:pPr>
            <a:r>
              <a:rPr lang="en-GB" sz="2400" dirty="0"/>
              <a:t>90-100: A</a:t>
            </a:r>
          </a:p>
          <a:p>
            <a:pPr marL="0" indent="0">
              <a:buNone/>
            </a:pPr>
            <a:r>
              <a:rPr lang="en-GB" sz="2400" dirty="0"/>
              <a:t>80-89: B</a:t>
            </a:r>
          </a:p>
          <a:p>
            <a:pPr marL="0" indent="0">
              <a:buNone/>
            </a:pPr>
            <a:r>
              <a:rPr lang="en-GB" sz="2400" dirty="0"/>
              <a:t>70-79: C</a:t>
            </a:r>
          </a:p>
          <a:p>
            <a:pPr marL="0" indent="0">
              <a:buNone/>
            </a:pPr>
            <a:r>
              <a:rPr lang="en-GB" sz="2400" dirty="0"/>
              <a:t>60-69: D</a:t>
            </a:r>
          </a:p>
          <a:p>
            <a:pPr marL="0" indent="0">
              <a:buNone/>
            </a:pPr>
            <a:r>
              <a:rPr lang="en-GB" sz="2400" dirty="0"/>
              <a:t>50-59: E</a:t>
            </a:r>
          </a:p>
          <a:p>
            <a:pPr marL="0" indent="0">
              <a:buNone/>
            </a:pPr>
            <a:r>
              <a:rPr lang="en-GB" sz="2400"/>
              <a:t>&lt;50: F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8A7-4309-42B5-B033-B7F54AFBFAEF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57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Revision: Boolean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916832"/>
            <a:ext cx="8280920" cy="316835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Boolean operators in Python are </a:t>
            </a:r>
            <a:r>
              <a:rPr lang="en-GB" sz="2000" dirty="0">
                <a:latin typeface="Courier New"/>
                <a:cs typeface="Courier New"/>
              </a:rPr>
              <a:t>and, or</a:t>
            </a:r>
            <a:r>
              <a:rPr lang="en-GB" sz="2000" dirty="0"/>
              <a:t> and </a:t>
            </a:r>
            <a:r>
              <a:rPr lang="en-GB" sz="2000" dirty="0">
                <a:latin typeface="Courier New"/>
                <a:cs typeface="Courier New"/>
              </a:rPr>
              <a:t>not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urier New"/>
                <a:cs typeface="Courier New"/>
              </a:rPr>
              <a:t>and, or </a:t>
            </a:r>
            <a:r>
              <a:rPr lang="en-GB" sz="2000" dirty="0"/>
              <a:t>and </a:t>
            </a:r>
            <a:r>
              <a:rPr lang="en-GB" sz="2000" dirty="0">
                <a:latin typeface="Courier New"/>
                <a:cs typeface="Courier New"/>
              </a:rPr>
              <a:t>not</a:t>
            </a:r>
            <a:r>
              <a:rPr lang="en-GB" sz="2000" dirty="0"/>
              <a:t> are used to make new Boolean </a:t>
            </a:r>
            <a:r>
              <a:rPr lang="en-GB" sz="2000" dirty="0" smtClean="0"/>
              <a:t>expressions, </a:t>
            </a:r>
            <a:r>
              <a:rPr lang="en-GB" sz="2000" dirty="0"/>
              <a:t>e.g.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	</a:t>
            </a:r>
            <a:r>
              <a:rPr lang="en-GB" sz="2000" dirty="0">
                <a:latin typeface="Courier New"/>
                <a:cs typeface="Courier New"/>
              </a:rPr>
              <a:t>a or b and c   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/>
                <a:cs typeface="Courier New"/>
              </a:rPr>
              <a:t>		(a or b) and c       a or (b and c)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5 == 0 and 6 == 0 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False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5 == 0 or 5 &gt; 4     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True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not(5 == 0)             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True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Revision: Short Circuit Evaluation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49777"/>
            <a:ext cx="8316416" cy="450492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Boolean statements </a:t>
            </a:r>
            <a:r>
              <a:rPr lang="en-GB" sz="2000" dirty="0">
                <a:latin typeface="Courier New"/>
                <a:cs typeface="Courier New"/>
              </a:rPr>
              <a:t>x and y</a:t>
            </a:r>
            <a:r>
              <a:rPr lang="en-GB" sz="2000" dirty="0"/>
              <a:t>, </a:t>
            </a:r>
            <a:r>
              <a:rPr lang="en-GB" sz="2000" dirty="0">
                <a:latin typeface="Courier New"/>
                <a:cs typeface="Courier New"/>
              </a:rPr>
              <a:t>x or y</a:t>
            </a:r>
            <a:r>
              <a:rPr lang="en-GB" sz="2000" dirty="0"/>
              <a:t> are evaluated </a:t>
            </a:r>
            <a:r>
              <a:rPr lang="en-GB" sz="2000" dirty="0">
                <a:solidFill>
                  <a:srgbClr val="FF0000"/>
                </a:solidFill>
              </a:rPr>
              <a:t>left to right</a:t>
            </a:r>
            <a:r>
              <a:rPr lang="en-GB" sz="2000" dirty="0"/>
              <a:t>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Evaluation </a:t>
            </a:r>
            <a:r>
              <a:rPr lang="en-GB" sz="2000" dirty="0">
                <a:solidFill>
                  <a:srgbClr val="FF0000"/>
                </a:solidFill>
              </a:rPr>
              <a:t>stops as soon as</a:t>
            </a:r>
            <a:r>
              <a:rPr lang="en-GB" sz="2000" dirty="0"/>
              <a:t> the truth value of the statement is determined.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Example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lvl="1"/>
            <a:r>
              <a:rPr lang="en-GB" sz="1600" dirty="0"/>
              <a:t>False and 3/0 </a:t>
            </a:r>
          </a:p>
          <a:p>
            <a:pPr lvl="2"/>
            <a:r>
              <a:rPr lang="en-GB" sz="1200" dirty="0"/>
              <a:t>False </a:t>
            </a:r>
          </a:p>
          <a:p>
            <a:pPr lvl="1"/>
            <a:r>
              <a:rPr lang="en-GB" sz="1600" dirty="0"/>
              <a:t>True and 3/0 </a:t>
            </a:r>
          </a:p>
          <a:p>
            <a:pPr lvl="2"/>
            <a:r>
              <a:rPr lang="en-GB" sz="1200" dirty="0" err="1"/>
              <a:t>ZeroDivisionError</a:t>
            </a:r>
            <a:r>
              <a:rPr lang="en-GB" sz="1200" dirty="0"/>
              <a:t>: integer division or modulo by zero</a:t>
            </a:r>
          </a:p>
          <a:p>
            <a:pPr lvl="1"/>
            <a:r>
              <a:rPr lang="en-GB" sz="1600" dirty="0"/>
              <a:t>True or 3/0 </a:t>
            </a:r>
          </a:p>
          <a:p>
            <a:pPr lvl="2"/>
            <a:r>
              <a:rPr lang="en-GB" sz="1200" dirty="0"/>
              <a:t>True </a:t>
            </a:r>
          </a:p>
          <a:p>
            <a:pPr lvl="1"/>
            <a:r>
              <a:rPr lang="en-GB" sz="1600" dirty="0"/>
              <a:t>False or 3/0 </a:t>
            </a:r>
          </a:p>
          <a:p>
            <a:pPr lvl="2"/>
            <a:r>
              <a:rPr lang="en-GB" sz="1200" dirty="0" err="1"/>
              <a:t>ZeroDivisionError</a:t>
            </a:r>
            <a:r>
              <a:rPr lang="en-GB" sz="1200" dirty="0"/>
              <a:t>: integer division or modulo by zero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if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916832"/>
            <a:ext cx="7917879" cy="316835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Motivation Example – there is no 13</a:t>
            </a:r>
            <a:r>
              <a:rPr lang="en-GB" sz="2000" baseline="30000" dirty="0"/>
              <a:t>th</a:t>
            </a:r>
            <a:r>
              <a:rPr lang="en-GB" sz="2000" dirty="0"/>
              <a:t> floor!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How to get the actual floor number?	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US" altLang="zh-CN" sz="1600" dirty="0"/>
              <a:t>For</a:t>
            </a:r>
            <a:r>
              <a:rPr lang="en-GB" altLang="zh-CN" sz="1600" dirty="0"/>
              <a:t> instance to calculate the distance between the floor and the ground</a:t>
            </a:r>
            <a:endParaRPr lang="en-GB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pic>
        <p:nvPicPr>
          <p:cNvPr id="2" name="Picture 1" descr="no-13th-floor-circled-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812" y="3140968"/>
            <a:ext cx="6759405" cy="311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if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1660" y="2564904"/>
            <a:ext cx="7917879" cy="316835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Example – there is no 13</a:t>
            </a:r>
            <a:r>
              <a:rPr lang="en-GB" sz="2000" baseline="30000" dirty="0"/>
              <a:t>th</a:t>
            </a:r>
            <a:r>
              <a:rPr lang="en-GB" sz="2000" dirty="0"/>
              <a:t> floor!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   # define variable</a:t>
            </a:r>
          </a:p>
          <a:p>
            <a:pPr marL="0" indent="0">
              <a:buSzPct val="120000"/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floor &gt;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 - 1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Alternative if Statement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4199240"/>
            <a:ext cx="7200801" cy="180020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	Alternative</a:t>
            </a:r>
            <a:r>
              <a:rPr lang="zh-CN" altLang="en-US" sz="2000" dirty="0"/>
              <a:t> </a:t>
            </a:r>
            <a:r>
              <a:rPr lang="en-US" altLang="zh-CN" sz="2000" dirty="0"/>
              <a:t>way</a:t>
            </a:r>
            <a:r>
              <a:rPr lang="zh-CN" altLang="en-US" sz="2000" dirty="0"/>
              <a:t>：</a:t>
            </a:r>
            <a:endParaRPr lang="en-GB" altLang="zh-CN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floor</a:t>
            </a:r>
          </a:p>
          <a:p>
            <a:pPr marL="0" indent="0">
              <a:buSzPct val="120000"/>
              <a:buNone/>
            </a:pPr>
            <a:endParaRPr lang="en-GB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floor &gt;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8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92B064-9D8A-294E-9B37-4196C3D2D98B}"/>
              </a:ext>
            </a:extLst>
          </p:cNvPr>
          <p:cNvSpPr/>
          <p:nvPr/>
        </p:nvSpPr>
        <p:spPr>
          <a:xfrm>
            <a:off x="1259631" y="1916832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120000"/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   # define variable</a:t>
            </a:r>
          </a:p>
          <a:p>
            <a:pPr marL="0" indent="0">
              <a:buSzPct val="120000"/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floor &gt; 13 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floor - 1</a:t>
            </a:r>
          </a:p>
          <a:p>
            <a:pPr marL="0" indent="0">
              <a:buSzPct val="120000"/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SzPct val="12000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actualFloor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floor</a:t>
            </a:r>
          </a:p>
        </p:txBody>
      </p:sp>
    </p:spTree>
    <p:extLst>
      <p:ext uri="{BB962C8B-B14F-4D97-AF65-F5344CB8AC3E}">
        <p14:creationId xmlns:p14="http://schemas.microsoft.com/office/powerpoint/2010/main" val="42257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Flow Chart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03714" y="1844824"/>
            <a:ext cx="6417810" cy="3816424"/>
            <a:chOff x="1403714" y="1988840"/>
            <a:chExt cx="6417810" cy="3816424"/>
          </a:xfrm>
        </p:grpSpPr>
        <p:sp>
          <p:nvSpPr>
            <p:cNvPr id="3" name="Diamond 2"/>
            <p:cNvSpPr/>
            <p:nvPr/>
          </p:nvSpPr>
          <p:spPr bwMode="auto">
            <a:xfrm>
              <a:off x="3875368" y="2420888"/>
              <a:ext cx="1560728" cy="1512168"/>
            </a:xfrm>
            <a:prstGeom prst="diamon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03714" y="3927909"/>
              <a:ext cx="2794794" cy="5833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95936" y="2992306"/>
              <a:ext cx="1319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/>
                <a:t>floor &gt; 13?</a:t>
              </a:r>
            </a:p>
          </p:txBody>
        </p:sp>
        <p:cxnSp>
          <p:nvCxnSpPr>
            <p:cNvPr id="13" name="Straight Arrow Connector 12"/>
            <p:cNvCxnSpPr>
              <a:endCxn id="3" idx="0"/>
            </p:cNvCxnSpPr>
            <p:nvPr/>
          </p:nvCxnSpPr>
          <p:spPr bwMode="auto">
            <a:xfrm>
              <a:off x="4644008" y="1988840"/>
              <a:ext cx="11724" cy="432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773688" y="3933108"/>
              <a:ext cx="2016224" cy="57096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48950" y="4040056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err="1"/>
                <a:t>actualFloor</a:t>
              </a:r>
              <a:r>
                <a:rPr lang="en-GB" sz="1800" dirty="0"/>
                <a:t> </a:t>
              </a:r>
              <a:r>
                <a:rPr lang="en-GB" sz="1800" dirty="0" smtClean="0"/>
                <a:t>= floor-1</a:t>
              </a:r>
              <a:endParaRPr lang="en-GB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38414" y="4038304"/>
              <a:ext cx="1983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err="1"/>
                <a:t>actualFloor</a:t>
              </a:r>
              <a:r>
                <a:rPr lang="en-GB" sz="1800" dirty="0"/>
                <a:t> </a:t>
              </a:r>
              <a:r>
                <a:rPr lang="en-GB" sz="1800" dirty="0" smtClean="0"/>
                <a:t>=floor</a:t>
              </a:r>
              <a:endParaRPr lang="en-GB" sz="1800" dirty="0"/>
            </a:p>
          </p:txBody>
        </p:sp>
        <p:cxnSp>
          <p:nvCxnSpPr>
            <p:cNvPr id="20" name="Straight Connector 19"/>
            <p:cNvCxnSpPr>
              <a:stCxn id="3" idx="1"/>
            </p:cNvCxnSpPr>
            <p:nvPr/>
          </p:nvCxnSpPr>
          <p:spPr bwMode="auto">
            <a:xfrm flipH="1" flipV="1">
              <a:off x="2801111" y="3159460"/>
              <a:ext cx="1074257" cy="175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>
              <a:cxnSpLocks/>
              <a:endCxn id="9" idx="0"/>
            </p:cNvCxnSpPr>
            <p:nvPr/>
          </p:nvCxnSpPr>
          <p:spPr bwMode="auto">
            <a:xfrm>
              <a:off x="2801111" y="3171825"/>
              <a:ext cx="0" cy="7560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5" name="Straight Connector 24"/>
            <p:cNvCxnSpPr>
              <a:stCxn id="3" idx="3"/>
            </p:cNvCxnSpPr>
            <p:nvPr/>
          </p:nvCxnSpPr>
          <p:spPr bwMode="auto">
            <a:xfrm flipV="1">
              <a:off x="5436096" y="3171825"/>
              <a:ext cx="1345704" cy="514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>
              <a:endCxn id="14" idx="0"/>
            </p:cNvCxnSpPr>
            <p:nvPr/>
          </p:nvCxnSpPr>
          <p:spPr bwMode="auto">
            <a:xfrm>
              <a:off x="6781800" y="3178388"/>
              <a:ext cx="0" cy="7547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30" name="Straight Connector 29"/>
            <p:cNvCxnSpPr>
              <a:cxnSpLocks/>
              <a:stCxn id="9" idx="2"/>
            </p:cNvCxnSpPr>
            <p:nvPr/>
          </p:nvCxnSpPr>
          <p:spPr bwMode="auto">
            <a:xfrm>
              <a:off x="2801111" y="4511241"/>
              <a:ext cx="0" cy="9339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6804248" y="4504075"/>
              <a:ext cx="0" cy="9339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801111" y="5445224"/>
              <a:ext cx="40031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4655732" y="5445224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3068186" y="2825601"/>
              <a:ext cx="631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/>
                <a:t>True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11951" y="2802493"/>
              <a:ext cx="693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/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10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5703</TotalTime>
  <Words>1307</Words>
  <Application>Microsoft Office PowerPoint</Application>
  <PresentationFormat>On-screen Show (4:3)</PresentationFormat>
  <Paragraphs>519</Paragraphs>
  <Slides>34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Introduction to Programming</vt:lpstr>
      <vt:lpstr>Revision: Relational Operators</vt:lpstr>
      <vt:lpstr>Revision: Lexicographic Ordering</vt:lpstr>
      <vt:lpstr>Revision: Boolean Operators</vt:lpstr>
      <vt:lpstr>Revision: Short Circuit Evaluation</vt:lpstr>
      <vt:lpstr>if Statement</vt:lpstr>
      <vt:lpstr>if Statement</vt:lpstr>
      <vt:lpstr>Alternative if Statement</vt:lpstr>
      <vt:lpstr>Flow Chart</vt:lpstr>
      <vt:lpstr>Parts of an if Statement</vt:lpstr>
      <vt:lpstr>Syntax of if Statements</vt:lpstr>
      <vt:lpstr>Compound Statement</vt:lpstr>
      <vt:lpstr>An if Statement Example </vt:lpstr>
      <vt:lpstr>Avoid Duplication</vt:lpstr>
      <vt:lpstr>What’s the difference?</vt:lpstr>
      <vt:lpstr>Example 1</vt:lpstr>
      <vt:lpstr>Example 1 - Solution</vt:lpstr>
      <vt:lpstr>Avoid "Hard-Wiring"</vt:lpstr>
      <vt:lpstr>Shipping Costs Example</vt:lpstr>
      <vt:lpstr>Second Design</vt:lpstr>
      <vt:lpstr>Richter Scale</vt:lpstr>
      <vt:lpstr>Richter Scale</vt:lpstr>
      <vt:lpstr>The if-else Statement</vt:lpstr>
      <vt:lpstr>The elif Statement</vt:lpstr>
      <vt:lpstr>The elif Statement Flowchart</vt:lpstr>
      <vt:lpstr>Questions</vt:lpstr>
      <vt:lpstr>Questions</vt:lpstr>
      <vt:lpstr>Example</vt:lpstr>
      <vt:lpstr>Example</vt:lpstr>
      <vt:lpstr>Input Validation</vt:lpstr>
      <vt:lpstr>Error Messages</vt:lpstr>
      <vt:lpstr>Example Code</vt:lpstr>
      <vt:lpstr>Exercise</vt:lpstr>
      <vt:lpstr>Exercise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337</cp:revision>
  <cp:lastPrinted>2015-01-19T12:36:20Z</cp:lastPrinted>
  <dcterms:created xsi:type="dcterms:W3CDTF">2004-01-12T10:17:52Z</dcterms:created>
  <dcterms:modified xsi:type="dcterms:W3CDTF">2020-02-27T20:30:34Z</dcterms:modified>
</cp:coreProperties>
</file>